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23"/>
  </p:notesMasterIdLst>
  <p:handoutMasterIdLst>
    <p:handoutMasterId r:id="rId24"/>
  </p:handoutMasterIdLst>
  <p:sldIdLst>
    <p:sldId id="256" r:id="rId5"/>
    <p:sldId id="277" r:id="rId6"/>
    <p:sldId id="260" r:id="rId7"/>
    <p:sldId id="278" r:id="rId8"/>
    <p:sldId id="261" r:id="rId9"/>
    <p:sldId id="262" r:id="rId10"/>
    <p:sldId id="263" r:id="rId11"/>
    <p:sldId id="268" r:id="rId12"/>
    <p:sldId id="279" r:id="rId13"/>
    <p:sldId id="273" r:id="rId14"/>
    <p:sldId id="271" r:id="rId15"/>
    <p:sldId id="274" r:id="rId16"/>
    <p:sldId id="272" r:id="rId17"/>
    <p:sldId id="269" r:id="rId18"/>
    <p:sldId id="276" r:id="rId19"/>
    <p:sldId id="265" r:id="rId20"/>
    <p:sldId id="275" r:id="rId21"/>
    <p:sldId id="280" r:id="rId22"/>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4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40" autoAdjust="0"/>
    <p:restoredTop sz="83707" autoAdjust="0"/>
  </p:normalViewPr>
  <p:slideViewPr>
    <p:cSldViewPr snapToGrid="0">
      <p:cViewPr varScale="1">
        <p:scale>
          <a:sx n="94" d="100"/>
          <a:sy n="94" d="100"/>
        </p:scale>
        <p:origin x="232" y="832"/>
      </p:cViewPr>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i Franke" userId="98b7f99a-a8f2-4bc8-813b-a51160cdfff7" providerId="ADAL" clId="{603E48D0-E980-6D4F-991C-D96AB1F36600}"/>
    <pc:docChg chg="modSld">
      <pc:chgData name="Ashi Franke" userId="98b7f99a-a8f2-4bc8-813b-a51160cdfff7" providerId="ADAL" clId="{603E48D0-E980-6D4F-991C-D96AB1F36600}" dt="2023-12-19T19:51:28.877" v="1573" actId="962"/>
      <pc:docMkLst>
        <pc:docMk/>
      </pc:docMkLst>
      <pc:sldChg chg="modSp mod">
        <pc:chgData name="Ashi Franke" userId="98b7f99a-a8f2-4bc8-813b-a51160cdfff7" providerId="ADAL" clId="{603E48D0-E980-6D4F-991C-D96AB1F36600}" dt="2023-12-19T19:44:55.334" v="165" actId="962"/>
        <pc:sldMkLst>
          <pc:docMk/>
          <pc:sldMk cId="3942404586" sldId="261"/>
        </pc:sldMkLst>
        <pc:picChg chg="mod">
          <ac:chgData name="Ashi Franke" userId="98b7f99a-a8f2-4bc8-813b-a51160cdfff7" providerId="ADAL" clId="{603E48D0-E980-6D4F-991C-D96AB1F36600}" dt="2023-12-19T19:44:55.334" v="165" actId="962"/>
          <ac:picMkLst>
            <pc:docMk/>
            <pc:sldMk cId="3942404586" sldId="261"/>
            <ac:picMk id="18" creationId="{58F8A5D3-C934-EA61-F719-BE4ABB6683FE}"/>
          </ac:picMkLst>
        </pc:picChg>
      </pc:sldChg>
      <pc:sldChg chg="modSp mod">
        <pc:chgData name="Ashi Franke" userId="98b7f99a-a8f2-4bc8-813b-a51160cdfff7" providerId="ADAL" clId="{603E48D0-E980-6D4F-991C-D96AB1F36600}" dt="2023-12-19T19:45:32.518" v="331" actId="962"/>
        <pc:sldMkLst>
          <pc:docMk/>
          <pc:sldMk cId="3922258044" sldId="262"/>
        </pc:sldMkLst>
        <pc:picChg chg="mod">
          <ac:chgData name="Ashi Franke" userId="98b7f99a-a8f2-4bc8-813b-a51160cdfff7" providerId="ADAL" clId="{603E48D0-E980-6D4F-991C-D96AB1F36600}" dt="2023-12-19T19:45:32.518" v="331" actId="962"/>
          <ac:picMkLst>
            <pc:docMk/>
            <pc:sldMk cId="3922258044" sldId="262"/>
            <ac:picMk id="9" creationId="{B02FD3CC-0C6F-399E-5015-8F78BCE68DE6}"/>
          </ac:picMkLst>
        </pc:picChg>
      </pc:sldChg>
      <pc:sldChg chg="modSp mod">
        <pc:chgData name="Ashi Franke" userId="98b7f99a-a8f2-4bc8-813b-a51160cdfff7" providerId="ADAL" clId="{603E48D0-E980-6D4F-991C-D96AB1F36600}" dt="2023-12-19T19:50:48.661" v="1473" actId="962"/>
        <pc:sldMkLst>
          <pc:docMk/>
          <pc:sldMk cId="671586438" sldId="265"/>
        </pc:sldMkLst>
        <pc:picChg chg="mod">
          <ac:chgData name="Ashi Franke" userId="98b7f99a-a8f2-4bc8-813b-a51160cdfff7" providerId="ADAL" clId="{603E48D0-E980-6D4F-991C-D96AB1F36600}" dt="2023-12-19T19:50:48.661" v="1473" actId="962"/>
          <ac:picMkLst>
            <pc:docMk/>
            <pc:sldMk cId="671586438" sldId="265"/>
            <ac:picMk id="6" creationId="{02F524A6-034A-0BBA-F31B-98C1194F220C}"/>
          </ac:picMkLst>
        </pc:picChg>
      </pc:sldChg>
      <pc:sldChg chg="modSp mod">
        <pc:chgData name="Ashi Franke" userId="98b7f99a-a8f2-4bc8-813b-a51160cdfff7" providerId="ADAL" clId="{603E48D0-E980-6D4F-991C-D96AB1F36600}" dt="2023-12-19T19:47:04.253" v="615" actId="962"/>
        <pc:sldMkLst>
          <pc:docMk/>
          <pc:sldMk cId="3795217640" sldId="271"/>
        </pc:sldMkLst>
        <pc:picChg chg="mod">
          <ac:chgData name="Ashi Franke" userId="98b7f99a-a8f2-4bc8-813b-a51160cdfff7" providerId="ADAL" clId="{603E48D0-E980-6D4F-991C-D96AB1F36600}" dt="2023-12-19T19:47:04.253" v="615" actId="962"/>
          <ac:picMkLst>
            <pc:docMk/>
            <pc:sldMk cId="3795217640" sldId="271"/>
            <ac:picMk id="6" creationId="{352867F7-7C29-9649-50D5-1AFBE247319F}"/>
          </ac:picMkLst>
        </pc:picChg>
      </pc:sldChg>
      <pc:sldChg chg="modSp mod">
        <pc:chgData name="Ashi Franke" userId="98b7f99a-a8f2-4bc8-813b-a51160cdfff7" providerId="ADAL" clId="{603E48D0-E980-6D4F-991C-D96AB1F36600}" dt="2023-12-19T19:49:27.326" v="1077" actId="962"/>
        <pc:sldMkLst>
          <pc:docMk/>
          <pc:sldMk cId="458884903" sldId="272"/>
        </pc:sldMkLst>
        <pc:picChg chg="mod">
          <ac:chgData name="Ashi Franke" userId="98b7f99a-a8f2-4bc8-813b-a51160cdfff7" providerId="ADAL" clId="{603E48D0-E980-6D4F-991C-D96AB1F36600}" dt="2023-12-19T19:49:27.326" v="1077" actId="962"/>
          <ac:picMkLst>
            <pc:docMk/>
            <pc:sldMk cId="458884903" sldId="272"/>
            <ac:picMk id="6" creationId="{C1B38304-9E43-EF20-AB3D-0FE0EA96EB78}"/>
          </ac:picMkLst>
        </pc:picChg>
      </pc:sldChg>
      <pc:sldChg chg="modSp mod">
        <pc:chgData name="Ashi Franke" userId="98b7f99a-a8f2-4bc8-813b-a51160cdfff7" providerId="ADAL" clId="{603E48D0-E980-6D4F-991C-D96AB1F36600}" dt="2023-12-19T19:46:10.902" v="455" actId="962"/>
        <pc:sldMkLst>
          <pc:docMk/>
          <pc:sldMk cId="3751219825" sldId="273"/>
        </pc:sldMkLst>
        <pc:picChg chg="mod">
          <ac:chgData name="Ashi Franke" userId="98b7f99a-a8f2-4bc8-813b-a51160cdfff7" providerId="ADAL" clId="{603E48D0-E980-6D4F-991C-D96AB1F36600}" dt="2023-12-19T19:46:10.902" v="455" actId="962"/>
          <ac:picMkLst>
            <pc:docMk/>
            <pc:sldMk cId="3751219825" sldId="273"/>
            <ac:picMk id="4" creationId="{55D1551D-F7AD-3FEC-6C04-8155E59C3335}"/>
          </ac:picMkLst>
        </pc:picChg>
      </pc:sldChg>
      <pc:sldChg chg="modSp mod">
        <pc:chgData name="Ashi Franke" userId="98b7f99a-a8f2-4bc8-813b-a51160cdfff7" providerId="ADAL" clId="{603E48D0-E980-6D4F-991C-D96AB1F36600}" dt="2023-12-19T19:51:28.877" v="1573" actId="962"/>
        <pc:sldMkLst>
          <pc:docMk/>
          <pc:sldMk cId="842220406" sldId="275"/>
        </pc:sldMkLst>
        <pc:picChg chg="mod">
          <ac:chgData name="Ashi Franke" userId="98b7f99a-a8f2-4bc8-813b-a51160cdfff7" providerId="ADAL" clId="{603E48D0-E980-6D4F-991C-D96AB1F36600}" dt="2023-12-19T19:51:28.877" v="1573" actId="962"/>
          <ac:picMkLst>
            <pc:docMk/>
            <pc:sldMk cId="842220406" sldId="275"/>
            <ac:picMk id="5" creationId="{6EB37E43-B403-9B35-F7D2-7DF5FC0BDD8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0B7FD6-6B50-4C58-994F-82DC62142788}"/>
              </a:ext>
            </a:extLst>
          </p:cNvPr>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a:extLst>
              <a:ext uri="{FF2B5EF4-FFF2-40B4-BE49-F238E27FC236}">
                <a16:creationId xmlns:a16="http://schemas.microsoft.com/office/drawing/2014/main" id="{95CC7F2D-6B16-4B88-A4F8-ABD5316B4732}"/>
              </a:ext>
            </a:extLst>
          </p:cNvPr>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2F51DC69-60C3-4CF7-A135-6E702ECCE0F0}" type="datetimeFigureOut">
              <a:rPr lang="en-US" smtClean="0"/>
              <a:t>12/19/23</a:t>
            </a:fld>
            <a:endParaRPr lang="en-US" dirty="0"/>
          </a:p>
        </p:txBody>
      </p:sp>
      <p:sp>
        <p:nvSpPr>
          <p:cNvPr id="4" name="Footer Placeholder 3">
            <a:extLst>
              <a:ext uri="{FF2B5EF4-FFF2-40B4-BE49-F238E27FC236}">
                <a16:creationId xmlns:a16="http://schemas.microsoft.com/office/drawing/2014/main" id="{F94CEF1E-1ACC-48D0-92B3-CB3D4FED50A8}"/>
              </a:ext>
            </a:extLst>
          </p:cNvPr>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5F188B4-83B8-4C82-AFAC-DC1E415458F6}"/>
              </a:ext>
            </a:extLst>
          </p:cNvPr>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D7A9FFBD-F123-4881-BC93-591827BC61E0}" type="slidenum">
              <a:rPr lang="en-US" smtClean="0"/>
              <a:t>‹#›</a:t>
            </a:fld>
            <a:endParaRPr lang="en-US" dirty="0"/>
          </a:p>
        </p:txBody>
      </p:sp>
    </p:spTree>
    <p:extLst>
      <p:ext uri="{BB962C8B-B14F-4D97-AF65-F5344CB8AC3E}">
        <p14:creationId xmlns:p14="http://schemas.microsoft.com/office/powerpoint/2010/main" val="173662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36E3EC7B-6C72-4FBB-87DF-2BD2CB7DC1E6}" type="datetimeFigureOut">
              <a:rPr lang="en-US" smtClean="0"/>
              <a:t>12/19/23</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Are your classroom colors different than what you see in this template? That’s OK! Click on Design -&gt; Variants (the down arrow) -&gt; Pick the color scheme that works for you!</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Feel free to change any “You will…” and “I will…” statements to ensure they align with your classroom procedures and rules!</a:t>
            </a:r>
          </a:p>
        </p:txBody>
      </p:sp>
      <p:sp>
        <p:nvSpPr>
          <p:cNvPr id="4" name="Slide Number Placeholder 3"/>
          <p:cNvSpPr>
            <a:spLocks noGrp="1"/>
          </p:cNvSpPr>
          <p:nvPr>
            <p:ph type="sldNum" sz="quarter" idx="10"/>
          </p:nvPr>
        </p:nvSpPr>
        <p:spPr/>
        <p:txBody>
          <a:bodyPr/>
          <a:lstStyle/>
          <a:p>
            <a:fld id="{B262A795-6F94-4A96-B820-B9038480D048}" type="slidenum">
              <a:rPr lang="en-US" smtClean="0"/>
              <a:t>1</a:t>
            </a:fld>
            <a:endParaRPr lang="en-US" dirty="0"/>
          </a:p>
        </p:txBody>
      </p:sp>
    </p:spTree>
    <p:extLst>
      <p:ext uri="{BB962C8B-B14F-4D97-AF65-F5344CB8AC3E}">
        <p14:creationId xmlns:p14="http://schemas.microsoft.com/office/powerpoint/2010/main" val="364254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12/19/23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12/19/23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sanchez@uada.edu" TargetMode="External"/><Relationship Id="rId2" Type="http://schemas.openxmlformats.org/officeDocument/2006/relationships/hyperlink" Target="mailto:tmcneice@uada.edu" TargetMode="External"/><Relationship Id="rId1" Type="http://schemas.openxmlformats.org/officeDocument/2006/relationships/slideLayout" Target="../slideLayouts/slideLayout2.xml"/><Relationship Id="rId4" Type="http://schemas.openxmlformats.org/officeDocument/2006/relationships/hyperlink" Target="mailto:kprewett@uad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F489-B701-4C74-9747-27C8656A89CC}"/>
              </a:ext>
            </a:extLst>
          </p:cNvPr>
          <p:cNvSpPr>
            <a:spLocks noGrp="1"/>
          </p:cNvSpPr>
          <p:nvPr>
            <p:ph type="ctrTitle"/>
          </p:nvPr>
        </p:nvSpPr>
        <p:spPr/>
        <p:txBody>
          <a:bodyPr>
            <a:normAutofit/>
          </a:bodyPr>
          <a:lstStyle/>
          <a:p>
            <a:r>
              <a:rPr lang="en-US" sz="5400" dirty="0">
                <a:latin typeface="Rockwell"/>
              </a:rPr>
              <a:t>4-H club/Master gardener group FINANCIAL reporting</a:t>
            </a:r>
            <a:endParaRPr lang="en-US" sz="5400" dirty="0">
              <a:latin typeface="Rockwell" panose="02060603020205020403" pitchFamily="18" charset="0"/>
            </a:endParaRPr>
          </a:p>
        </p:txBody>
      </p:sp>
      <p:sp>
        <p:nvSpPr>
          <p:cNvPr id="3" name="Subtitle 2">
            <a:extLst>
              <a:ext uri="{FF2B5EF4-FFF2-40B4-BE49-F238E27FC236}">
                <a16:creationId xmlns:a16="http://schemas.microsoft.com/office/drawing/2014/main" id="{6D699F35-1401-4ECD-9F96-7017DB9FA104}"/>
              </a:ext>
            </a:extLst>
          </p:cNvPr>
          <p:cNvSpPr>
            <a:spLocks noGrp="1"/>
          </p:cNvSpPr>
          <p:nvPr>
            <p:ph type="subTitle" idx="1"/>
          </p:nvPr>
        </p:nvSpPr>
        <p:spPr/>
        <p:txBody>
          <a:bodyPr vert="horz" lIns="91440" tIns="45720" rIns="91440" bIns="45720" rtlCol="0" anchor="t">
            <a:normAutofit/>
          </a:bodyPr>
          <a:lstStyle/>
          <a:p>
            <a:r>
              <a:rPr lang="en-US" dirty="0">
                <a:latin typeface="Tahoma"/>
                <a:ea typeface="Tahoma"/>
                <a:cs typeface="Tahoma"/>
              </a:rPr>
              <a:t>Resource for County Admins:</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a:ea typeface="Tahoma"/>
                <a:cs typeface="Tahoma"/>
              </a:rPr>
              <a:t>Instructions for Club/Group Financial Reporting &amp;</a:t>
            </a:r>
          </a:p>
          <a:p>
            <a:r>
              <a:rPr lang="en-US" dirty="0">
                <a:latin typeface="Tahoma"/>
                <a:ea typeface="Tahoma"/>
                <a:cs typeface="Tahoma"/>
              </a:rPr>
              <a:t>Sample Reports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90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EE21-023F-7EAE-2A5B-CF04B935DB20}"/>
              </a:ext>
            </a:extLst>
          </p:cNvPr>
          <p:cNvSpPr>
            <a:spLocks noGrp="1"/>
          </p:cNvSpPr>
          <p:nvPr>
            <p:ph type="title"/>
          </p:nvPr>
        </p:nvSpPr>
        <p:spPr>
          <a:xfrm>
            <a:off x="1158240" y="341152"/>
            <a:ext cx="9875520" cy="1356360"/>
          </a:xfrm>
        </p:spPr>
        <p:txBody>
          <a:bodyPr>
            <a:normAutofit/>
          </a:bodyPr>
          <a:lstStyle/>
          <a:p>
            <a:r>
              <a:rPr lang="en-US" dirty="0">
                <a:latin typeface="Rockwell" panose="02060603020205020403" pitchFamily="18" charset="0"/>
              </a:rPr>
              <a:t>Exporting the Report - Summary</a:t>
            </a:r>
          </a:p>
        </p:txBody>
      </p:sp>
      <p:sp>
        <p:nvSpPr>
          <p:cNvPr id="3" name="Content Placeholder 2">
            <a:extLst>
              <a:ext uri="{FF2B5EF4-FFF2-40B4-BE49-F238E27FC236}">
                <a16:creationId xmlns:a16="http://schemas.microsoft.com/office/drawing/2014/main" id="{CF860CFE-A931-37B6-4959-0D3F79067FFC}"/>
              </a:ext>
            </a:extLst>
          </p:cNvPr>
          <p:cNvSpPr>
            <a:spLocks noGrp="1"/>
          </p:cNvSpPr>
          <p:nvPr>
            <p:ph idx="1"/>
          </p:nvPr>
        </p:nvSpPr>
        <p:spPr>
          <a:xfrm>
            <a:off x="771788" y="1697512"/>
            <a:ext cx="10244084" cy="4703288"/>
          </a:xfrm>
        </p:spPr>
        <p:txBody>
          <a:bodyPr vert="horz" lIns="91440" tIns="45720" rIns="91440" bIns="45720" rtlCol="0" anchor="t">
            <a:normAutofit fontScale="92500"/>
          </a:bodyPr>
          <a:lstStyle/>
          <a:p>
            <a:pPr marL="560070" indent="-514350">
              <a:lnSpc>
                <a:spcPct val="110000"/>
              </a:lnSpc>
              <a:spcBef>
                <a:spcPts val="0"/>
              </a:spcBef>
              <a:spcAft>
                <a:spcPts val="1800"/>
              </a:spcAft>
              <a:buFont typeface="+mj-lt"/>
              <a:buAutoNum type="arabicPeriod"/>
            </a:pPr>
            <a:r>
              <a:rPr lang="en-US" sz="2800" dirty="0">
                <a:solidFill>
                  <a:srgbClr val="1B548D"/>
                </a:solidFill>
              </a:rPr>
              <a:t>At the top right of the Report, there are two export options:  </a:t>
            </a:r>
          </a:p>
          <a:p>
            <a:pPr marL="560070" indent="-514350">
              <a:lnSpc>
                <a:spcPct val="110000"/>
              </a:lnSpc>
              <a:spcBef>
                <a:spcPts val="0"/>
              </a:spcBef>
              <a:spcAft>
                <a:spcPts val="1800"/>
              </a:spcAft>
              <a:buFont typeface="+mj-lt"/>
              <a:buAutoNum type="arabicPeriod"/>
            </a:pPr>
            <a:r>
              <a:rPr lang="en-US" sz="2800" dirty="0">
                <a:solidFill>
                  <a:srgbClr val="1B548D"/>
                </a:solidFill>
              </a:rPr>
              <a:t>If you choose the left one, it will export the report into Excel, exactly as it is shown on the screen.</a:t>
            </a:r>
          </a:p>
          <a:p>
            <a:pPr marL="560070" indent="-514350">
              <a:lnSpc>
                <a:spcPct val="110000"/>
              </a:lnSpc>
              <a:spcBef>
                <a:spcPts val="0"/>
              </a:spcBef>
              <a:spcAft>
                <a:spcPts val="1800"/>
              </a:spcAft>
              <a:buFont typeface="+mj-lt"/>
              <a:buAutoNum type="arabicPeriod"/>
            </a:pPr>
            <a:r>
              <a:rPr lang="en-US" sz="2800" dirty="0">
                <a:solidFill>
                  <a:srgbClr val="1B548D"/>
                </a:solidFill>
              </a:rPr>
              <a:t>If you choose the right, one it will export as a PDF file, exactly as it is shown on the screen.</a:t>
            </a:r>
          </a:p>
          <a:p>
            <a:pPr marL="560070" indent="-514350">
              <a:lnSpc>
                <a:spcPct val="110000"/>
              </a:lnSpc>
              <a:spcBef>
                <a:spcPts val="0"/>
              </a:spcBef>
              <a:spcAft>
                <a:spcPts val="1800"/>
              </a:spcAft>
              <a:buFont typeface="+mj-lt"/>
              <a:buAutoNum type="arabicPeriod"/>
            </a:pPr>
            <a:r>
              <a:rPr lang="en-US" sz="2800" dirty="0">
                <a:solidFill>
                  <a:srgbClr val="1B548D"/>
                </a:solidFill>
              </a:rPr>
              <a:t>The next page shows an example of the report exported as a PDF file.</a:t>
            </a:r>
          </a:p>
          <a:p>
            <a:pPr marL="560070" indent="-514350">
              <a:lnSpc>
                <a:spcPct val="110000"/>
              </a:lnSpc>
              <a:spcBef>
                <a:spcPts val="0"/>
              </a:spcBef>
              <a:spcAft>
                <a:spcPts val="1800"/>
              </a:spcAft>
              <a:buFont typeface="+mj-lt"/>
              <a:buAutoNum type="arabicPeriod"/>
            </a:pPr>
            <a:r>
              <a:rPr lang="en-US" sz="2800" dirty="0">
                <a:solidFill>
                  <a:srgbClr val="1B548D"/>
                </a:solidFill>
              </a:rPr>
              <a:t>This export should only be used internally as it shows all designated tags.  </a:t>
            </a:r>
          </a:p>
        </p:txBody>
      </p:sp>
      <p:pic>
        <p:nvPicPr>
          <p:cNvPr id="4" name="Picture 3" descr="Excel spreadsheet and PDF icons.">
            <a:extLst>
              <a:ext uri="{FF2B5EF4-FFF2-40B4-BE49-F238E27FC236}">
                <a16:creationId xmlns:a16="http://schemas.microsoft.com/office/drawing/2014/main" id="{55D1551D-F7AD-3FEC-6C04-8155E59C3335}"/>
              </a:ext>
            </a:extLst>
          </p:cNvPr>
          <p:cNvPicPr>
            <a:picLocks noChangeAspect="1"/>
          </p:cNvPicPr>
          <p:nvPr/>
        </p:nvPicPr>
        <p:blipFill>
          <a:blip r:embed="rId2"/>
          <a:stretch>
            <a:fillRect/>
          </a:stretch>
        </p:blipFill>
        <p:spPr>
          <a:xfrm>
            <a:off x="9483021" y="1697512"/>
            <a:ext cx="857250" cy="457200"/>
          </a:xfrm>
          <a:prstGeom prst="rect">
            <a:avLst/>
          </a:prstGeom>
        </p:spPr>
      </p:pic>
    </p:spTree>
    <p:extLst>
      <p:ext uri="{BB962C8B-B14F-4D97-AF65-F5344CB8AC3E}">
        <p14:creationId xmlns:p14="http://schemas.microsoft.com/office/powerpoint/2010/main" val="3751219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pPr algn="ctr"/>
            <a:r>
              <a:rPr lang="en-US" dirty="0">
                <a:latin typeface="Rockwell"/>
              </a:rPr>
              <a:t>Export #1 for Internal Use Only</a:t>
            </a:r>
            <a:endParaRPr lang="en-US" dirty="0"/>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774466936"/>
              </p:ext>
            </p:extLst>
          </p:nvPr>
        </p:nvGraphicFramePr>
        <p:xfrm>
          <a:off x="1159668" y="1601227"/>
          <a:ext cx="9872664" cy="4435869"/>
        </p:xfrm>
        <a:graphic>
          <a:graphicData uri="http://schemas.openxmlformats.org/drawingml/2006/table">
            <a:tbl>
              <a:tblPr firstRow="1" bandRow="1">
                <a:tableStyleId>{5C22544A-7EE6-4342-B048-85BDC9FD1C3A}</a:tableStyleId>
              </a:tblPr>
              <a:tblGrid>
                <a:gridCol w="9594471">
                  <a:extLst>
                    <a:ext uri="{9D8B030D-6E8A-4147-A177-3AD203B41FA5}">
                      <a16:colId xmlns:a16="http://schemas.microsoft.com/office/drawing/2014/main" val="743422230"/>
                    </a:ext>
                  </a:extLst>
                </a:gridCol>
                <a:gridCol w="278193">
                  <a:extLst>
                    <a:ext uri="{9D8B030D-6E8A-4147-A177-3AD203B41FA5}">
                      <a16:colId xmlns:a16="http://schemas.microsoft.com/office/drawing/2014/main" val="777156215"/>
                    </a:ext>
                  </a:extLst>
                </a:gridCol>
              </a:tblGrid>
              <a:tr h="472727">
                <a:tc>
                  <a:txBody>
                    <a:bodyPr/>
                    <a:lstStyle/>
                    <a:p>
                      <a:r>
                        <a:rPr lang="en-US" dirty="0">
                          <a:latin typeface="Tahoma"/>
                          <a:ea typeface="Tahoma"/>
                          <a:cs typeface="Tahoma"/>
                        </a:rPr>
                        <a:t>Exporting Summary of Designated Tags and their Balances</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963142">
                <a:tc>
                  <a:txBody>
                    <a:bodyPr/>
                    <a:lstStyle/>
                    <a:p>
                      <a:pPr marL="0" marR="0" lvl="0" indent="0" algn="l" defTabSz="914400" rtl="0" eaLnBrk="1" fontAlgn="auto" latinLnBrk="0" hangingPunct="1">
                        <a:lnSpc>
                          <a:spcPct val="150000"/>
                        </a:lnSpc>
                        <a:spcBef>
                          <a:spcPts val="0"/>
                        </a:spcBef>
                        <a:spcAft>
                          <a:spcPts val="0"/>
                        </a:spcAft>
                        <a:buClrTx/>
                        <a:buSzTx/>
                        <a:buNone/>
                        <a:tabLst/>
                        <a:defRPr/>
                      </a:pPr>
                      <a:endParaRPr lang="en-US" sz="1600" b="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6" name="Picture 5" descr="Screenshot of 'RPT - Balance by Designated' export summary from Workday.">
            <a:extLst>
              <a:ext uri="{FF2B5EF4-FFF2-40B4-BE49-F238E27FC236}">
                <a16:creationId xmlns:a16="http://schemas.microsoft.com/office/drawing/2014/main" id="{352867F7-7C29-9649-50D5-1AFBE247319F}"/>
              </a:ext>
            </a:extLst>
          </p:cNvPr>
          <p:cNvPicPr>
            <a:picLocks noChangeAspect="1"/>
          </p:cNvPicPr>
          <p:nvPr/>
        </p:nvPicPr>
        <p:blipFill>
          <a:blip r:embed="rId2"/>
          <a:stretch>
            <a:fillRect/>
          </a:stretch>
        </p:blipFill>
        <p:spPr>
          <a:xfrm>
            <a:off x="2896115" y="2129704"/>
            <a:ext cx="6399770" cy="4041594"/>
          </a:xfrm>
          <a:prstGeom prst="rect">
            <a:avLst/>
          </a:prstGeom>
        </p:spPr>
      </p:pic>
    </p:spTree>
    <p:extLst>
      <p:ext uri="{BB962C8B-B14F-4D97-AF65-F5344CB8AC3E}">
        <p14:creationId xmlns:p14="http://schemas.microsoft.com/office/powerpoint/2010/main" val="3795217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EE21-023F-7EAE-2A5B-CF04B935DB20}"/>
              </a:ext>
            </a:extLst>
          </p:cNvPr>
          <p:cNvSpPr>
            <a:spLocks noGrp="1"/>
          </p:cNvSpPr>
          <p:nvPr>
            <p:ph type="title"/>
          </p:nvPr>
        </p:nvSpPr>
        <p:spPr/>
        <p:txBody>
          <a:bodyPr/>
          <a:lstStyle/>
          <a:p>
            <a:r>
              <a:rPr lang="en-US" dirty="0"/>
              <a:t>Exporting the Report – Detail (External Report sent to Clubs/Groups)</a:t>
            </a:r>
          </a:p>
        </p:txBody>
      </p:sp>
      <p:sp>
        <p:nvSpPr>
          <p:cNvPr id="3" name="Content Placeholder 2">
            <a:extLst>
              <a:ext uri="{FF2B5EF4-FFF2-40B4-BE49-F238E27FC236}">
                <a16:creationId xmlns:a16="http://schemas.microsoft.com/office/drawing/2014/main" id="{CF860CFE-A931-37B6-4959-0D3F79067FFC}"/>
              </a:ext>
            </a:extLst>
          </p:cNvPr>
          <p:cNvSpPr>
            <a:spLocks noGrp="1"/>
          </p:cNvSpPr>
          <p:nvPr>
            <p:ph idx="1"/>
          </p:nvPr>
        </p:nvSpPr>
        <p:spPr>
          <a:xfrm>
            <a:off x="906012" y="2057400"/>
            <a:ext cx="10109860" cy="4038600"/>
          </a:xfrm>
        </p:spPr>
        <p:txBody>
          <a:bodyPr vert="horz" lIns="91440" tIns="45720" rIns="91440" bIns="45720" rtlCol="0" anchor="t">
            <a:normAutofit/>
          </a:bodyPr>
          <a:lstStyle/>
          <a:p>
            <a:r>
              <a:rPr lang="en-US" sz="2800" dirty="0"/>
              <a:t>In order to export detailed transaction level information, an export will need to be completed for each designated tag.</a:t>
            </a:r>
          </a:p>
          <a:p>
            <a:r>
              <a:rPr lang="en-US" sz="2800" dirty="0"/>
              <a:t>Once you've run the Report, you can click on the down arrow beside the ending balance of any designated tag.  </a:t>
            </a:r>
          </a:p>
          <a:p>
            <a:r>
              <a:rPr lang="en-US" sz="2800" dirty="0"/>
              <a:t>Click on the Export to Excel (All Columns) option.</a:t>
            </a:r>
          </a:p>
          <a:p>
            <a:r>
              <a:rPr lang="en-US" sz="2800" dirty="0"/>
              <a:t>The next page shows a portion of that exported report.  There are many columns so not all of the report is shown.  It is just to serve as an example of what you should see once you export this detail.</a:t>
            </a:r>
          </a:p>
          <a:p>
            <a:endParaRPr lang="en-US" dirty="0"/>
          </a:p>
        </p:txBody>
      </p:sp>
    </p:spTree>
    <p:extLst>
      <p:ext uri="{BB962C8B-B14F-4D97-AF65-F5344CB8AC3E}">
        <p14:creationId xmlns:p14="http://schemas.microsoft.com/office/powerpoint/2010/main" val="378309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723440" y="244867"/>
            <a:ext cx="9875520" cy="1356360"/>
          </a:xfrm>
        </p:spPr>
        <p:txBody>
          <a:bodyPr/>
          <a:lstStyle/>
          <a:p>
            <a:r>
              <a:rPr lang="en-US" dirty="0">
                <a:latin typeface="Rockwell" panose="02060603020205020403" pitchFamily="18" charset="0"/>
              </a:rPr>
              <a:t>Export #2</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4211274692"/>
              </p:ext>
            </p:extLst>
          </p:nvPr>
        </p:nvGraphicFramePr>
        <p:xfrm>
          <a:off x="671119" y="1601227"/>
          <a:ext cx="11039912" cy="4849907"/>
        </p:xfrm>
        <a:graphic>
          <a:graphicData uri="http://schemas.openxmlformats.org/drawingml/2006/table">
            <a:tbl>
              <a:tblPr firstRow="1" bandRow="1">
                <a:tableStyleId>{5C22544A-7EE6-4342-B048-85BDC9FD1C3A}</a:tableStyleId>
              </a:tblPr>
              <a:tblGrid>
                <a:gridCol w="10728829">
                  <a:extLst>
                    <a:ext uri="{9D8B030D-6E8A-4147-A177-3AD203B41FA5}">
                      <a16:colId xmlns:a16="http://schemas.microsoft.com/office/drawing/2014/main" val="743422230"/>
                    </a:ext>
                  </a:extLst>
                </a:gridCol>
                <a:gridCol w="311083">
                  <a:extLst>
                    <a:ext uri="{9D8B030D-6E8A-4147-A177-3AD203B41FA5}">
                      <a16:colId xmlns:a16="http://schemas.microsoft.com/office/drawing/2014/main" val="777156215"/>
                    </a:ext>
                  </a:extLst>
                </a:gridCol>
              </a:tblGrid>
              <a:tr h="516851">
                <a:tc>
                  <a:txBody>
                    <a:bodyPr/>
                    <a:lstStyle/>
                    <a:p>
                      <a:r>
                        <a:rPr lang="en-US" dirty="0">
                          <a:latin typeface="Tahoma" panose="020B0604030504040204" pitchFamily="34" charset="0"/>
                          <a:ea typeface="Tahoma" panose="020B0604030504040204" pitchFamily="34" charset="0"/>
                          <a:cs typeface="Tahoma" panose="020B0604030504040204" pitchFamily="34" charset="0"/>
                        </a:rPr>
                        <a:t>Exporting Detail of each Club Account</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333056">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n-US" sz="1600" b="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6" name="Picture 5" descr="Screenshot of a spreadsheet displaying club account details, including the accounting date, operational transaction, journal, ledger account, transaction amount, currency, line description, line memo, worktags, and accounting date.">
            <a:extLst>
              <a:ext uri="{FF2B5EF4-FFF2-40B4-BE49-F238E27FC236}">
                <a16:creationId xmlns:a16="http://schemas.microsoft.com/office/drawing/2014/main" id="{C1B38304-9E43-EF20-AB3D-0FE0EA96EB78}"/>
              </a:ext>
            </a:extLst>
          </p:cNvPr>
          <p:cNvPicPr>
            <a:picLocks noChangeAspect="1"/>
          </p:cNvPicPr>
          <p:nvPr/>
        </p:nvPicPr>
        <p:blipFill>
          <a:blip r:embed="rId2"/>
          <a:stretch>
            <a:fillRect/>
          </a:stretch>
        </p:blipFill>
        <p:spPr>
          <a:xfrm>
            <a:off x="788519" y="2373277"/>
            <a:ext cx="9745362" cy="3787170"/>
          </a:xfrm>
          <a:prstGeom prst="rect">
            <a:avLst/>
          </a:prstGeom>
        </p:spPr>
      </p:pic>
    </p:spTree>
    <p:extLst>
      <p:ext uri="{BB962C8B-B14F-4D97-AF65-F5344CB8AC3E}">
        <p14:creationId xmlns:p14="http://schemas.microsoft.com/office/powerpoint/2010/main" val="458884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Formatting the Exported Report</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121627708"/>
              </p:ext>
            </p:extLst>
          </p:nvPr>
        </p:nvGraphicFramePr>
        <p:xfrm>
          <a:off x="838899" y="1535185"/>
          <a:ext cx="10662407" cy="4790114"/>
        </p:xfrm>
        <a:graphic>
          <a:graphicData uri="http://schemas.openxmlformats.org/drawingml/2006/table">
            <a:tbl>
              <a:tblPr firstRow="1" bandRow="1">
                <a:tableStyleId>{5C22544A-7EE6-4342-B048-85BDC9FD1C3A}</a:tableStyleId>
              </a:tblPr>
              <a:tblGrid>
                <a:gridCol w="10361960">
                  <a:extLst>
                    <a:ext uri="{9D8B030D-6E8A-4147-A177-3AD203B41FA5}">
                      <a16:colId xmlns:a16="http://schemas.microsoft.com/office/drawing/2014/main" val="743422230"/>
                    </a:ext>
                  </a:extLst>
                </a:gridCol>
                <a:gridCol w="300447">
                  <a:extLst>
                    <a:ext uri="{9D8B030D-6E8A-4147-A177-3AD203B41FA5}">
                      <a16:colId xmlns:a16="http://schemas.microsoft.com/office/drawing/2014/main" val="777156215"/>
                    </a:ext>
                  </a:extLst>
                </a:gridCol>
              </a:tblGrid>
              <a:tr h="510479">
                <a:tc>
                  <a: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RPT – Balance by Designated</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279635">
                <a:tc>
                  <a:txBody>
                    <a:bodyPr/>
                    <a:lstStyle/>
                    <a:p>
                      <a:pPr marL="342900" marR="0" lvl="0" indent="-342900" algn="l">
                        <a:lnSpc>
                          <a:spcPct val="100000"/>
                        </a:lnSpc>
                        <a:spcBef>
                          <a:spcPts val="0"/>
                        </a:spcBef>
                        <a:spcAft>
                          <a:spcPts val="1800"/>
                        </a:spcAft>
                        <a:buClrTx/>
                        <a:buSzTx/>
                        <a:buFont typeface="+mj-lt"/>
                        <a:buAutoNum type="arabicPeriod"/>
                      </a:pPr>
                      <a:r>
                        <a:rPr lang="en-US" sz="2400" b="0" dirty="0">
                          <a:latin typeface="Tahoma"/>
                          <a:ea typeface="Tahoma"/>
                          <a:cs typeface="Tahoma"/>
                        </a:rPr>
                        <a:t>The below instructions will help you format the exported reports to send to the Club/Group Official.</a:t>
                      </a:r>
                    </a:p>
                    <a:p>
                      <a:pPr marL="342900" marR="0" lvl="0" indent="-342900" algn="l">
                        <a:lnSpc>
                          <a:spcPct val="100000"/>
                        </a:lnSpc>
                        <a:spcBef>
                          <a:spcPts val="0"/>
                        </a:spcBef>
                        <a:spcAft>
                          <a:spcPts val="1800"/>
                        </a:spcAft>
                        <a:buClrTx/>
                        <a:buSzTx/>
                        <a:buFont typeface="+mj-lt"/>
                        <a:buAutoNum type="arabicPeriod"/>
                      </a:pPr>
                      <a:r>
                        <a:rPr lang="en-US" sz="2400" b="0" dirty="0">
                          <a:latin typeface="Tahoma"/>
                          <a:ea typeface="Tahoma"/>
                          <a:cs typeface="Tahoma"/>
                        </a:rPr>
                        <a:t>Next, using the instructions on the Exporting the Report – Detail slide, export information for all applicable designated tags you would like to include in your monthly report.</a:t>
                      </a:r>
                    </a:p>
                    <a:p>
                      <a:pPr marL="342900" marR="0" lvl="0" indent="-342900" algn="l">
                        <a:lnSpc>
                          <a:spcPct val="100000"/>
                        </a:lnSpc>
                        <a:spcBef>
                          <a:spcPts val="0"/>
                        </a:spcBef>
                        <a:spcAft>
                          <a:spcPts val="1800"/>
                        </a:spcAft>
                        <a:buClrTx/>
                        <a:buSzTx/>
                        <a:buFont typeface="+mj-lt"/>
                        <a:buAutoNum type="arabicPeriod"/>
                      </a:pPr>
                      <a:r>
                        <a:rPr lang="en-US" sz="2400" b="0" dirty="0">
                          <a:latin typeface="Tahoma"/>
                          <a:ea typeface="Tahoma"/>
                          <a:cs typeface="Tahoma"/>
                        </a:rPr>
                        <a:t>Delete all columns except:  Accounting Date, Operational Transaction, Journal, Ledger Account, Transaction Amount and Line Memo.</a:t>
                      </a:r>
                    </a:p>
                    <a:p>
                      <a:pPr marL="0" marR="0" lvl="0" indent="0" algn="l">
                        <a:lnSpc>
                          <a:spcPct val="100000"/>
                        </a:lnSpc>
                        <a:spcBef>
                          <a:spcPts val="0"/>
                        </a:spcBef>
                        <a:spcAft>
                          <a:spcPts val="1800"/>
                        </a:spcAft>
                        <a:buClrTx/>
                        <a:buSzTx/>
                        <a:buFont typeface="+mj-lt"/>
                        <a:buNone/>
                      </a:pPr>
                      <a:endParaRPr lang="en-US" sz="1800" b="0" dirty="0">
                        <a:latin typeface="Tahoma"/>
                        <a:ea typeface="Tahoma"/>
                        <a:cs typeface="Tahoma"/>
                      </a:endParaRP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744027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pPr algn="ctr"/>
            <a:r>
              <a:rPr lang="en-US" dirty="0">
                <a:latin typeface="Rockwell"/>
              </a:rPr>
              <a:t>Formatting the Exported Report - Continued</a:t>
            </a:r>
            <a:endParaRPr lang="en-US" dirty="0">
              <a:latin typeface="Rockwell" panose="02060603020205020403" pitchFamily="18" charset="0"/>
            </a:endParaRP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215795013"/>
              </p:ext>
            </p:extLst>
          </p:nvPr>
        </p:nvGraphicFramePr>
        <p:xfrm>
          <a:off x="595618" y="1601227"/>
          <a:ext cx="11023134" cy="5172885"/>
        </p:xfrm>
        <a:graphic>
          <a:graphicData uri="http://schemas.openxmlformats.org/drawingml/2006/table">
            <a:tbl>
              <a:tblPr firstRow="1" bandRow="1">
                <a:tableStyleId>{5C22544A-7EE6-4342-B048-85BDC9FD1C3A}</a:tableStyleId>
              </a:tblPr>
              <a:tblGrid>
                <a:gridCol w="10712523">
                  <a:extLst>
                    <a:ext uri="{9D8B030D-6E8A-4147-A177-3AD203B41FA5}">
                      <a16:colId xmlns:a16="http://schemas.microsoft.com/office/drawing/2014/main" val="743422230"/>
                    </a:ext>
                  </a:extLst>
                </a:gridCol>
                <a:gridCol w="310611">
                  <a:extLst>
                    <a:ext uri="{9D8B030D-6E8A-4147-A177-3AD203B41FA5}">
                      <a16:colId xmlns:a16="http://schemas.microsoft.com/office/drawing/2014/main" val="777156215"/>
                    </a:ext>
                  </a:extLst>
                </a:gridCol>
              </a:tblGrid>
              <a:tr h="494205">
                <a:tc>
                  <a: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RPT – Balance by Designated</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338924">
                <a:tc>
                  <a:txBody>
                    <a:bodyPr/>
                    <a:lstStyle/>
                    <a:p>
                      <a:pPr marL="0" marR="0" lvl="0" indent="0" algn="l">
                        <a:lnSpc>
                          <a:spcPct val="100000"/>
                        </a:lnSpc>
                        <a:spcBef>
                          <a:spcPts val="0"/>
                        </a:spcBef>
                        <a:spcAft>
                          <a:spcPts val="1800"/>
                        </a:spcAft>
                        <a:buClrTx/>
                        <a:buSzTx/>
                        <a:buNone/>
                      </a:pPr>
                      <a:r>
                        <a:rPr lang="en-US" sz="2200" b="0" dirty="0">
                          <a:latin typeface="Tahoma"/>
                          <a:ea typeface="Tahoma"/>
                          <a:cs typeface="Tahoma"/>
                        </a:rPr>
                        <a:t>4.  Insert a row below the header row and in the Ledger Account Column, type the   Description "Beginning Balance".  In the Transaction Amount Column enter the beginning balance for that month for that particular designated tag.</a:t>
                      </a:r>
                    </a:p>
                    <a:p>
                      <a:pPr marL="0" marR="0" lvl="0" indent="0" algn="l" rtl="0" eaLnBrk="1" fontAlgn="auto" latinLnBrk="0" hangingPunct="1">
                        <a:lnSpc>
                          <a:spcPct val="100000"/>
                        </a:lnSpc>
                        <a:spcBef>
                          <a:spcPts val="0"/>
                        </a:spcBef>
                        <a:spcAft>
                          <a:spcPts val="1800"/>
                        </a:spcAft>
                        <a:buClrTx/>
                        <a:buSzTx/>
                        <a:buNone/>
                      </a:pPr>
                      <a:r>
                        <a:rPr lang="en-US" sz="2400" dirty="0">
                          <a:latin typeface="Tahoma"/>
                          <a:ea typeface="Tahoma"/>
                          <a:cs typeface="Tahoma"/>
                        </a:rPr>
                        <a:t>5.   At the bottom of the transaction detail, in the next blank row, Type Ending Balance in the Ledger Account Column and then enter the Workday Report Ending Balance for that designated tag into the Transaction Amount Column.</a:t>
                      </a:r>
                    </a:p>
                    <a:p>
                      <a:pPr marL="0" marR="0" lvl="0" indent="0" algn="l" rtl="0" eaLnBrk="1" fontAlgn="auto" latinLnBrk="0" hangingPunct="1">
                        <a:lnSpc>
                          <a:spcPct val="100000"/>
                        </a:lnSpc>
                        <a:spcBef>
                          <a:spcPts val="0"/>
                        </a:spcBef>
                        <a:spcAft>
                          <a:spcPts val="1800"/>
                        </a:spcAft>
                        <a:buClrTx/>
                        <a:buSzTx/>
                        <a:buNone/>
                      </a:pPr>
                      <a:r>
                        <a:rPr lang="en-US" sz="2400" dirty="0">
                          <a:latin typeface="Tahoma"/>
                          <a:ea typeface="Tahoma"/>
                          <a:cs typeface="Tahoma"/>
                        </a:rPr>
                        <a:t>6.  Double-Check that the Beginning Balance plus any current month revenue and less any  current month expenses equals the Ending Balance you have entered on the last row.</a:t>
                      </a:r>
                    </a:p>
                    <a:p>
                      <a:pPr marL="0" marR="0" lvl="0" indent="0" algn="l">
                        <a:lnSpc>
                          <a:spcPct val="100000"/>
                        </a:lnSpc>
                        <a:spcBef>
                          <a:spcPts val="0"/>
                        </a:spcBef>
                        <a:spcAft>
                          <a:spcPts val="1800"/>
                        </a:spcAft>
                        <a:buClrTx/>
                        <a:buSzTx/>
                        <a:buFont typeface="+mj-lt"/>
                        <a:buNone/>
                      </a:pPr>
                      <a:endParaRPr lang="en-US" sz="2200" b="0" dirty="0">
                        <a:latin typeface="Tahoma"/>
                        <a:ea typeface="Tahoma"/>
                        <a:cs typeface="Tahoma"/>
                      </a:endParaRP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7064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258668"/>
          </a:xfrm>
        </p:spPr>
        <p:txBody>
          <a:bodyPr>
            <a:normAutofit fontScale="90000"/>
          </a:bodyPr>
          <a:lstStyle/>
          <a:p>
            <a:pPr algn="ctr"/>
            <a:r>
              <a:rPr lang="en-US" dirty="0">
                <a:latin typeface="Rockwell"/>
              </a:rPr>
              <a:t>Formatting the Exported Report – Continued</a:t>
            </a:r>
            <a:endParaRPr lang="en-US" dirty="0"/>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075057892"/>
              </p:ext>
            </p:extLst>
          </p:nvPr>
        </p:nvGraphicFramePr>
        <p:xfrm>
          <a:off x="805343" y="1388303"/>
          <a:ext cx="10695963" cy="5155110"/>
        </p:xfrm>
        <a:graphic>
          <a:graphicData uri="http://schemas.openxmlformats.org/drawingml/2006/table">
            <a:tbl>
              <a:tblPr firstRow="1" bandRow="1">
                <a:tableStyleId>{5C22544A-7EE6-4342-B048-85BDC9FD1C3A}</a:tableStyleId>
              </a:tblPr>
              <a:tblGrid>
                <a:gridCol w="10405339">
                  <a:extLst>
                    <a:ext uri="{9D8B030D-6E8A-4147-A177-3AD203B41FA5}">
                      <a16:colId xmlns:a16="http://schemas.microsoft.com/office/drawing/2014/main" val="743422230"/>
                    </a:ext>
                  </a:extLst>
                </a:gridCol>
                <a:gridCol w="290624">
                  <a:extLst>
                    <a:ext uri="{9D8B030D-6E8A-4147-A177-3AD203B41FA5}">
                      <a16:colId xmlns:a16="http://schemas.microsoft.com/office/drawing/2014/main" val="777156215"/>
                    </a:ext>
                  </a:extLst>
                </a:gridCol>
              </a:tblGrid>
              <a:tr h="549376">
                <a:tc>
                  <a:txBody>
                    <a:bodyPr/>
                    <a:lstStyle/>
                    <a:p>
                      <a:pPr algn="ctr"/>
                      <a:r>
                        <a:rPr lang="en-US" dirty="0">
                          <a:latin typeface="Tahoma"/>
                          <a:ea typeface="Tahoma"/>
                          <a:cs typeface="Tahoma"/>
                        </a:rPr>
                        <a:t>RPT – Balance by Designated</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605734">
                <a:tc>
                  <a:txBody>
                    <a:bodyPr/>
                    <a:lstStyle/>
                    <a:p>
                      <a:pPr marL="342900" marR="0" lvl="0" indent="-342900" algn="l" rtl="0" eaLnBrk="1" fontAlgn="auto" latinLnBrk="0" hangingPunct="1">
                        <a:lnSpc>
                          <a:spcPct val="100000"/>
                        </a:lnSpc>
                        <a:spcBef>
                          <a:spcPts val="0"/>
                        </a:spcBef>
                        <a:spcAft>
                          <a:spcPts val="1800"/>
                        </a:spcAft>
                        <a:buClrTx/>
                        <a:buSzTx/>
                        <a:buFont typeface="+mj-lt"/>
                        <a:buAutoNum type="arabicPeriod" startAt="9"/>
                      </a:pPr>
                      <a:r>
                        <a:rPr lang="en-US" sz="2000" dirty="0">
                          <a:latin typeface="Tahoma"/>
                          <a:ea typeface="Tahoma"/>
                          <a:cs typeface="Tahoma"/>
                        </a:rPr>
                        <a:t>It should look like this:</a:t>
                      </a:r>
                    </a:p>
                    <a:p>
                      <a:pPr marL="0" marR="0" lvl="0" indent="0" algn="l">
                        <a:lnSpc>
                          <a:spcPct val="150000"/>
                        </a:lnSpc>
                        <a:spcBef>
                          <a:spcPts val="0"/>
                        </a:spcBef>
                        <a:spcAft>
                          <a:spcPts val="0"/>
                        </a:spcAft>
                        <a:buClrTx/>
                        <a:buSzTx/>
                        <a:buNone/>
                      </a:pPr>
                      <a:endParaRPr lang="en-US" sz="1400" dirty="0">
                        <a:latin typeface="Tahoma"/>
                        <a:ea typeface="Tahoma"/>
                        <a:cs typeface="Tahoma"/>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6" name="Picture 5" descr="Screenshot of the exported report as an excel spreadsheet with the following column headers: Accounting Date, Operational Transaction, Journal, Ledger Account, Transaction Amount, and Line Memo.">
            <a:extLst>
              <a:ext uri="{FF2B5EF4-FFF2-40B4-BE49-F238E27FC236}">
                <a16:creationId xmlns:a16="http://schemas.microsoft.com/office/drawing/2014/main" id="{02F524A6-034A-0BBA-F31B-98C1194F220C}"/>
              </a:ext>
            </a:extLst>
          </p:cNvPr>
          <p:cNvPicPr>
            <a:picLocks noChangeAspect="1"/>
          </p:cNvPicPr>
          <p:nvPr/>
        </p:nvPicPr>
        <p:blipFill>
          <a:blip r:embed="rId2"/>
          <a:stretch>
            <a:fillRect/>
          </a:stretch>
        </p:blipFill>
        <p:spPr>
          <a:xfrm>
            <a:off x="1585912" y="2578056"/>
            <a:ext cx="9020175" cy="2047875"/>
          </a:xfrm>
          <a:prstGeom prst="rect">
            <a:avLst/>
          </a:prstGeom>
        </p:spPr>
      </p:pic>
    </p:spTree>
    <p:extLst>
      <p:ext uri="{BB962C8B-B14F-4D97-AF65-F5344CB8AC3E}">
        <p14:creationId xmlns:p14="http://schemas.microsoft.com/office/powerpoint/2010/main" val="67158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258668"/>
          </a:xfrm>
        </p:spPr>
        <p:txBody>
          <a:bodyPr>
            <a:normAutofit fontScale="90000"/>
          </a:bodyPr>
          <a:lstStyle/>
          <a:p>
            <a:pPr algn="ctr"/>
            <a:r>
              <a:rPr lang="en-US" dirty="0">
                <a:latin typeface="Rockwell"/>
              </a:rPr>
              <a:t>Formatting the Exported Report – Continued</a:t>
            </a:r>
            <a:endParaRPr lang="en-US" dirty="0"/>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033982121"/>
              </p:ext>
            </p:extLst>
          </p:nvPr>
        </p:nvGraphicFramePr>
        <p:xfrm>
          <a:off x="704675" y="1388303"/>
          <a:ext cx="10612074" cy="5155110"/>
        </p:xfrm>
        <a:graphic>
          <a:graphicData uri="http://schemas.openxmlformats.org/drawingml/2006/table">
            <a:tbl>
              <a:tblPr firstRow="1" bandRow="1">
                <a:tableStyleId>{5C22544A-7EE6-4342-B048-85BDC9FD1C3A}</a:tableStyleId>
              </a:tblPr>
              <a:tblGrid>
                <a:gridCol w="10323729">
                  <a:extLst>
                    <a:ext uri="{9D8B030D-6E8A-4147-A177-3AD203B41FA5}">
                      <a16:colId xmlns:a16="http://schemas.microsoft.com/office/drawing/2014/main" val="743422230"/>
                    </a:ext>
                  </a:extLst>
                </a:gridCol>
                <a:gridCol w="288345">
                  <a:extLst>
                    <a:ext uri="{9D8B030D-6E8A-4147-A177-3AD203B41FA5}">
                      <a16:colId xmlns:a16="http://schemas.microsoft.com/office/drawing/2014/main" val="777156215"/>
                    </a:ext>
                  </a:extLst>
                </a:gridCol>
              </a:tblGrid>
              <a:tr h="373877">
                <a:tc>
                  <a:txBody>
                    <a:bodyPr/>
                    <a:lstStyle/>
                    <a:p>
                      <a:pPr algn="ctr"/>
                      <a:r>
                        <a:rPr lang="en-US" dirty="0">
                          <a:latin typeface="Tahoma"/>
                          <a:ea typeface="Tahoma"/>
                          <a:cs typeface="Tahoma"/>
                        </a:rPr>
                        <a:t>RPT – Balance by Designated</a:t>
                      </a: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781233">
                <a:tc>
                  <a:txBody>
                    <a:bodyPr/>
                    <a:lstStyle/>
                    <a:p>
                      <a:pPr marL="342900" marR="0" lvl="0" indent="-342900" algn="l">
                        <a:lnSpc>
                          <a:spcPct val="150000"/>
                        </a:lnSpc>
                        <a:spcBef>
                          <a:spcPts val="0"/>
                        </a:spcBef>
                        <a:spcAft>
                          <a:spcPts val="0"/>
                        </a:spcAft>
                        <a:buClrTx/>
                        <a:buSzTx/>
                        <a:buFont typeface="+mj-lt"/>
                        <a:buAutoNum type="arabicPeriod" startAt="10"/>
                      </a:pPr>
                      <a:r>
                        <a:rPr lang="en-US" sz="1800" dirty="0">
                          <a:latin typeface="Tahoma"/>
                          <a:ea typeface="Tahoma"/>
                          <a:cs typeface="Tahoma"/>
                        </a:rPr>
                        <a:t> </a:t>
                      </a:r>
                      <a:r>
                        <a:rPr lang="en-US" sz="2000" dirty="0">
                          <a:latin typeface="Tahoma"/>
                          <a:ea typeface="Tahoma"/>
                          <a:cs typeface="Tahoma"/>
                        </a:rPr>
                        <a:t>If the club had no activity for the month, it will look like this:</a:t>
                      </a:r>
                      <a:endParaRPr lang="en-US" sz="2800" dirty="0"/>
                    </a:p>
                    <a:p>
                      <a:pPr marL="342900" marR="0" lvl="0" indent="-342900" algn="l">
                        <a:lnSpc>
                          <a:spcPct val="150000"/>
                        </a:lnSpc>
                        <a:spcBef>
                          <a:spcPts val="0"/>
                        </a:spcBef>
                        <a:spcAft>
                          <a:spcPts val="0"/>
                        </a:spcAft>
                        <a:buClrTx/>
                        <a:buSzTx/>
                        <a:buFont typeface="+mj-lt"/>
                        <a:buAutoNum type="arabicPeriod" startAt="12"/>
                      </a:pPr>
                      <a:endParaRPr lang="en-US" sz="2000" dirty="0">
                        <a:latin typeface="Tahoma"/>
                        <a:ea typeface="Tahoma"/>
                        <a:cs typeface="Tahoma"/>
                      </a:endParaRPr>
                    </a:p>
                    <a:p>
                      <a:pPr marL="0" marR="0" lvl="0" indent="0" algn="l">
                        <a:lnSpc>
                          <a:spcPct val="150000"/>
                        </a:lnSpc>
                        <a:spcBef>
                          <a:spcPts val="0"/>
                        </a:spcBef>
                        <a:spcAft>
                          <a:spcPts val="0"/>
                        </a:spcAft>
                        <a:buClrTx/>
                        <a:buSzTx/>
                        <a:buFont typeface="+mj-lt"/>
                        <a:buNone/>
                      </a:pPr>
                      <a:endParaRPr lang="en-US" sz="2000" dirty="0">
                        <a:latin typeface="Tahoma"/>
                        <a:ea typeface="Tahoma"/>
                        <a:cs typeface="Tahoma"/>
                      </a:endParaRPr>
                    </a:p>
                    <a:p>
                      <a:pPr marL="342900" marR="0" lvl="0" indent="-342900" algn="l">
                        <a:lnSpc>
                          <a:spcPct val="150000"/>
                        </a:lnSpc>
                        <a:spcBef>
                          <a:spcPts val="0"/>
                        </a:spcBef>
                        <a:spcAft>
                          <a:spcPts val="0"/>
                        </a:spcAft>
                        <a:buClrTx/>
                        <a:buSzTx/>
                        <a:buFont typeface="+mj-lt"/>
                        <a:buAutoNum type="arabicPeriod" startAt="12"/>
                      </a:pPr>
                      <a:r>
                        <a:rPr lang="en-US" sz="2000" dirty="0">
                          <a:latin typeface="Tahoma"/>
                          <a:ea typeface="Tahoma"/>
                          <a:cs typeface="Tahoma"/>
                        </a:rPr>
                        <a:t> You may want to convert the Excel File into a PDF file.</a:t>
                      </a:r>
                      <a:endParaRPr lang="en-US" sz="2800" dirty="0"/>
                    </a:p>
                    <a:p>
                      <a:pPr marL="800100" marR="0" lvl="1" indent="-342900" algn="l">
                        <a:lnSpc>
                          <a:spcPct val="150000"/>
                        </a:lnSpc>
                        <a:spcBef>
                          <a:spcPts val="0"/>
                        </a:spcBef>
                        <a:spcAft>
                          <a:spcPts val="0"/>
                        </a:spcAft>
                        <a:buClrTx/>
                        <a:buSzTx/>
                        <a:buFont typeface="Arial" panose="020B0604020202020204" pitchFamily="34" charset="0"/>
                        <a:buChar char="•"/>
                      </a:pPr>
                      <a:r>
                        <a:rPr lang="en-US" sz="2000" dirty="0">
                          <a:latin typeface="Tahoma"/>
                        </a:rPr>
                        <a:t>Go to File on your top menu and choose Print.</a:t>
                      </a:r>
                    </a:p>
                    <a:p>
                      <a:pPr marL="800100" marR="0" lvl="1" indent="-342900" algn="l">
                        <a:lnSpc>
                          <a:spcPct val="150000"/>
                        </a:lnSpc>
                        <a:spcBef>
                          <a:spcPts val="0"/>
                        </a:spcBef>
                        <a:spcAft>
                          <a:spcPts val="0"/>
                        </a:spcAft>
                        <a:buClrTx/>
                        <a:buSzTx/>
                        <a:buFont typeface="Arial" panose="020B0604020202020204" pitchFamily="34" charset="0"/>
                        <a:buChar char="•"/>
                      </a:pPr>
                      <a:r>
                        <a:rPr lang="en-US" sz="2000" dirty="0">
                          <a:latin typeface="Tahoma"/>
                        </a:rPr>
                        <a:t>In the Printer Options, select Microsoft Print to PDF and then click Print.</a:t>
                      </a:r>
                    </a:p>
                    <a:p>
                      <a:pPr marL="800100" marR="0" lvl="1" indent="-342900" algn="l">
                        <a:lnSpc>
                          <a:spcPct val="150000"/>
                        </a:lnSpc>
                        <a:spcBef>
                          <a:spcPts val="0"/>
                        </a:spcBef>
                        <a:spcAft>
                          <a:spcPts val="0"/>
                        </a:spcAft>
                        <a:buClrTx/>
                        <a:buSzTx/>
                        <a:buFont typeface="Arial" panose="020B0604020202020204" pitchFamily="34" charset="0"/>
                        <a:buChar char="•"/>
                      </a:pPr>
                      <a:r>
                        <a:rPr lang="en-US" sz="2000" dirty="0">
                          <a:latin typeface="Tahoma"/>
                        </a:rPr>
                        <a:t>You will need to choose where you would like to save the file.</a:t>
                      </a:r>
                    </a:p>
                  </a:txBody>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5" name="Picture 4" descr="Screenshot of 2 line items in the exported report.">
            <a:extLst>
              <a:ext uri="{FF2B5EF4-FFF2-40B4-BE49-F238E27FC236}">
                <a16:creationId xmlns:a16="http://schemas.microsoft.com/office/drawing/2014/main" id="{6EB37E43-B403-9B35-F7D2-7DF5FC0BDD83}"/>
              </a:ext>
            </a:extLst>
          </p:cNvPr>
          <p:cNvPicPr>
            <a:picLocks noChangeAspect="1"/>
          </p:cNvPicPr>
          <p:nvPr/>
        </p:nvPicPr>
        <p:blipFill>
          <a:blip r:embed="rId2"/>
          <a:stretch>
            <a:fillRect/>
          </a:stretch>
        </p:blipFill>
        <p:spPr>
          <a:xfrm>
            <a:off x="1485156" y="2280569"/>
            <a:ext cx="9088301" cy="705912"/>
          </a:xfrm>
          <a:prstGeom prst="rect">
            <a:avLst/>
          </a:prstGeom>
        </p:spPr>
      </p:pic>
    </p:spTree>
    <p:extLst>
      <p:ext uri="{BB962C8B-B14F-4D97-AF65-F5344CB8AC3E}">
        <p14:creationId xmlns:p14="http://schemas.microsoft.com/office/powerpoint/2010/main" val="8422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F2191E-4D4F-A06A-1B25-0A0CEFBC40D9}"/>
              </a:ext>
            </a:extLst>
          </p:cNvPr>
          <p:cNvSpPr>
            <a:spLocks noGrp="1"/>
          </p:cNvSpPr>
          <p:nvPr>
            <p:ph type="title"/>
          </p:nvPr>
        </p:nvSpPr>
        <p:spPr/>
        <p:txBody>
          <a:bodyPr/>
          <a:lstStyle/>
          <a:p>
            <a:r>
              <a:rPr lang="en-US" dirty="0"/>
              <a:t>Reporting Questions?  Contact:</a:t>
            </a:r>
          </a:p>
        </p:txBody>
      </p:sp>
      <p:sp>
        <p:nvSpPr>
          <p:cNvPr id="4" name="Content Placeholder 3">
            <a:extLst>
              <a:ext uri="{FF2B5EF4-FFF2-40B4-BE49-F238E27FC236}">
                <a16:creationId xmlns:a16="http://schemas.microsoft.com/office/drawing/2014/main" id="{F7DF24D2-9B65-413C-7D42-BB4F73042EF2}"/>
              </a:ext>
            </a:extLst>
          </p:cNvPr>
          <p:cNvSpPr>
            <a:spLocks noGrp="1"/>
          </p:cNvSpPr>
          <p:nvPr>
            <p:ph idx="1"/>
          </p:nvPr>
        </p:nvSpPr>
        <p:spPr/>
        <p:txBody>
          <a:bodyPr/>
          <a:lstStyle/>
          <a:p>
            <a:r>
              <a:rPr lang="en-US" dirty="0"/>
              <a:t>Tamara McNeice   </a:t>
            </a:r>
          </a:p>
          <a:p>
            <a:pPr marL="548640" lvl="2" indent="0">
              <a:buNone/>
            </a:pPr>
            <a:r>
              <a:rPr lang="en-US" dirty="0"/>
              <a:t>501-671-2045</a:t>
            </a:r>
          </a:p>
          <a:p>
            <a:pPr marL="548640" lvl="2" indent="0">
              <a:buNone/>
            </a:pPr>
            <a:r>
              <a:rPr lang="en-US" dirty="0">
                <a:hlinkClick r:id="rId2"/>
              </a:rPr>
              <a:t>tmcneice@uada.edu</a:t>
            </a:r>
            <a:endParaRPr lang="en-US" dirty="0"/>
          </a:p>
          <a:p>
            <a:r>
              <a:rPr lang="en-US" dirty="0"/>
              <a:t>Sherry Sanchez</a:t>
            </a:r>
          </a:p>
          <a:p>
            <a:pPr marL="274320" lvl="1" indent="0">
              <a:buNone/>
            </a:pPr>
            <a:r>
              <a:rPr lang="en-US" dirty="0"/>
              <a:t>     501-671-2178</a:t>
            </a:r>
          </a:p>
          <a:p>
            <a:pPr marL="274320" lvl="1" indent="0">
              <a:buNone/>
            </a:pPr>
            <a:r>
              <a:rPr lang="en-US" dirty="0"/>
              <a:t>     </a:t>
            </a:r>
            <a:r>
              <a:rPr lang="en-US" dirty="0">
                <a:hlinkClick r:id="rId3"/>
              </a:rPr>
              <a:t>ssanchez@uada.edu</a:t>
            </a:r>
            <a:endParaRPr lang="en-US" dirty="0"/>
          </a:p>
          <a:p>
            <a:r>
              <a:rPr lang="en-US" dirty="0"/>
              <a:t>Kyleen Prewett</a:t>
            </a:r>
          </a:p>
          <a:p>
            <a:pPr marL="274320" lvl="1" indent="0">
              <a:buNone/>
            </a:pPr>
            <a:r>
              <a:rPr lang="en-US" dirty="0"/>
              <a:t>    501-671-2180</a:t>
            </a:r>
          </a:p>
          <a:p>
            <a:pPr marL="274320" lvl="1" indent="0">
              <a:buNone/>
            </a:pPr>
            <a:r>
              <a:rPr lang="en-US" dirty="0"/>
              <a:t>    </a:t>
            </a:r>
            <a:r>
              <a:rPr lang="en-US" dirty="0">
                <a:hlinkClick r:id="rId4"/>
              </a:rPr>
              <a:t>kprewett@uada.edu</a:t>
            </a:r>
            <a:endParaRPr lang="en-US" dirty="0"/>
          </a:p>
          <a:p>
            <a:pPr marL="274320" lvl="1" indent="0">
              <a:buNone/>
            </a:pPr>
            <a:endParaRPr lang="en-US" dirty="0"/>
          </a:p>
          <a:p>
            <a:pPr lvl="2"/>
            <a:endParaRPr lang="en-US" dirty="0"/>
          </a:p>
          <a:p>
            <a:endParaRPr lang="en-US" dirty="0"/>
          </a:p>
        </p:txBody>
      </p:sp>
    </p:spTree>
    <p:extLst>
      <p:ext uri="{BB962C8B-B14F-4D97-AF65-F5344CB8AC3E}">
        <p14:creationId xmlns:p14="http://schemas.microsoft.com/office/powerpoint/2010/main" val="1761605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23A3-AB7A-7DC7-FE7A-569A1BA1D449}"/>
              </a:ext>
            </a:extLst>
          </p:cNvPr>
          <p:cNvSpPr>
            <a:spLocks noGrp="1"/>
          </p:cNvSpPr>
          <p:nvPr>
            <p:ph type="title"/>
          </p:nvPr>
        </p:nvSpPr>
        <p:spPr/>
        <p:txBody>
          <a:bodyPr/>
          <a:lstStyle/>
          <a:p>
            <a:pPr algn="ctr"/>
            <a:r>
              <a:rPr lang="en-US" dirty="0">
                <a:latin typeface="Rockwell" panose="02060603020205020403" pitchFamily="18" charset="0"/>
              </a:rPr>
              <a:t>General Information</a:t>
            </a:r>
          </a:p>
          <a:p>
            <a:endParaRPr lang="en-US" dirty="0"/>
          </a:p>
        </p:txBody>
      </p:sp>
      <p:sp>
        <p:nvSpPr>
          <p:cNvPr id="3" name="Content Placeholder 2">
            <a:extLst>
              <a:ext uri="{FF2B5EF4-FFF2-40B4-BE49-F238E27FC236}">
                <a16:creationId xmlns:a16="http://schemas.microsoft.com/office/drawing/2014/main" id="{8525F63C-CE0D-9EE2-F741-935613ED0F29}"/>
              </a:ext>
            </a:extLst>
          </p:cNvPr>
          <p:cNvSpPr>
            <a:spLocks noGrp="1"/>
          </p:cNvSpPr>
          <p:nvPr>
            <p:ph idx="1"/>
          </p:nvPr>
        </p:nvSpPr>
        <p:spPr>
          <a:xfrm>
            <a:off x="855678" y="1904301"/>
            <a:ext cx="10160194" cy="4496499"/>
          </a:xfrm>
        </p:spPr>
        <p:txBody>
          <a:bodyPr vert="horz" lIns="91440" tIns="45720" rIns="91440" bIns="45720" rtlCol="0" anchor="t">
            <a:normAutofit fontScale="77500" lnSpcReduction="20000"/>
          </a:bodyPr>
          <a:lstStyle/>
          <a:p>
            <a:pPr>
              <a:lnSpc>
                <a:spcPct val="110000"/>
              </a:lnSpc>
              <a:spcAft>
                <a:spcPts val="1200"/>
              </a:spcAft>
            </a:pPr>
            <a:r>
              <a:rPr lang="en-US" sz="2800" dirty="0">
                <a:solidFill>
                  <a:schemeClr val="accent3">
                    <a:lumMod val="75000"/>
                  </a:schemeClr>
                </a:solidFill>
              </a:rPr>
              <a:t>County Administrative Personnel will send a Monthly Report for all Club/Group Financial Activity to the Club/Group Official.</a:t>
            </a:r>
          </a:p>
          <a:p>
            <a:pPr>
              <a:lnSpc>
                <a:spcPct val="110000"/>
              </a:lnSpc>
              <a:spcAft>
                <a:spcPts val="1200"/>
              </a:spcAft>
            </a:pPr>
            <a:r>
              <a:rPr lang="en-US" sz="2800" dirty="0">
                <a:solidFill>
                  <a:schemeClr val="accent3">
                    <a:lumMod val="75000"/>
                  </a:schemeClr>
                </a:solidFill>
              </a:rPr>
              <a:t>This information will be available to send after the 15th calendar day of the following month.  If you run your report prior to this, you risk not including all transactions for that month.</a:t>
            </a:r>
          </a:p>
          <a:p>
            <a:pPr>
              <a:lnSpc>
                <a:spcPct val="110000"/>
              </a:lnSpc>
              <a:spcAft>
                <a:spcPts val="1200"/>
              </a:spcAft>
            </a:pPr>
            <a:r>
              <a:rPr lang="en-US" sz="2800" dirty="0">
                <a:solidFill>
                  <a:schemeClr val="accent3">
                    <a:lumMod val="75000"/>
                  </a:schemeClr>
                </a:solidFill>
              </a:rPr>
              <a:t>The report you send to the Club or Group official will be the detailed financial activity for their specific designated tags.</a:t>
            </a:r>
          </a:p>
          <a:p>
            <a:pPr>
              <a:lnSpc>
                <a:spcPct val="110000"/>
              </a:lnSpc>
              <a:spcAft>
                <a:spcPts val="1200"/>
              </a:spcAft>
            </a:pPr>
            <a:r>
              <a:rPr lang="en-US" sz="2800" dirty="0">
                <a:solidFill>
                  <a:schemeClr val="accent3">
                    <a:lumMod val="75000"/>
                  </a:schemeClr>
                </a:solidFill>
              </a:rPr>
              <a:t>Please be aware of the importance of the line-item field when entering transactions into Workday.  Using specific and consistent descriptions will help you and the Club/Group official identify the nature of the transaction.</a:t>
            </a:r>
          </a:p>
          <a:p>
            <a:endParaRPr lang="en-US" dirty="0"/>
          </a:p>
        </p:txBody>
      </p:sp>
    </p:spTree>
    <p:extLst>
      <p:ext uri="{BB962C8B-B14F-4D97-AF65-F5344CB8AC3E}">
        <p14:creationId xmlns:p14="http://schemas.microsoft.com/office/powerpoint/2010/main" val="170650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140144" y="231140"/>
            <a:ext cx="9875520" cy="1356360"/>
          </a:xfrm>
        </p:spPr>
        <p:txBody>
          <a:bodyPr/>
          <a:lstStyle/>
          <a:p>
            <a:r>
              <a:rPr lang="en-US" dirty="0">
                <a:latin typeface="Rockwell" panose="02060603020205020403" pitchFamily="18" charset="0"/>
              </a:rPr>
              <a:t>Instructions for Reporting</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380623313"/>
              </p:ext>
            </p:extLst>
          </p:nvPr>
        </p:nvGraphicFramePr>
        <p:xfrm>
          <a:off x="1140144" y="1416854"/>
          <a:ext cx="9547430" cy="5066656"/>
        </p:xfrm>
        <a:graphic>
          <a:graphicData uri="http://schemas.openxmlformats.org/drawingml/2006/table">
            <a:tbl>
              <a:tblPr firstRow="1" bandRow="1">
                <a:tableStyleId>{5C22544A-7EE6-4342-B048-85BDC9FD1C3A}</a:tableStyleId>
              </a:tblPr>
              <a:tblGrid>
                <a:gridCol w="9318396">
                  <a:extLst>
                    <a:ext uri="{9D8B030D-6E8A-4147-A177-3AD203B41FA5}">
                      <a16:colId xmlns:a16="http://schemas.microsoft.com/office/drawing/2014/main" val="743422230"/>
                    </a:ext>
                  </a:extLst>
                </a:gridCol>
                <a:gridCol w="229034">
                  <a:extLst>
                    <a:ext uri="{9D8B030D-6E8A-4147-A177-3AD203B41FA5}">
                      <a16:colId xmlns:a16="http://schemas.microsoft.com/office/drawing/2014/main" val="777156215"/>
                    </a:ext>
                  </a:extLst>
                </a:gridCol>
              </a:tblGrid>
              <a:tr h="338464">
                <a:tc>
                  <a: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Workday report name:  RPT – Balance by Designated</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700896">
                <a:tc>
                  <a:txBody>
                    <a:bodyPr/>
                    <a:lstStyle/>
                    <a:p>
                      <a:pPr marL="342900" marR="0" lvl="0" indent="-342900" algn="l" defTabSz="914400" rtl="0" eaLnBrk="1" fontAlgn="auto" latinLnBrk="0" hangingPunct="1">
                        <a:lnSpc>
                          <a:spcPct val="100000"/>
                        </a:lnSpc>
                        <a:spcBef>
                          <a:spcPts val="0"/>
                        </a:spcBef>
                        <a:spcAft>
                          <a:spcPts val="1800"/>
                        </a:spcAft>
                        <a:buClrTx/>
                        <a:buSzTx/>
                        <a:buFont typeface="+mj-lt"/>
                        <a:buAutoNum type="arabicPeriod"/>
                        <a:tabLst/>
                        <a:defRPr/>
                      </a:pPr>
                      <a:r>
                        <a:rPr lang="en-US" sz="2000" dirty="0">
                          <a:latin typeface="Tahoma" panose="020B0604030504040204" pitchFamily="34" charset="0"/>
                          <a:ea typeface="Tahoma" panose="020B0604030504040204" pitchFamily="34" charset="0"/>
                          <a:cs typeface="Tahoma" panose="020B0604030504040204" pitchFamily="34" charset="0"/>
                        </a:rPr>
                        <a:t>In the Workday Search Bar, type RPT – Balance by Designated and hit enter.</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a:tabLst/>
                        <a:defRPr/>
                      </a:pPr>
                      <a:r>
                        <a:rPr lang="en-US" sz="2000" dirty="0">
                          <a:latin typeface="Tahoma" panose="020B0604030504040204" pitchFamily="34" charset="0"/>
                          <a:ea typeface="Tahoma" panose="020B0604030504040204" pitchFamily="34" charset="0"/>
                          <a:cs typeface="Tahoma" panose="020B0604030504040204" pitchFamily="34" charset="0"/>
                        </a:rPr>
                        <a:t>Click on the Report name RPT – Balance by Designated that comes up in the search.</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a:tabLst/>
                        <a:defRPr/>
                      </a:pPr>
                      <a:r>
                        <a:rPr lang="en-US" sz="2000" dirty="0">
                          <a:latin typeface="Tahoma" panose="020B0604030504040204" pitchFamily="34" charset="0"/>
                          <a:ea typeface="Tahoma" panose="020B0604030504040204" pitchFamily="34" charset="0"/>
                          <a:cs typeface="Tahoma" panose="020B0604030504040204" pitchFamily="34" charset="0"/>
                        </a:rPr>
                        <a:t>In the parameters, fill in the Company name, the designated hierarchy shown in the screenshot on the next page, your county’s cost center number, the time period and period fields.  See the next page for an example.</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a:tabLst/>
                        <a:defRPr/>
                      </a:pPr>
                      <a:r>
                        <a:rPr lang="en-US" sz="2000" dirty="0">
                          <a:latin typeface="Tahoma" panose="020B0604030504040204" pitchFamily="34" charset="0"/>
                          <a:ea typeface="Tahoma" panose="020B0604030504040204" pitchFamily="34" charset="0"/>
                          <a:cs typeface="Tahoma" panose="020B0604030504040204" pitchFamily="34" charset="0"/>
                        </a:rPr>
                        <a:t>Once you fill in all the parameters the first time, before you click ok, type a name in the Filter Name field (Maybe something like County Reporting or Club Reporting), and then click Save.</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a:tabLst/>
                        <a:defRPr/>
                      </a:pPr>
                      <a:r>
                        <a:rPr lang="en-US" sz="2000" dirty="0">
                          <a:latin typeface="Tahoma" panose="020B0604030504040204" pitchFamily="34" charset="0"/>
                          <a:ea typeface="Tahoma" panose="020B0604030504040204" pitchFamily="34" charset="0"/>
                          <a:cs typeface="Tahoma" panose="020B0604030504040204" pitchFamily="34" charset="0"/>
                        </a:rPr>
                        <a:t>You can now click OK and the report will generate.</a:t>
                      </a: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8" name="Graphic 7" descr="Document with solid fill">
            <a:extLst>
              <a:ext uri="{FF2B5EF4-FFF2-40B4-BE49-F238E27FC236}">
                <a16:creationId xmlns:a16="http://schemas.microsoft.com/office/drawing/2014/main" id="{FA07A5E8-997A-C2A2-8642-45DB1CDEAF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686530" y="502454"/>
            <a:ext cx="914400" cy="914400"/>
          </a:xfrm>
          <a:prstGeom prst="rect">
            <a:avLst/>
          </a:prstGeom>
        </p:spPr>
      </p:pic>
    </p:spTree>
    <p:extLst>
      <p:ext uri="{BB962C8B-B14F-4D97-AF65-F5344CB8AC3E}">
        <p14:creationId xmlns:p14="http://schemas.microsoft.com/office/powerpoint/2010/main" val="152407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140144" y="231140"/>
            <a:ext cx="9875520" cy="1356360"/>
          </a:xfrm>
        </p:spPr>
        <p:txBody>
          <a:bodyPr/>
          <a:lstStyle/>
          <a:p>
            <a:r>
              <a:rPr lang="en-US" dirty="0">
                <a:latin typeface="Rockwell" panose="02060603020205020403" pitchFamily="18" charset="0"/>
              </a:rPr>
              <a:t>Instructions for Reporting</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3380971820"/>
              </p:ext>
            </p:extLst>
          </p:nvPr>
        </p:nvGraphicFramePr>
        <p:xfrm>
          <a:off x="1333850" y="1587500"/>
          <a:ext cx="9681814" cy="4947254"/>
        </p:xfrm>
        <a:graphic>
          <a:graphicData uri="http://schemas.openxmlformats.org/drawingml/2006/table">
            <a:tbl>
              <a:tblPr firstRow="1" bandRow="1">
                <a:tableStyleId>{5C22544A-7EE6-4342-B048-85BDC9FD1C3A}</a:tableStyleId>
              </a:tblPr>
              <a:tblGrid>
                <a:gridCol w="9379247">
                  <a:extLst>
                    <a:ext uri="{9D8B030D-6E8A-4147-A177-3AD203B41FA5}">
                      <a16:colId xmlns:a16="http://schemas.microsoft.com/office/drawing/2014/main" val="743422230"/>
                    </a:ext>
                  </a:extLst>
                </a:gridCol>
                <a:gridCol w="302567">
                  <a:extLst>
                    <a:ext uri="{9D8B030D-6E8A-4147-A177-3AD203B41FA5}">
                      <a16:colId xmlns:a16="http://schemas.microsoft.com/office/drawing/2014/main" val="777156215"/>
                    </a:ext>
                  </a:extLst>
                </a:gridCol>
              </a:tblGrid>
              <a:tr h="324085">
                <a:tc>
                  <a: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Workday report name:  RPT – Balance by Designated</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524423">
                <a:tc>
                  <a:txBody>
                    <a:bodyPr/>
                    <a:lstStyle/>
                    <a:p>
                      <a:pPr marL="342900" marR="0" lvl="0" indent="-342900" algn="l" rtl="0" eaLnBrk="1" fontAlgn="auto" latinLnBrk="0" hangingPunct="1">
                        <a:lnSpc>
                          <a:spcPct val="100000"/>
                        </a:lnSpc>
                        <a:spcBef>
                          <a:spcPts val="0"/>
                        </a:spcBef>
                        <a:spcAft>
                          <a:spcPts val="1800"/>
                        </a:spcAft>
                        <a:buClrTx/>
                        <a:buSzTx/>
                        <a:buFont typeface="+mj-lt"/>
                        <a:buAutoNum type="arabicPeriod" startAt="6"/>
                      </a:pPr>
                      <a:r>
                        <a:rPr lang="en-US" sz="2000" dirty="0">
                          <a:latin typeface="Tahoma"/>
                          <a:ea typeface="Tahoma"/>
                          <a:cs typeface="Tahoma"/>
                        </a:rPr>
                        <a:t>The next time you access this report, you can go down to manage filters and click on the drop-down arrow next to saved filters and choose the report you saved.</a:t>
                      </a: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r h="1057071">
                <a:tc>
                  <a:txBody>
                    <a:bodyPr/>
                    <a:lstStyle/>
                    <a:p>
                      <a:pPr marL="0" marR="0" lvl="0" indent="0" algn="l" rtl="0" eaLnBrk="1" fontAlgn="auto" latinLnBrk="0" hangingPunct="1">
                        <a:lnSpc>
                          <a:spcPct val="150000"/>
                        </a:lnSpc>
                        <a:spcBef>
                          <a:spcPts val="0"/>
                        </a:spcBef>
                        <a:spcAft>
                          <a:spcPts val="0"/>
                        </a:spcAft>
                        <a:buClrTx/>
                        <a:buSzTx/>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835086674"/>
                  </a:ext>
                </a:extLst>
              </a:tr>
            </a:tbl>
          </a:graphicData>
        </a:graphic>
      </p:graphicFrame>
      <p:pic>
        <p:nvPicPr>
          <p:cNvPr id="8" name="Graphic 7" descr="Document with solid fill">
            <a:extLst>
              <a:ext uri="{FF2B5EF4-FFF2-40B4-BE49-F238E27FC236}">
                <a16:creationId xmlns:a16="http://schemas.microsoft.com/office/drawing/2014/main" id="{FA07A5E8-997A-C2A2-8642-45DB1CDEAF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16747" y="452120"/>
            <a:ext cx="914400" cy="914400"/>
          </a:xfrm>
          <a:prstGeom prst="rect">
            <a:avLst/>
          </a:prstGeom>
        </p:spPr>
      </p:pic>
    </p:spTree>
    <p:extLst>
      <p:ext uri="{BB962C8B-B14F-4D97-AF65-F5344CB8AC3E}">
        <p14:creationId xmlns:p14="http://schemas.microsoft.com/office/powerpoint/2010/main" val="124877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pPr algn="ctr"/>
            <a:r>
              <a:rPr lang="en-US" dirty="0">
                <a:latin typeface="Rockwell" panose="02060603020205020403" pitchFamily="18" charset="0"/>
              </a:rPr>
              <a:t>Parameters for RPT – Balance by Designated Report</a:t>
            </a:r>
          </a:p>
        </p:txBody>
      </p:sp>
      <p:pic>
        <p:nvPicPr>
          <p:cNvPr id="5" name="Graphic 4" descr="Pencil">
            <a:extLst>
              <a:ext uri="{FF2B5EF4-FFF2-40B4-BE49-F238E27FC236}">
                <a16:creationId xmlns:a16="http://schemas.microsoft.com/office/drawing/2014/main" id="{0A74E1BB-B1CA-413B-8313-F68AA049A9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28316" y="833685"/>
            <a:ext cx="767542" cy="767542"/>
          </a:xfrm>
          <a:prstGeom prst="rect">
            <a:avLst/>
          </a:prstGeom>
        </p:spPr>
      </p:pic>
      <p:pic>
        <p:nvPicPr>
          <p:cNvPr id="18" name="Picture 17" descr="Screenshot of 'RPT - Balance by Designated' dialog box in Workday.">
            <a:extLst>
              <a:ext uri="{FF2B5EF4-FFF2-40B4-BE49-F238E27FC236}">
                <a16:creationId xmlns:a16="http://schemas.microsoft.com/office/drawing/2014/main" id="{58F8A5D3-C934-EA61-F719-BE4ABB6683FE}"/>
              </a:ext>
            </a:extLst>
          </p:cNvPr>
          <p:cNvPicPr>
            <a:picLocks noChangeAspect="1"/>
          </p:cNvPicPr>
          <p:nvPr/>
        </p:nvPicPr>
        <p:blipFill>
          <a:blip r:embed="rId4"/>
          <a:stretch>
            <a:fillRect/>
          </a:stretch>
        </p:blipFill>
        <p:spPr>
          <a:xfrm>
            <a:off x="3872222" y="1601227"/>
            <a:ext cx="4324607" cy="4544769"/>
          </a:xfrm>
          <a:prstGeom prst="rect">
            <a:avLst/>
          </a:prstGeom>
        </p:spPr>
      </p:pic>
    </p:spTree>
    <p:extLst>
      <p:ext uri="{BB962C8B-B14F-4D97-AF65-F5344CB8AC3E}">
        <p14:creationId xmlns:p14="http://schemas.microsoft.com/office/powerpoint/2010/main" val="394240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Viewing the Report</a:t>
            </a:r>
          </a:p>
        </p:txBody>
      </p:sp>
      <p:pic>
        <p:nvPicPr>
          <p:cNvPr id="5" name="Graphic 4" descr="Teacher">
            <a:extLst>
              <a:ext uri="{FF2B5EF4-FFF2-40B4-BE49-F238E27FC236}">
                <a16:creationId xmlns:a16="http://schemas.microsoft.com/office/drawing/2014/main" id="{79AA3F49-E7A4-4660-84DA-0DC43809C2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02829" y="465847"/>
            <a:ext cx="914400" cy="914400"/>
          </a:xfrm>
          <a:prstGeom prst="rect">
            <a:avLst/>
          </a:prstGeom>
        </p:spPr>
      </p:pic>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643006648"/>
              </p:ext>
            </p:extLst>
          </p:nvPr>
        </p:nvGraphicFramePr>
        <p:xfrm>
          <a:off x="675861" y="1601227"/>
          <a:ext cx="11012555" cy="4879086"/>
        </p:xfrm>
        <a:graphic>
          <a:graphicData uri="http://schemas.openxmlformats.org/drawingml/2006/table">
            <a:tbl>
              <a:tblPr firstRow="1" bandRow="1">
                <a:tableStyleId>{5C22544A-7EE6-4342-B048-85BDC9FD1C3A}</a:tableStyleId>
              </a:tblPr>
              <a:tblGrid>
                <a:gridCol w="10780227">
                  <a:extLst>
                    <a:ext uri="{9D8B030D-6E8A-4147-A177-3AD203B41FA5}">
                      <a16:colId xmlns:a16="http://schemas.microsoft.com/office/drawing/2014/main" val="743422230"/>
                    </a:ext>
                  </a:extLst>
                </a:gridCol>
                <a:gridCol w="232328">
                  <a:extLst>
                    <a:ext uri="{9D8B030D-6E8A-4147-A177-3AD203B41FA5}">
                      <a16:colId xmlns:a16="http://schemas.microsoft.com/office/drawing/2014/main" val="777156215"/>
                    </a:ext>
                  </a:extLst>
                </a:gridCol>
              </a:tblGrid>
              <a:tr h="519960">
                <a:tc>
                  <a: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RPT – Balance by Designated Report</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359126">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n-US" sz="2000" dirty="0">
                          <a:latin typeface="Tahoma" panose="020B0604030504040204" pitchFamily="34" charset="0"/>
                          <a:ea typeface="Tahoma" panose="020B0604030504040204" pitchFamily="34" charset="0"/>
                          <a:cs typeface="Tahoma" panose="020B0604030504040204" pitchFamily="34" charset="0"/>
                        </a:rPr>
                        <a:t>Once you click OK, this is what Workday will show.</a:t>
                      </a:r>
                    </a:p>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en-US" sz="1800" b="0" i="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indent="-285750">
                        <a:lnSpc>
                          <a:spcPct val="150000"/>
                        </a:lnSpc>
                        <a:buFont typeface="Wingdings" panose="05000000000000000000" pitchFamily="2" charset="2"/>
                        <a:buChar char="Ø"/>
                      </a:pP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pic>
        <p:nvPicPr>
          <p:cNvPr id="9" name="Picture 8" descr="Screenshot of 'RPT - Balance by Designated' detail screen in Workday.">
            <a:extLst>
              <a:ext uri="{FF2B5EF4-FFF2-40B4-BE49-F238E27FC236}">
                <a16:creationId xmlns:a16="http://schemas.microsoft.com/office/drawing/2014/main" id="{B02FD3CC-0C6F-399E-5015-8F78BCE68DE6}"/>
              </a:ext>
            </a:extLst>
          </p:cNvPr>
          <p:cNvPicPr>
            <a:picLocks noChangeAspect="1"/>
          </p:cNvPicPr>
          <p:nvPr/>
        </p:nvPicPr>
        <p:blipFill>
          <a:blip r:embed="rId4"/>
          <a:stretch>
            <a:fillRect/>
          </a:stretch>
        </p:blipFill>
        <p:spPr>
          <a:xfrm>
            <a:off x="2100539" y="2736607"/>
            <a:ext cx="7990921" cy="3558157"/>
          </a:xfrm>
          <a:prstGeom prst="rect">
            <a:avLst/>
          </a:prstGeom>
        </p:spPr>
      </p:pic>
    </p:spTree>
    <p:extLst>
      <p:ext uri="{BB962C8B-B14F-4D97-AF65-F5344CB8AC3E}">
        <p14:creationId xmlns:p14="http://schemas.microsoft.com/office/powerpoint/2010/main" val="392225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Viewing the Report - Continued</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818436363"/>
              </p:ext>
            </p:extLst>
          </p:nvPr>
        </p:nvGraphicFramePr>
        <p:xfrm>
          <a:off x="906011" y="1359017"/>
          <a:ext cx="10126321" cy="5184396"/>
        </p:xfrm>
        <a:graphic>
          <a:graphicData uri="http://schemas.openxmlformats.org/drawingml/2006/table">
            <a:tbl>
              <a:tblPr firstRow="1" bandRow="1">
                <a:tableStyleId>{5C22544A-7EE6-4342-B048-85BDC9FD1C3A}</a:tableStyleId>
              </a:tblPr>
              <a:tblGrid>
                <a:gridCol w="9840980">
                  <a:extLst>
                    <a:ext uri="{9D8B030D-6E8A-4147-A177-3AD203B41FA5}">
                      <a16:colId xmlns:a16="http://schemas.microsoft.com/office/drawing/2014/main" val="743422230"/>
                    </a:ext>
                  </a:extLst>
                </a:gridCol>
                <a:gridCol w="285341">
                  <a:extLst>
                    <a:ext uri="{9D8B030D-6E8A-4147-A177-3AD203B41FA5}">
                      <a16:colId xmlns:a16="http://schemas.microsoft.com/office/drawing/2014/main" val="777156215"/>
                    </a:ext>
                  </a:extLst>
                </a:gridCol>
              </a:tblGrid>
              <a:tr h="552497">
                <a:tc>
                  <a:txBody>
                    <a:bodyPr/>
                    <a:lstStyle/>
                    <a:p>
                      <a:r>
                        <a:rPr lang="en-US" dirty="0">
                          <a:latin typeface="Tahoma" panose="020B0604030504040204" pitchFamily="34" charset="0"/>
                          <a:ea typeface="Tahoma" panose="020B0604030504040204" pitchFamily="34" charset="0"/>
                          <a:cs typeface="Tahoma" panose="020B0604030504040204" pitchFamily="34" charset="0"/>
                        </a:rPr>
                        <a:t>How to Read the Report</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631899">
                <a:tc>
                  <a:txBody>
                    <a:bodyPr/>
                    <a:lstStyle/>
                    <a:p>
                      <a:pPr marL="285750" marR="0" lvl="0" indent="-285750" algn="l" rtl="0" eaLnBrk="1" fontAlgn="auto" latinLnBrk="0" hangingPunct="1">
                        <a:lnSpc>
                          <a:spcPct val="100000"/>
                        </a:lnSpc>
                        <a:spcBef>
                          <a:spcPts val="0"/>
                        </a:spcBef>
                        <a:spcAft>
                          <a:spcPts val="1800"/>
                        </a:spcAft>
                        <a:buClrTx/>
                        <a:buSzTx/>
                        <a:buFont typeface="+mj-lt"/>
                        <a:buAutoNum type="arabicPeriod"/>
                      </a:pPr>
                      <a:r>
                        <a:rPr lang="en-US" sz="2000" b="0" dirty="0">
                          <a:latin typeface="Tahoma"/>
                          <a:ea typeface="Tahoma"/>
                          <a:cs typeface="Tahoma"/>
                        </a:rPr>
                        <a:t>In the Designated Column, you will see a list of All Designated Worktags related to your </a:t>
                      </a:r>
                      <a:r>
                        <a:rPr lang="en-US" sz="2000" b="0" u="sng" dirty="0">
                          <a:latin typeface="Tahoma"/>
                          <a:ea typeface="Tahoma"/>
                          <a:cs typeface="Tahoma"/>
                        </a:rPr>
                        <a:t>county bank account</a:t>
                      </a:r>
                      <a:r>
                        <a:rPr lang="en-US" sz="2000" b="0" dirty="0">
                          <a:latin typeface="Tahoma"/>
                          <a:ea typeface="Tahoma"/>
                          <a:cs typeface="Tahoma"/>
                        </a:rPr>
                        <a:t>.  Notice that all have “CNTY” in the description which indicates these are transactions from your county bank account. Not all of these Designated </a:t>
                      </a:r>
                      <a:r>
                        <a:rPr lang="en-US" sz="2000" b="0" dirty="0" err="1">
                          <a:latin typeface="Tahoma"/>
                          <a:ea typeface="Tahoma"/>
                          <a:cs typeface="Tahoma"/>
                        </a:rPr>
                        <a:t>Worktags</a:t>
                      </a:r>
                      <a:r>
                        <a:rPr lang="en-US" sz="2000" b="0" dirty="0">
                          <a:latin typeface="Tahoma"/>
                          <a:ea typeface="Tahoma"/>
                          <a:cs typeface="Tahoma"/>
                        </a:rPr>
                        <a:t> will be related to Club Accounts.  Most that are related to Club Accounts have “Club” in the description.</a:t>
                      </a:r>
                    </a:p>
                    <a:p>
                      <a:pPr marL="285750" marR="0" lvl="0" indent="-285750" algn="l" rtl="0" eaLnBrk="1" fontAlgn="auto" latinLnBrk="0" hangingPunct="1">
                        <a:lnSpc>
                          <a:spcPct val="100000"/>
                        </a:lnSpc>
                        <a:spcBef>
                          <a:spcPts val="0"/>
                        </a:spcBef>
                        <a:spcAft>
                          <a:spcPts val="1800"/>
                        </a:spcAft>
                        <a:buClrTx/>
                        <a:buSzTx/>
                        <a:buFont typeface="+mj-lt"/>
                        <a:buAutoNum type="arabicPeriod"/>
                      </a:pPr>
                      <a:r>
                        <a:rPr lang="en-US" sz="2000" b="0" dirty="0">
                          <a:latin typeface="Tahoma"/>
                          <a:ea typeface="Tahoma"/>
                          <a:cs typeface="Tahoma"/>
                        </a:rPr>
                        <a:t>In the report parameters, we used Current Period.  When using these parameters, the Beginning Balance numbers represent the balances at the beginning of the month and the Ending Balances represent the balances through the end of the current month.  The Ending Balance will include all Workday transactions that have been completed.  </a:t>
                      </a:r>
                      <a:r>
                        <a:rPr lang="en-US" sz="2000" b="0" i="1" dirty="0">
                          <a:solidFill>
                            <a:srgbClr val="C00000"/>
                          </a:solidFill>
                          <a:latin typeface="Tahoma"/>
                          <a:ea typeface="Tahoma"/>
                          <a:cs typeface="Tahoma"/>
                        </a:rPr>
                        <a:t>Any transactions still in progress will not be included.</a:t>
                      </a:r>
                    </a:p>
                    <a:p>
                      <a:pPr marL="285750" marR="0" lvl="0" indent="-285750" algn="l">
                        <a:lnSpc>
                          <a:spcPct val="100000"/>
                        </a:lnSpc>
                        <a:spcBef>
                          <a:spcPts val="0"/>
                        </a:spcBef>
                        <a:spcAft>
                          <a:spcPts val="1800"/>
                        </a:spcAft>
                        <a:buClrTx/>
                        <a:buSzTx/>
                        <a:buFont typeface="+mj-lt"/>
                        <a:buAutoNum type="arabicPeriod"/>
                      </a:pPr>
                      <a:r>
                        <a:rPr lang="en-US" sz="2000" b="0" dirty="0">
                          <a:latin typeface="Tahoma"/>
                          <a:ea typeface="Tahoma"/>
                          <a:cs typeface="Tahoma"/>
                        </a:rPr>
                        <a:t>If you use the report parameter Current Period YTD, the beginning balance will be the beginning of the fiscal year and the ending balance will be the current period.  Again, it will only include completed Workday transactions.</a:t>
                      </a: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314043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Viewing the Report - Continued</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4082911901"/>
              </p:ext>
            </p:extLst>
          </p:nvPr>
        </p:nvGraphicFramePr>
        <p:xfrm>
          <a:off x="1159668" y="1601227"/>
          <a:ext cx="9872664" cy="4435869"/>
        </p:xfrm>
        <a:graphic>
          <a:graphicData uri="http://schemas.openxmlformats.org/drawingml/2006/table">
            <a:tbl>
              <a:tblPr firstRow="1" bandRow="1">
                <a:tableStyleId>{5C22544A-7EE6-4342-B048-85BDC9FD1C3A}</a:tableStyleId>
              </a:tblPr>
              <a:tblGrid>
                <a:gridCol w="9594471">
                  <a:extLst>
                    <a:ext uri="{9D8B030D-6E8A-4147-A177-3AD203B41FA5}">
                      <a16:colId xmlns:a16="http://schemas.microsoft.com/office/drawing/2014/main" val="743422230"/>
                    </a:ext>
                  </a:extLst>
                </a:gridCol>
                <a:gridCol w="278193">
                  <a:extLst>
                    <a:ext uri="{9D8B030D-6E8A-4147-A177-3AD203B41FA5}">
                      <a16:colId xmlns:a16="http://schemas.microsoft.com/office/drawing/2014/main" val="777156215"/>
                    </a:ext>
                  </a:extLst>
                </a:gridCol>
              </a:tblGrid>
              <a:tr h="472727">
                <a:tc>
                  <a:txBody>
                    <a:bodyPr/>
                    <a:lstStyle/>
                    <a:p>
                      <a:r>
                        <a:rPr lang="en-US" dirty="0">
                          <a:latin typeface="Tahoma" panose="020B0604030504040204" pitchFamily="34" charset="0"/>
                          <a:ea typeface="Tahoma" panose="020B0604030504040204" pitchFamily="34" charset="0"/>
                          <a:cs typeface="Tahoma" panose="020B0604030504040204" pitchFamily="34" charset="0"/>
                        </a:rPr>
                        <a:t>How to Read the Report</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3963142">
                <a:tc>
                  <a:txBody>
                    <a:bodyPr/>
                    <a:lstStyle/>
                    <a:p>
                      <a:pPr marL="342900" marR="0" lvl="0" indent="-342900" algn="l" defTabSz="914400" rtl="0" eaLnBrk="1" fontAlgn="auto" latinLnBrk="0" hangingPunct="1">
                        <a:lnSpc>
                          <a:spcPct val="100000"/>
                        </a:lnSpc>
                        <a:spcBef>
                          <a:spcPts val="0"/>
                        </a:spcBef>
                        <a:spcAft>
                          <a:spcPts val="1800"/>
                        </a:spcAft>
                        <a:buClrTx/>
                        <a:buSzTx/>
                        <a:buFont typeface="+mj-lt"/>
                        <a:buAutoNum type="arabicPeriod" startAt="4"/>
                        <a:tabLst/>
                        <a:defRPr/>
                      </a:pPr>
                      <a:r>
                        <a:rPr lang="en-US" sz="2000" b="0" dirty="0">
                          <a:latin typeface="Tahoma"/>
                          <a:ea typeface="Tahoma"/>
                          <a:cs typeface="Tahoma"/>
                        </a:rPr>
                        <a:t>The Ending Balance Column numbers are blue font which indicates you can drill down for further detail.  If you click on the actual number, Workday will bring up another screen with detail of that number.  </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startAt="4"/>
                        <a:tabLst/>
                        <a:defRPr/>
                      </a:pPr>
                      <a:r>
                        <a:rPr lang="en-US" sz="2000" b="0" dirty="0">
                          <a:latin typeface="Tahoma"/>
                          <a:ea typeface="Tahoma"/>
                          <a:cs typeface="Tahoma"/>
                        </a:rPr>
                        <a:t>If you click on the arrow to the right of the number (you have to hover over that area to see it), there will be options for Exporting just the detail for that number.  Those options are the bottom 2 selections in blue.  In order to further format the information, please choose </a:t>
                      </a:r>
                      <a:r>
                        <a:rPr lang="en-US" sz="2000" b="0" i="1" dirty="0">
                          <a:latin typeface="Tahoma"/>
                          <a:ea typeface="Tahoma"/>
                          <a:cs typeface="Tahoma"/>
                        </a:rPr>
                        <a:t>Export to Excel </a:t>
                      </a:r>
                      <a:r>
                        <a:rPr lang="en-US" sz="2000" b="0" dirty="0">
                          <a:latin typeface="Tahoma"/>
                          <a:ea typeface="Tahoma"/>
                          <a:cs typeface="Tahoma"/>
                        </a:rPr>
                        <a:t>(All Columns).</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startAt="4"/>
                        <a:tabLst/>
                        <a:defRPr/>
                      </a:pPr>
                      <a:r>
                        <a:rPr lang="en-US" sz="2000" b="0" dirty="0">
                          <a:latin typeface="Tahoma" panose="020B0604030504040204" pitchFamily="34" charset="0"/>
                          <a:ea typeface="Tahoma" panose="020B0604030504040204" pitchFamily="34" charset="0"/>
                          <a:cs typeface="Tahoma" panose="020B0604030504040204" pitchFamily="34" charset="0"/>
                        </a:rPr>
                        <a:t>As discussed below, there are also options for viewing each of the Ending Balance numbers in Workday by different groupings.  </a:t>
                      </a: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3183508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Viewing the Report - Continued</a:t>
            </a:r>
          </a:p>
        </p:txBody>
      </p:sp>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4121738838"/>
              </p:ext>
            </p:extLst>
          </p:nvPr>
        </p:nvGraphicFramePr>
        <p:xfrm>
          <a:off x="1159668" y="1601227"/>
          <a:ext cx="9872664" cy="4942186"/>
        </p:xfrm>
        <a:graphic>
          <a:graphicData uri="http://schemas.openxmlformats.org/drawingml/2006/table">
            <a:tbl>
              <a:tblPr firstRow="1" bandRow="1">
                <a:tableStyleId>{5C22544A-7EE6-4342-B048-85BDC9FD1C3A}</a:tableStyleId>
              </a:tblPr>
              <a:tblGrid>
                <a:gridCol w="9594471">
                  <a:extLst>
                    <a:ext uri="{9D8B030D-6E8A-4147-A177-3AD203B41FA5}">
                      <a16:colId xmlns:a16="http://schemas.microsoft.com/office/drawing/2014/main" val="743422230"/>
                    </a:ext>
                  </a:extLst>
                </a:gridCol>
                <a:gridCol w="278193">
                  <a:extLst>
                    <a:ext uri="{9D8B030D-6E8A-4147-A177-3AD203B41FA5}">
                      <a16:colId xmlns:a16="http://schemas.microsoft.com/office/drawing/2014/main" val="777156215"/>
                    </a:ext>
                  </a:extLst>
                </a:gridCol>
              </a:tblGrid>
              <a:tr h="514853">
                <a:tc>
                  <a:txBody>
                    <a:bodyPr/>
                    <a:lstStyle/>
                    <a:p>
                      <a:r>
                        <a:rPr lang="en-US" dirty="0">
                          <a:latin typeface="Tahoma" panose="020B0604030504040204" pitchFamily="34" charset="0"/>
                          <a:ea typeface="Tahoma" panose="020B0604030504040204" pitchFamily="34" charset="0"/>
                          <a:cs typeface="Tahoma" panose="020B0604030504040204" pitchFamily="34" charset="0"/>
                        </a:rPr>
                        <a:t>How to Read the Report</a:t>
                      </a: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96822786"/>
                  </a:ext>
                </a:extLst>
              </a:tr>
              <a:tr h="4427333">
                <a:tc>
                  <a:txBody>
                    <a:bodyPr/>
                    <a:lstStyle/>
                    <a:p>
                      <a:pPr marL="457200" marR="0" lvl="0" indent="-457200" algn="l" defTabSz="914400" rtl="0" eaLnBrk="1" fontAlgn="auto" latinLnBrk="0" hangingPunct="1">
                        <a:lnSpc>
                          <a:spcPct val="100000"/>
                        </a:lnSpc>
                        <a:spcBef>
                          <a:spcPts val="0"/>
                        </a:spcBef>
                        <a:spcAft>
                          <a:spcPts val="1800"/>
                        </a:spcAft>
                        <a:buClrTx/>
                        <a:buSzTx/>
                        <a:buFont typeface="+mj-lt"/>
                        <a:buAutoNum type="arabicPeriod" startAt="7"/>
                        <a:tabLst/>
                        <a:defRPr/>
                      </a:pPr>
                      <a:r>
                        <a:rPr lang="en-US" sz="2000" b="0" dirty="0">
                          <a:latin typeface="Tahoma" panose="020B0604030504040204" pitchFamily="34" charset="0"/>
                          <a:ea typeface="Tahoma" panose="020B0604030504040204" pitchFamily="34" charset="0"/>
                          <a:cs typeface="Tahoma" panose="020B0604030504040204" pitchFamily="34" charset="0"/>
                        </a:rPr>
                        <a:t>If you click on the down arrow to the right of the Ending Balance number, there are View By options at the top.  If you are just trying to research something in Workday without necessarily exporting everything, you can choose View by Ledger Account (or any of the options available) and Workday will bring up another screen that shows that Ending Balance by Ledger Account.  You can view that Ending Balance by any of those View By options.</a:t>
                      </a:r>
                    </a:p>
                    <a:p>
                      <a:pPr marL="342900" marR="0" lvl="0" indent="-342900" algn="l" defTabSz="914400" rtl="0" eaLnBrk="1" fontAlgn="auto" latinLnBrk="0" hangingPunct="1">
                        <a:lnSpc>
                          <a:spcPct val="100000"/>
                        </a:lnSpc>
                        <a:spcBef>
                          <a:spcPts val="0"/>
                        </a:spcBef>
                        <a:spcAft>
                          <a:spcPts val="1800"/>
                        </a:spcAft>
                        <a:buClrTx/>
                        <a:buSzTx/>
                        <a:buFont typeface="+mj-lt"/>
                        <a:buAutoNum type="arabicPeriod" startAt="7"/>
                        <a:tabLst/>
                        <a:defRPr/>
                      </a:pPr>
                      <a:r>
                        <a:rPr lang="en-US" sz="2000" b="0" dirty="0">
                          <a:latin typeface="Tahoma" panose="020B0604030504040204" pitchFamily="34" charset="0"/>
                          <a:ea typeface="Tahoma" panose="020B0604030504040204" pitchFamily="34" charset="0"/>
                          <a:cs typeface="Tahoma" panose="020B0604030504040204" pitchFamily="34" charset="0"/>
                        </a:rPr>
                        <a:t>If you choose one View By option and Workday brings up another screen with that information, there will be further options at the top of that screen if you want to add another view by option.  Whichever is listed first will be the first way it groups and the second option will take that information and break it down further.  For example, you may want to choose Accounting Date as the second option.  Remember, any number that is blue can be clicked on to drill down to more detail.</a:t>
                      </a:r>
                    </a:p>
                  </a:txBody>
                  <a:tcPr/>
                </a:tc>
                <a:tc>
                  <a:txBody>
                    <a:bodyPr/>
                    <a:lstStyle/>
                    <a:p>
                      <a:pPr marL="0" indent="0">
                        <a:lnSpc>
                          <a:spcPct val="150000"/>
                        </a:lnSpc>
                        <a:buFont typeface="Wingdings" panose="05000000000000000000" pitchFamily="2" charset="2"/>
                        <a:buNone/>
                      </a:pPr>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3021453525"/>
      </p:ext>
    </p:extLst>
  </p:cSld>
  <p:clrMapOvr>
    <a:masterClrMapping/>
  </p:clrMapOvr>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F55885775_Student does teacher does_v2.potx" id="{618315E5-C348-40CF-AD40-05C2F7C13378}" vid="{0C991BBE-F1C3-4926-9687-DBEAAE8C92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B27744-7857-4992-B755-05855FC591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6CA70E-ED75-4FF0-A862-8EF12B737755}">
  <ds:schemaRefs>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16c05727-aa75-4e4a-9b5f-8a80a1165891"/>
    <ds:schemaRef ds:uri="http://purl.org/dc/elements/1.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ABF1ABED-93B7-45AC-A513-2CB1FF159A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 does, teacher does</Template>
  <TotalTime>409</TotalTime>
  <Words>1497</Words>
  <Application>Microsoft Macintosh PowerPoint</Application>
  <PresentationFormat>Widescreen</PresentationFormat>
  <Paragraphs>89</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Corbel</vt:lpstr>
      <vt:lpstr>Rockwell</vt:lpstr>
      <vt:lpstr>Tahoma</vt:lpstr>
      <vt:lpstr>Wingdings</vt:lpstr>
      <vt:lpstr>Basis</vt:lpstr>
      <vt:lpstr>4-H club/Master gardener group FINANCIAL reporting</vt:lpstr>
      <vt:lpstr>General Information </vt:lpstr>
      <vt:lpstr>Instructions for Reporting</vt:lpstr>
      <vt:lpstr>Instructions for Reporting</vt:lpstr>
      <vt:lpstr>Parameters for RPT – Balance by Designated Report</vt:lpstr>
      <vt:lpstr>Viewing the Report</vt:lpstr>
      <vt:lpstr>Viewing the Report - Continued</vt:lpstr>
      <vt:lpstr>Viewing the Report - Continued</vt:lpstr>
      <vt:lpstr>Viewing the Report - Continued</vt:lpstr>
      <vt:lpstr>Exporting the Report - Summary</vt:lpstr>
      <vt:lpstr>Export #1 for Internal Use Only</vt:lpstr>
      <vt:lpstr>Exporting the Report – Detail (External Report sent to Clubs/Groups)</vt:lpstr>
      <vt:lpstr>Export #2</vt:lpstr>
      <vt:lpstr>Formatting the Exported Report</vt:lpstr>
      <vt:lpstr>Formatting the Exported Report - Continued</vt:lpstr>
      <vt:lpstr>Formatting the Exported Report – Continued</vt:lpstr>
      <vt:lpstr>Formatting the Exported Report – Continued</vt:lpstr>
      <vt:lpstr>Reporting Questions?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4H/Master gardener club reporting</dc:title>
  <dc:creator>Tammy Green</dc:creator>
  <cp:lastModifiedBy>Ashi Franke</cp:lastModifiedBy>
  <cp:revision>315</cp:revision>
  <cp:lastPrinted>2023-09-21T20:08:16Z</cp:lastPrinted>
  <dcterms:created xsi:type="dcterms:W3CDTF">2023-08-09T14:12:39Z</dcterms:created>
  <dcterms:modified xsi:type="dcterms:W3CDTF">2023-12-19T19:51:30Z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0570d0e1-5e3d-4557-a9f8-84d8494b9cc8_Enabled">
    <vt:lpwstr>true</vt:lpwstr>
  </property>
  <property fmtid="{D5CDD505-2E9C-101B-9397-08002B2CF9AE}" pid="4" name="MSIP_Label_0570d0e1-5e3d-4557-a9f8-84d8494b9cc8_SetDate">
    <vt:lpwstr>2023-08-09T15:21:41Z</vt:lpwstr>
  </property>
  <property fmtid="{D5CDD505-2E9C-101B-9397-08002B2CF9AE}" pid="5" name="MSIP_Label_0570d0e1-5e3d-4557-a9f8-84d8494b9cc8_Method">
    <vt:lpwstr>Standard</vt:lpwstr>
  </property>
  <property fmtid="{D5CDD505-2E9C-101B-9397-08002B2CF9AE}" pid="6" name="MSIP_Label_0570d0e1-5e3d-4557-a9f8-84d8494b9cc8_Name">
    <vt:lpwstr>Public Data</vt:lpwstr>
  </property>
  <property fmtid="{D5CDD505-2E9C-101B-9397-08002B2CF9AE}" pid="7" name="MSIP_Label_0570d0e1-5e3d-4557-a9f8-84d8494b9cc8_SiteId">
    <vt:lpwstr>174d954f-585e-40c3-ae1c-01ada5f26723</vt:lpwstr>
  </property>
  <property fmtid="{D5CDD505-2E9C-101B-9397-08002B2CF9AE}" pid="8" name="MSIP_Label_0570d0e1-5e3d-4557-a9f8-84d8494b9cc8_ActionId">
    <vt:lpwstr>d8780f59-b116-496a-969e-23f77f508a8b</vt:lpwstr>
  </property>
  <property fmtid="{D5CDD505-2E9C-101B-9397-08002B2CF9AE}" pid="9" name="MSIP_Label_0570d0e1-5e3d-4557-a9f8-84d8494b9cc8_ContentBits">
    <vt:lpwstr>0</vt:lpwstr>
  </property>
</Properties>
</file>