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332" r:id="rId3"/>
    <p:sldId id="282" r:id="rId4"/>
    <p:sldId id="259" r:id="rId5"/>
    <p:sldId id="289" r:id="rId6"/>
    <p:sldId id="288" r:id="rId7"/>
    <p:sldId id="276" r:id="rId8"/>
    <p:sldId id="329" r:id="rId9"/>
    <p:sldId id="330" r:id="rId10"/>
    <p:sldId id="331" r:id="rId11"/>
    <p:sldId id="304" r:id="rId12"/>
    <p:sldId id="283" r:id="rId13"/>
    <p:sldId id="287" r:id="rId14"/>
    <p:sldId id="323" r:id="rId15"/>
    <p:sldId id="313" r:id="rId16"/>
    <p:sldId id="298"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50" autoAdjust="0"/>
    <p:restoredTop sz="94673" autoAdjust="0"/>
  </p:normalViewPr>
  <p:slideViewPr>
    <p:cSldViewPr snapToGrid="0" snapToObjects="1">
      <p:cViewPr varScale="1">
        <p:scale>
          <a:sx n="81" d="100"/>
          <a:sy n="81" d="100"/>
        </p:scale>
        <p:origin x="835"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E37BD-8B67-4C3D-BEAD-357130AE175B}" type="datetimeFigureOut">
              <a:rPr lang="en-US" smtClean="0"/>
              <a:t>1/11/2020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EE7E5C-777E-4EA1-B875-2A06CCD8F9B2}" type="slidenum">
              <a:rPr lang="en-US" smtClean="0"/>
              <a:t>‹#›</a:t>
            </a:fld>
            <a:endParaRPr lang="en-US" dirty="0"/>
          </a:p>
        </p:txBody>
      </p:sp>
    </p:spTree>
    <p:extLst>
      <p:ext uri="{BB962C8B-B14F-4D97-AF65-F5344CB8AC3E}">
        <p14:creationId xmlns:p14="http://schemas.microsoft.com/office/powerpoint/2010/main" val="4200112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4B9F3-1E26-45F9-AAF6-26764B918F2E}" type="datetimeFigureOut">
              <a:rPr lang="en-US" smtClean="0"/>
              <a:t>1/11/2020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B19B2-1569-47D5-B48E-3ACFCC4F0BB7}" type="slidenum">
              <a:rPr lang="en-US" smtClean="0"/>
              <a:t>‹#›</a:t>
            </a:fld>
            <a:endParaRPr lang="en-US" dirty="0"/>
          </a:p>
        </p:txBody>
      </p:sp>
    </p:spTree>
    <p:extLst>
      <p:ext uri="{BB962C8B-B14F-4D97-AF65-F5344CB8AC3E}">
        <p14:creationId xmlns:p14="http://schemas.microsoft.com/office/powerpoint/2010/main" val="231905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1</a:t>
            </a:fld>
            <a:endParaRPr lang="en-US" dirty="0"/>
          </a:p>
        </p:txBody>
      </p:sp>
    </p:spTree>
    <p:extLst>
      <p:ext uri="{BB962C8B-B14F-4D97-AF65-F5344CB8AC3E}">
        <p14:creationId xmlns:p14="http://schemas.microsoft.com/office/powerpoint/2010/main" val="334912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10</a:t>
            </a:fld>
            <a:endParaRPr lang="en-US" dirty="0"/>
          </a:p>
        </p:txBody>
      </p:sp>
    </p:spTree>
    <p:extLst>
      <p:ext uri="{BB962C8B-B14F-4D97-AF65-F5344CB8AC3E}">
        <p14:creationId xmlns:p14="http://schemas.microsoft.com/office/powerpoint/2010/main" val="129679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11</a:t>
            </a:fld>
            <a:endParaRPr lang="en-US" dirty="0"/>
          </a:p>
        </p:txBody>
      </p:sp>
    </p:spTree>
    <p:extLst>
      <p:ext uri="{BB962C8B-B14F-4D97-AF65-F5344CB8AC3E}">
        <p14:creationId xmlns:p14="http://schemas.microsoft.com/office/powerpoint/2010/main" val="1912507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1BB19B2-1569-47D5-B48E-3ACFCC4F0BB7}" type="slidenum">
              <a:rPr lang="en-US" smtClean="0"/>
              <a:t>12</a:t>
            </a:fld>
            <a:endParaRPr lang="en-US" dirty="0"/>
          </a:p>
        </p:txBody>
      </p:sp>
    </p:spTree>
    <p:extLst>
      <p:ext uri="{BB962C8B-B14F-4D97-AF65-F5344CB8AC3E}">
        <p14:creationId xmlns:p14="http://schemas.microsoft.com/office/powerpoint/2010/main" val="3468523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60000"/>
                    <a:lumOff val="40000"/>
                  </a:schemeClr>
                </a:solidFill>
              </a:rPr>
              <a:t>NOTE:  The total inventory value of this report may be different from the inventory or equipment included as assets on the Statement of Financial Position since all firearms are required to be listed on the Annual Group Property-Inventory Report regardless of value.</a:t>
            </a:r>
            <a:endParaRPr lang="en-US" sz="2000" dirty="0" smtClean="0">
              <a:solidFill>
                <a:schemeClr val="tx2">
                  <a:lumMod val="60000"/>
                  <a:lumOff val="40000"/>
                </a:schemeClr>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13</a:t>
            </a:fld>
            <a:endParaRPr lang="en-US" dirty="0"/>
          </a:p>
        </p:txBody>
      </p:sp>
    </p:spTree>
    <p:extLst>
      <p:ext uri="{BB962C8B-B14F-4D97-AF65-F5344CB8AC3E}">
        <p14:creationId xmlns:p14="http://schemas.microsoft.com/office/powerpoint/2010/main" val="2337465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a:t>
            </a:r>
            <a:r>
              <a:rPr lang="en-US" baseline="0" dirty="0" smtClean="0"/>
              <a:t> a list of any clubs/groups that were inactive during the entire reporting period – 4-H during the fiscal year – MGs during the calendar year – and we will keep that information on file.  This is to ensure the group didn’t fail to report.  If they are listed on the 4-H Online Report, I will check for any clubs/groups that have not reported or been designated as inactive during the reporting period.</a:t>
            </a:r>
          </a:p>
        </p:txBody>
      </p:sp>
      <p:sp>
        <p:nvSpPr>
          <p:cNvPr id="4" name="Slide Number Placeholder 3"/>
          <p:cNvSpPr>
            <a:spLocks noGrp="1"/>
          </p:cNvSpPr>
          <p:nvPr>
            <p:ph type="sldNum" sz="quarter" idx="10"/>
          </p:nvPr>
        </p:nvSpPr>
        <p:spPr/>
        <p:txBody>
          <a:bodyPr/>
          <a:lstStyle/>
          <a:p>
            <a:fld id="{E1BB19B2-1569-47D5-B48E-3ACFCC4F0BB7}" type="slidenum">
              <a:rPr lang="en-US" smtClean="0"/>
              <a:t>14</a:t>
            </a:fld>
            <a:endParaRPr lang="en-US" dirty="0"/>
          </a:p>
        </p:txBody>
      </p:sp>
    </p:spTree>
    <p:extLst>
      <p:ext uri="{BB962C8B-B14F-4D97-AF65-F5344CB8AC3E}">
        <p14:creationId xmlns:p14="http://schemas.microsoft.com/office/powerpoint/2010/main" val="364484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15</a:t>
            </a:fld>
            <a:endParaRPr lang="en-US" dirty="0"/>
          </a:p>
        </p:txBody>
      </p:sp>
    </p:spTree>
    <p:extLst>
      <p:ext uri="{BB962C8B-B14F-4D97-AF65-F5344CB8AC3E}">
        <p14:creationId xmlns:p14="http://schemas.microsoft.com/office/powerpoint/2010/main" val="1912507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16</a:t>
            </a:fld>
            <a:endParaRPr lang="en-US" dirty="0"/>
          </a:p>
        </p:txBody>
      </p:sp>
    </p:spTree>
    <p:extLst>
      <p:ext uri="{BB962C8B-B14F-4D97-AF65-F5344CB8AC3E}">
        <p14:creationId xmlns:p14="http://schemas.microsoft.com/office/powerpoint/2010/main" val="144614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2</a:t>
            </a:fld>
            <a:endParaRPr lang="en-US"/>
          </a:p>
        </p:txBody>
      </p:sp>
    </p:spTree>
    <p:extLst>
      <p:ext uri="{BB962C8B-B14F-4D97-AF65-F5344CB8AC3E}">
        <p14:creationId xmlns:p14="http://schemas.microsoft.com/office/powerpoint/2010/main" val="8050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3</a:t>
            </a:fld>
            <a:endParaRPr lang="en-US" dirty="0"/>
          </a:p>
        </p:txBody>
      </p:sp>
    </p:spTree>
    <p:extLst>
      <p:ext uri="{BB962C8B-B14F-4D97-AF65-F5344CB8AC3E}">
        <p14:creationId xmlns:p14="http://schemas.microsoft.com/office/powerpoint/2010/main" val="390530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a:t>
            </a:r>
            <a:r>
              <a:rPr lang="en-US" baseline="0" dirty="0" smtClean="0"/>
              <a:t> a list of any clubs/groups that were inactive during the entire reporting period – 4-H during the fiscal year – MGs during the calendar year – and we will keep that information on file.  This is to ensure the group didn’t fail to report.  If they are listed on the 4-H Online Report, I will check for any clubs/groups that have not reported or been designated as inactive during the reporting period.</a:t>
            </a:r>
          </a:p>
        </p:txBody>
      </p:sp>
      <p:sp>
        <p:nvSpPr>
          <p:cNvPr id="4" name="Slide Number Placeholder 3"/>
          <p:cNvSpPr>
            <a:spLocks noGrp="1"/>
          </p:cNvSpPr>
          <p:nvPr>
            <p:ph type="sldNum" sz="quarter" idx="10"/>
          </p:nvPr>
        </p:nvSpPr>
        <p:spPr/>
        <p:txBody>
          <a:bodyPr/>
          <a:lstStyle/>
          <a:p>
            <a:fld id="{E1BB19B2-1569-47D5-B48E-3ACFCC4F0BB7}" type="slidenum">
              <a:rPr lang="en-US" smtClean="0"/>
              <a:t>4</a:t>
            </a:fld>
            <a:endParaRPr lang="en-US" dirty="0"/>
          </a:p>
        </p:txBody>
      </p:sp>
    </p:spTree>
    <p:extLst>
      <p:ext uri="{BB962C8B-B14F-4D97-AF65-F5344CB8AC3E}">
        <p14:creationId xmlns:p14="http://schemas.microsoft.com/office/powerpoint/2010/main" val="364484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5</a:t>
            </a:fld>
            <a:endParaRPr lang="en-US" dirty="0"/>
          </a:p>
        </p:txBody>
      </p:sp>
    </p:spTree>
    <p:extLst>
      <p:ext uri="{BB962C8B-B14F-4D97-AF65-F5344CB8AC3E}">
        <p14:creationId xmlns:p14="http://schemas.microsoft.com/office/powerpoint/2010/main" val="349457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6</a:t>
            </a:fld>
            <a:endParaRPr lang="en-US" dirty="0"/>
          </a:p>
        </p:txBody>
      </p:sp>
    </p:spTree>
    <p:extLst>
      <p:ext uri="{BB962C8B-B14F-4D97-AF65-F5344CB8AC3E}">
        <p14:creationId xmlns:p14="http://schemas.microsoft.com/office/powerpoint/2010/main" val="96340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7</a:t>
            </a:fld>
            <a:endParaRPr lang="en-US" dirty="0"/>
          </a:p>
        </p:txBody>
      </p:sp>
    </p:spTree>
    <p:extLst>
      <p:ext uri="{BB962C8B-B14F-4D97-AF65-F5344CB8AC3E}">
        <p14:creationId xmlns:p14="http://schemas.microsoft.com/office/powerpoint/2010/main" val="202515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8</a:t>
            </a:fld>
            <a:endParaRPr lang="en-US" dirty="0"/>
          </a:p>
        </p:txBody>
      </p:sp>
    </p:spTree>
    <p:extLst>
      <p:ext uri="{BB962C8B-B14F-4D97-AF65-F5344CB8AC3E}">
        <p14:creationId xmlns:p14="http://schemas.microsoft.com/office/powerpoint/2010/main" val="405482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E1BB19B2-1569-47D5-B48E-3ACFCC4F0BB7}" type="slidenum">
              <a:rPr lang="en-US" smtClean="0"/>
              <a:t>9</a:t>
            </a:fld>
            <a:endParaRPr lang="en-US" dirty="0"/>
          </a:p>
        </p:txBody>
      </p:sp>
    </p:spTree>
    <p:extLst>
      <p:ext uri="{BB962C8B-B14F-4D97-AF65-F5344CB8AC3E}">
        <p14:creationId xmlns:p14="http://schemas.microsoft.com/office/powerpoint/2010/main" val="293068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32C9E8-BB50-4A8E-9C92-61E23710465B}" type="datetime1">
              <a:rPr lang="en-US"/>
              <a:pPr>
                <a:defRPr/>
              </a:pPr>
              <a:t>1/11/2020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07BB82-D51C-4E2E-92FE-F752288C19E3}" type="slidenum">
              <a:rPr lang="en-US"/>
              <a:pPr>
                <a:defRPr/>
              </a:pPr>
              <a:t>‹#›</a:t>
            </a:fld>
            <a:endParaRPr lang="en-US" dirty="0"/>
          </a:p>
        </p:txBody>
      </p:sp>
    </p:spTree>
    <p:extLst>
      <p:ext uri="{BB962C8B-B14F-4D97-AF65-F5344CB8AC3E}">
        <p14:creationId xmlns:p14="http://schemas.microsoft.com/office/powerpoint/2010/main" val="92678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6543B1-6365-4120-AEC3-E9CE76A7C254}" type="datetime1">
              <a:rPr lang="en-US"/>
              <a:pPr>
                <a:defRPr/>
              </a:pPr>
              <a:t>1/11/2020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642236-B05C-493E-8925-E4FE5BAD097F}" type="slidenum">
              <a:rPr lang="en-US"/>
              <a:pPr>
                <a:defRPr/>
              </a:pPr>
              <a:t>‹#›</a:t>
            </a:fld>
            <a:endParaRPr lang="en-US" dirty="0"/>
          </a:p>
        </p:txBody>
      </p:sp>
    </p:spTree>
    <p:extLst>
      <p:ext uri="{BB962C8B-B14F-4D97-AF65-F5344CB8AC3E}">
        <p14:creationId xmlns:p14="http://schemas.microsoft.com/office/powerpoint/2010/main" val="255045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12A067-1F45-4393-8EDA-72C28558FD76}" type="datetime1">
              <a:rPr lang="en-US"/>
              <a:pPr>
                <a:defRPr/>
              </a:pPr>
              <a:t>1/11/2020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DECB34-98CA-406E-9BF4-56408F6B932E}" type="slidenum">
              <a:rPr lang="en-US"/>
              <a:pPr>
                <a:defRPr/>
              </a:pPr>
              <a:t>‹#›</a:t>
            </a:fld>
            <a:endParaRPr lang="en-US" dirty="0"/>
          </a:p>
        </p:txBody>
      </p:sp>
    </p:spTree>
    <p:extLst>
      <p:ext uri="{BB962C8B-B14F-4D97-AF65-F5344CB8AC3E}">
        <p14:creationId xmlns:p14="http://schemas.microsoft.com/office/powerpoint/2010/main" val="184866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charset="0"/>
              </a:defRPr>
            </a:lvl1pPr>
          </a:lstStyle>
          <a:p>
            <a:pPr>
              <a:defRPr/>
            </a:pPr>
            <a:fld id="{0CBFE15F-07CE-488F-A9A6-6C4C11F96448}" type="datetime1">
              <a:rPr lang="en-US"/>
              <a:pPr>
                <a:defRPr/>
              </a:pPr>
              <a:t>1/11/2020</a:t>
            </a:fld>
            <a:endParaRPr lang="en-US" dirty="0"/>
          </a:p>
        </p:txBody>
      </p:sp>
      <p:sp>
        <p:nvSpPr>
          <p:cNvPr id="3" name="Footer Placeholder 4"/>
          <p:cNvSpPr>
            <a:spLocks noGrp="1"/>
          </p:cNvSpPr>
          <p:nvPr>
            <p:ph type="ftr" sz="quarter" idx="11"/>
          </p:nvPr>
        </p:nvSpPr>
        <p:spPr/>
        <p:txBody>
          <a:bodyPr/>
          <a:lstStyle>
            <a:lvl1pPr>
              <a:defRPr>
                <a:latin typeface="Arial" charset="0"/>
                <a:ea typeface="ＭＳ Ｐゴシック" charset="-128"/>
                <a:cs typeface="ＭＳ Ｐゴシック"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smtClean="0">
                <a:latin typeface="Arial" charset="0"/>
              </a:defRPr>
            </a:lvl1pPr>
          </a:lstStyle>
          <a:p>
            <a:pPr>
              <a:defRPr/>
            </a:pPr>
            <a:fld id="{9C19EA33-A835-4317-ACCD-1FD7AFA72394}" type="slidenum">
              <a:rPr lang="en-US"/>
              <a:pPr>
                <a:defRPr/>
              </a:pPr>
              <a:t>‹#›</a:t>
            </a:fld>
            <a:endParaRPr lang="en-US" dirty="0"/>
          </a:p>
        </p:txBody>
      </p:sp>
    </p:spTree>
    <p:extLst>
      <p:ext uri="{BB962C8B-B14F-4D97-AF65-F5344CB8AC3E}">
        <p14:creationId xmlns:p14="http://schemas.microsoft.com/office/powerpoint/2010/main" val="329449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5F8760-B5EB-491C-BE0F-4AD8E74F17FF}" type="datetime1">
              <a:rPr lang="en-US"/>
              <a:pPr>
                <a:defRPr/>
              </a:pPr>
              <a:t>1/11/2020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1DBC4B-35AE-4339-A0C3-B609A55E1DA1}" type="slidenum">
              <a:rPr lang="en-US"/>
              <a:pPr>
                <a:defRPr/>
              </a:pPr>
              <a:t>‹#›</a:t>
            </a:fld>
            <a:endParaRPr lang="en-US" dirty="0"/>
          </a:p>
        </p:txBody>
      </p:sp>
    </p:spTree>
    <p:extLst>
      <p:ext uri="{BB962C8B-B14F-4D97-AF65-F5344CB8AC3E}">
        <p14:creationId xmlns:p14="http://schemas.microsoft.com/office/powerpoint/2010/main" val="280885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1A8168-B22C-4E3B-9575-22D647F33DA1}" type="datetime1">
              <a:rPr lang="en-US"/>
              <a:pPr>
                <a:defRPr/>
              </a:pPr>
              <a:t>1/11/2020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93DCFB-09DC-4223-81D3-D08E8B9E01FE}" type="slidenum">
              <a:rPr lang="en-US"/>
              <a:pPr>
                <a:defRPr/>
              </a:pPr>
              <a:t>‹#›</a:t>
            </a:fld>
            <a:endParaRPr lang="en-US" dirty="0"/>
          </a:p>
        </p:txBody>
      </p:sp>
    </p:spTree>
    <p:extLst>
      <p:ext uri="{BB962C8B-B14F-4D97-AF65-F5344CB8AC3E}">
        <p14:creationId xmlns:p14="http://schemas.microsoft.com/office/powerpoint/2010/main" val="18344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50A673-E163-4548-86C0-AFBB41AB7341}" type="datetime1">
              <a:rPr lang="en-US"/>
              <a:pPr>
                <a:defRPr/>
              </a:pPr>
              <a:t>1/11/2020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9731EB-3F1E-4E46-826E-BD31E52C4F93}" type="slidenum">
              <a:rPr lang="en-US"/>
              <a:pPr>
                <a:defRPr/>
              </a:pPr>
              <a:t>‹#›</a:t>
            </a:fld>
            <a:endParaRPr lang="en-US" dirty="0"/>
          </a:p>
        </p:txBody>
      </p:sp>
    </p:spTree>
    <p:extLst>
      <p:ext uri="{BB962C8B-B14F-4D97-AF65-F5344CB8AC3E}">
        <p14:creationId xmlns:p14="http://schemas.microsoft.com/office/powerpoint/2010/main" val="340300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60894F-D107-4E54-B7AB-E566B03A161B}" type="datetime1">
              <a:rPr lang="en-US"/>
              <a:pPr>
                <a:defRPr/>
              </a:pPr>
              <a:t>1/11/2020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AD5B06B-784B-435C-9AED-178056DB2E58}" type="slidenum">
              <a:rPr lang="en-US"/>
              <a:pPr>
                <a:defRPr/>
              </a:pPr>
              <a:t>‹#›</a:t>
            </a:fld>
            <a:endParaRPr lang="en-US" dirty="0"/>
          </a:p>
        </p:txBody>
      </p:sp>
    </p:spTree>
    <p:extLst>
      <p:ext uri="{BB962C8B-B14F-4D97-AF65-F5344CB8AC3E}">
        <p14:creationId xmlns:p14="http://schemas.microsoft.com/office/powerpoint/2010/main" val="219221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321327-D4AA-459D-888E-69D80ED94233}" type="datetime1">
              <a:rPr lang="en-US"/>
              <a:pPr>
                <a:defRPr/>
              </a:pPr>
              <a:t>1/11/2020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3FF3B2-7D6E-407B-9892-D946646CD919}" type="slidenum">
              <a:rPr lang="en-US"/>
              <a:pPr>
                <a:defRPr/>
              </a:pPr>
              <a:t>‹#›</a:t>
            </a:fld>
            <a:endParaRPr lang="en-US" dirty="0"/>
          </a:p>
        </p:txBody>
      </p:sp>
    </p:spTree>
    <p:extLst>
      <p:ext uri="{BB962C8B-B14F-4D97-AF65-F5344CB8AC3E}">
        <p14:creationId xmlns:p14="http://schemas.microsoft.com/office/powerpoint/2010/main" val="231220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CBD32C-1501-4D9F-87BE-9A5584659DAE}" type="datetime1">
              <a:rPr lang="en-US"/>
              <a:pPr>
                <a:defRPr/>
              </a:pPr>
              <a:t>1/11/2020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E4EAD0D-B781-4742-AC87-01BE94C3DF46}" type="slidenum">
              <a:rPr lang="en-US"/>
              <a:pPr>
                <a:defRPr/>
              </a:pPr>
              <a:t>‹#›</a:t>
            </a:fld>
            <a:endParaRPr lang="en-US" dirty="0"/>
          </a:p>
        </p:txBody>
      </p:sp>
    </p:spTree>
    <p:extLst>
      <p:ext uri="{BB962C8B-B14F-4D97-AF65-F5344CB8AC3E}">
        <p14:creationId xmlns:p14="http://schemas.microsoft.com/office/powerpoint/2010/main" val="14219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E37EC-655A-4AD5-B25B-EB4C817B5D1B}" type="datetime1">
              <a:rPr lang="en-US"/>
              <a:pPr>
                <a:defRPr/>
              </a:pPr>
              <a:t>1/11/2020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67E4A7-3353-44ED-A078-8809DC42654E}" type="slidenum">
              <a:rPr lang="en-US"/>
              <a:pPr>
                <a:defRPr/>
              </a:pPr>
              <a:t>‹#›</a:t>
            </a:fld>
            <a:endParaRPr lang="en-US" dirty="0"/>
          </a:p>
        </p:txBody>
      </p:sp>
    </p:spTree>
    <p:extLst>
      <p:ext uri="{BB962C8B-B14F-4D97-AF65-F5344CB8AC3E}">
        <p14:creationId xmlns:p14="http://schemas.microsoft.com/office/powerpoint/2010/main" val="295785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5381B3-0B79-4378-B959-3E15948EB54D}" type="datetime1">
              <a:rPr lang="en-US"/>
              <a:pPr>
                <a:defRPr/>
              </a:pPr>
              <a:t>1/11/2020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D9C19D-9674-4BB5-A84A-D48D22760D4A}" type="slidenum">
              <a:rPr lang="en-US"/>
              <a:pPr>
                <a:defRPr/>
              </a:pPr>
              <a:t>‹#›</a:t>
            </a:fld>
            <a:endParaRPr lang="en-US" dirty="0"/>
          </a:p>
        </p:txBody>
      </p:sp>
    </p:spTree>
    <p:extLst>
      <p:ext uri="{BB962C8B-B14F-4D97-AF65-F5344CB8AC3E}">
        <p14:creationId xmlns:p14="http://schemas.microsoft.com/office/powerpoint/2010/main" val="377971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32203319-40C0-4DAA-8928-6E10CAF78B00}" type="datetime1">
              <a:rPr lang="en-US"/>
              <a:pPr>
                <a:defRPr/>
              </a:pPr>
              <a:t>1/11/2020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8487183A-0724-44F3-9951-BE3BD77A4686}" type="slidenum">
              <a:rPr lang="en-US"/>
              <a:pPr>
                <a:defRPr/>
              </a:pPr>
              <a:t>‹#›</a:t>
            </a:fld>
            <a:endParaRPr lang="en-US" dirty="0"/>
          </a:p>
        </p:txBody>
      </p:sp>
      <p:pic>
        <p:nvPicPr>
          <p:cNvPr id="1031" name="Picture 3" descr="U of A Division of Agriculture Research and Extension University of Arkansas System"/>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240463"/>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jlsmith@uaex.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aex.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www.uaex.edu/clubs-group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UA template l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0" y="3114416"/>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2400" dirty="0">
                <a:latin typeface="Arial Black" charset="0"/>
              </a:rPr>
              <a:t>End-of-year Financial Reporting</a:t>
            </a:r>
          </a:p>
          <a:p>
            <a:pPr algn="ctr"/>
            <a:endParaRPr lang="en-US" altLang="en-US" sz="2000" dirty="0">
              <a:latin typeface="Arial Black" charset="0"/>
            </a:endParaRPr>
          </a:p>
          <a:p>
            <a:pPr algn="ctr"/>
            <a:r>
              <a:rPr lang="en-US" altLang="en-US" sz="2400" dirty="0">
                <a:latin typeface="Arial Black" charset="0"/>
              </a:rPr>
              <a:t>4-H &amp; Master Gardeners</a:t>
            </a:r>
          </a:p>
          <a:p>
            <a:pPr algn="ctr"/>
            <a:r>
              <a:rPr lang="en-US" altLang="en-US" sz="2400" dirty="0">
                <a:latin typeface="Arial Black" charset="0"/>
              </a:rPr>
              <a:t>With </a:t>
            </a:r>
            <a:r>
              <a:rPr lang="en-US" altLang="en-US" sz="2400" dirty="0" smtClean="0">
                <a:latin typeface="Arial Black" charset="0"/>
              </a:rPr>
              <a:t>No </a:t>
            </a:r>
            <a:r>
              <a:rPr lang="en-US" altLang="en-US" sz="2400" dirty="0">
                <a:latin typeface="Arial Black" charset="0"/>
              </a:rPr>
              <a:t>Private Bank Account</a:t>
            </a:r>
          </a:p>
        </p:txBody>
      </p:sp>
      <p:pic>
        <p:nvPicPr>
          <p:cNvPr id="4101" name="Picture 6" descr="U of A Division of Agriculture Research and Extension University of Arkansas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475" y="771525"/>
            <a:ext cx="37957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http://www.uaex.edu/media-resources/images/logos/green_clove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6276" y="4812168"/>
            <a:ext cx="1308139" cy="130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http://www.uaex.edu/media-resources/images/logos/UA_MG_Facebook_Profi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413" y="4766295"/>
            <a:ext cx="1590183" cy="139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201455"/>
          </a:xfrm>
        </p:spPr>
        <p:txBody>
          <a:bodyPr/>
          <a:lstStyle/>
          <a:p>
            <a:r>
              <a:rPr lang="en-US" dirty="0" smtClean="0"/>
              <a:t> </a:t>
            </a:r>
            <a:endParaRPr lang="en-US" dirty="0"/>
          </a:p>
        </p:txBody>
      </p:sp>
      <p:sp>
        <p:nvSpPr>
          <p:cNvPr id="7" name="Content Placeholder 6"/>
          <p:cNvSpPr>
            <a:spLocks noGrp="1"/>
          </p:cNvSpPr>
          <p:nvPr>
            <p:ph idx="1"/>
          </p:nvPr>
        </p:nvSpPr>
        <p:spPr>
          <a:xfrm>
            <a:off x="457200" y="572494"/>
            <a:ext cx="8229600" cy="5553669"/>
          </a:xfrm>
        </p:spPr>
        <p:txBody>
          <a:bodyPr/>
          <a:lstStyle/>
          <a:p>
            <a:pPr marL="0" indent="0">
              <a:buNone/>
            </a:pPr>
            <a:r>
              <a:rPr lang="en-US" sz="2400" dirty="0" smtClean="0"/>
              <a:t>Net Assets (cont’d):  </a:t>
            </a:r>
          </a:p>
          <a:p>
            <a:pPr marL="0" indent="0">
              <a:buNone/>
            </a:pPr>
            <a:endParaRPr lang="en-US" sz="800" dirty="0" smtClean="0"/>
          </a:p>
          <a:p>
            <a:pPr lvl="1">
              <a:buFont typeface="Arial" panose="020B0604020202020204" pitchFamily="34" charset="0"/>
              <a:buChar char="•"/>
            </a:pPr>
            <a:r>
              <a:rPr lang="en-US" sz="2000" dirty="0" smtClean="0"/>
              <a:t>Net </a:t>
            </a:r>
            <a:r>
              <a:rPr lang="en-US" sz="2000" dirty="0"/>
              <a:t>Assets – Ending</a:t>
            </a:r>
            <a:r>
              <a:rPr lang="en-US" sz="2000" dirty="0" smtClean="0"/>
              <a:t>:</a:t>
            </a:r>
          </a:p>
          <a:p>
            <a:pPr lvl="2">
              <a:buFont typeface="Arial" panose="020B0604020202020204" pitchFamily="34" charset="0"/>
              <a:buChar char="•"/>
            </a:pPr>
            <a:r>
              <a:rPr lang="en-US" sz="1600" dirty="0"/>
              <a:t>Add the Net Increase </a:t>
            </a:r>
            <a:r>
              <a:rPr lang="en-US" sz="1600" dirty="0" smtClean="0"/>
              <a:t>to the </a:t>
            </a:r>
            <a:r>
              <a:rPr lang="en-US" sz="1600" dirty="0"/>
              <a:t>Net Assets – Beginning to determine the Net Assets – Ending; in other words, the Net Assets on the </a:t>
            </a:r>
            <a:r>
              <a:rPr lang="en-US" sz="1600" b="1" dirty="0"/>
              <a:t>last</a:t>
            </a:r>
            <a:r>
              <a:rPr lang="en-US" sz="1600" dirty="0"/>
              <a:t> day of the financial reporting period</a:t>
            </a:r>
            <a:r>
              <a:rPr lang="en-US" sz="1600" dirty="0" smtClean="0"/>
              <a:t>.</a:t>
            </a:r>
            <a:endParaRPr lang="en-US" sz="1600" dirty="0"/>
          </a:p>
          <a:p>
            <a:pPr marL="914400" lvl="2" indent="0">
              <a:buNone/>
            </a:pPr>
            <a:endParaRPr lang="en-US" sz="800" dirty="0" smtClean="0"/>
          </a:p>
          <a:p>
            <a:pPr lvl="1">
              <a:buFont typeface="Arial" panose="020B0604020202020204" pitchFamily="34" charset="0"/>
              <a:buChar char="•"/>
            </a:pPr>
            <a:r>
              <a:rPr lang="en-US" sz="2000" dirty="0" smtClean="0"/>
              <a:t>Add the Total Liabilities to the Net Assets and enter the amount. This amount should always equal the Total Assets at the top of the form.</a:t>
            </a:r>
          </a:p>
          <a:p>
            <a:pPr marL="457200" lvl="1" indent="0">
              <a:buNone/>
            </a:pPr>
            <a:endParaRPr lang="en-US" sz="800" dirty="0" smtClean="0"/>
          </a:p>
          <a:p>
            <a:pPr lvl="1">
              <a:buFont typeface="Arial" panose="020B0604020202020204" pitchFamily="34" charset="0"/>
              <a:buChar char="•"/>
            </a:pPr>
            <a:r>
              <a:rPr lang="en-US" sz="2000" dirty="0"/>
              <a:t>Read the certification and be sure to include </a:t>
            </a:r>
            <a:r>
              <a:rPr lang="en-US" sz="2000" dirty="0" smtClean="0"/>
              <a:t>all reports as indicated.</a:t>
            </a:r>
            <a:r>
              <a:rPr lang="en-US" sz="2000" dirty="0"/>
              <a:t> </a:t>
            </a:r>
            <a:r>
              <a:rPr lang="en-US" sz="2000" dirty="0" smtClean="0"/>
              <a:t> </a:t>
            </a:r>
          </a:p>
          <a:p>
            <a:pPr marL="457200" lvl="1" indent="0">
              <a:buNone/>
            </a:pPr>
            <a:endParaRPr lang="en-US" sz="800" dirty="0"/>
          </a:p>
          <a:p>
            <a:pPr lvl="1">
              <a:buFont typeface="Arial" panose="020B0604020202020204" pitchFamily="34" charset="0"/>
              <a:buChar char="•"/>
            </a:pPr>
            <a:r>
              <a:rPr lang="en-US" sz="2000" dirty="0" smtClean="0"/>
              <a:t>Sign and date the form.</a:t>
            </a:r>
            <a:r>
              <a:rPr lang="en-US" sz="2400" dirty="0" smtClean="0"/>
              <a:t> </a:t>
            </a:r>
            <a:endParaRPr lang="en-US" sz="2400" dirty="0"/>
          </a:p>
          <a:p>
            <a:pPr marL="457200" lvl="1" indent="0">
              <a:buNone/>
            </a:pPr>
            <a:endParaRPr lang="en-US" sz="1000" dirty="0" smtClean="0"/>
          </a:p>
          <a:p>
            <a:pPr marL="457200" lvl="1" indent="0">
              <a:buNone/>
            </a:pPr>
            <a:endParaRPr lang="en-US" sz="1000" dirty="0" smtClean="0"/>
          </a:p>
        </p:txBody>
      </p:sp>
    </p:spTree>
    <p:extLst>
      <p:ext uri="{BB962C8B-B14F-4D97-AF65-F5344CB8AC3E}">
        <p14:creationId xmlns:p14="http://schemas.microsoft.com/office/powerpoint/2010/main" val="394067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1000"/>
                                        <p:tgtEl>
                                          <p:spTgt spid="7">
                                            <p:txEl>
                                              <p:pRg st="5" end="5"/>
                                            </p:txEl>
                                          </p:spTgt>
                                        </p:tgtEl>
                                      </p:cBhvr>
                                    </p:animEffect>
                                    <p:anim calcmode="lin" valueType="num">
                                      <p:cBhvr>
                                        <p:cTn id="2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1000"/>
                                        <p:tgtEl>
                                          <p:spTgt spid="7">
                                            <p:txEl>
                                              <p:pRg st="7" end="7"/>
                                            </p:txEl>
                                          </p:spTgt>
                                        </p:tgtEl>
                                      </p:cBhvr>
                                    </p:animEffect>
                                    <p:anim calcmode="lin" valueType="num">
                                      <p:cBhvr>
                                        <p:cTn id="2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fade">
                                      <p:cBhvr>
                                        <p:cTn id="33" dur="1000"/>
                                        <p:tgtEl>
                                          <p:spTgt spid="7">
                                            <p:txEl>
                                              <p:pRg st="9" end="9"/>
                                            </p:txEl>
                                          </p:spTgt>
                                        </p:tgtEl>
                                      </p:cBhvr>
                                    </p:animEffect>
                                    <p:anim calcmode="lin" valueType="num">
                                      <p:cBhvr>
                                        <p:cTn id="34"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04801"/>
            <a:ext cx="8229600" cy="647699"/>
          </a:xfrm>
          <a:prstGeom prst="rect">
            <a:avLst/>
          </a:prstGeom>
        </p:spPr>
        <p:txBody>
          <a:bodyPr/>
          <a:lst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r>
              <a:rPr lang="en-US" sz="2000" dirty="0" smtClean="0"/>
              <a:t>Sample:  Statement of Financial Position (no private bank account but with inventory or equipment valued at $500 or more)</a:t>
            </a:r>
          </a:p>
          <a:p>
            <a:endParaRPr lang="en-US" sz="2000" dirty="0"/>
          </a:p>
        </p:txBody>
      </p:sp>
      <p:sp>
        <p:nvSpPr>
          <p:cNvPr id="5" name="TextBox 4"/>
          <p:cNvSpPr txBox="1"/>
          <p:nvPr/>
        </p:nvSpPr>
        <p:spPr>
          <a:xfrm>
            <a:off x="6506893" y="1242014"/>
            <a:ext cx="1886829" cy="1446550"/>
          </a:xfrm>
          <a:prstGeom prst="rect">
            <a:avLst/>
          </a:prstGeom>
          <a:noFill/>
        </p:spPr>
        <p:txBody>
          <a:bodyPr wrap="square" rtlCol="0">
            <a:spAutoFit/>
          </a:bodyPr>
          <a:lstStyle/>
          <a:p>
            <a:r>
              <a:rPr lang="en-US" sz="1100" dirty="0"/>
              <a:t>For the purposes of this example, </a:t>
            </a:r>
            <a:r>
              <a:rPr lang="en-US" sz="1100" dirty="0" smtClean="0"/>
              <a:t>the club/group had individual inventory or equipment items valued at $500 or more.</a:t>
            </a:r>
          </a:p>
          <a:p>
            <a:endParaRPr lang="en-US" sz="1100" dirty="0"/>
          </a:p>
          <a:p>
            <a:r>
              <a:rPr lang="en-US" sz="1100" dirty="0" smtClean="0"/>
              <a:t>Report the total value of those items as assets.</a:t>
            </a:r>
          </a:p>
        </p:txBody>
      </p:sp>
      <p:sp>
        <p:nvSpPr>
          <p:cNvPr id="6" name="TextBox 5"/>
          <p:cNvSpPr txBox="1"/>
          <p:nvPr/>
        </p:nvSpPr>
        <p:spPr>
          <a:xfrm>
            <a:off x="6506894" y="2978078"/>
            <a:ext cx="1965960" cy="1446550"/>
          </a:xfrm>
          <a:prstGeom prst="rect">
            <a:avLst/>
          </a:prstGeom>
          <a:noFill/>
        </p:spPr>
        <p:txBody>
          <a:bodyPr wrap="square" rtlCol="0">
            <a:spAutoFit/>
          </a:bodyPr>
          <a:lstStyle/>
          <a:p>
            <a:r>
              <a:rPr lang="en-US" sz="1100" dirty="0" smtClean="0"/>
              <a:t>The total value of the inventory and equipment items included above will also be reported as Net Assets – Beginning if purchased or acquired prior to the beginning of the financial reporting period.</a:t>
            </a:r>
            <a:endParaRPr lang="en-US" sz="1100" dirty="0"/>
          </a:p>
        </p:txBody>
      </p:sp>
      <p:sp>
        <p:nvSpPr>
          <p:cNvPr id="13" name="TextBox 12"/>
          <p:cNvSpPr txBox="1"/>
          <p:nvPr/>
        </p:nvSpPr>
        <p:spPr>
          <a:xfrm>
            <a:off x="6506894" y="4515233"/>
            <a:ext cx="1719385" cy="600164"/>
          </a:xfrm>
          <a:prstGeom prst="rect">
            <a:avLst/>
          </a:prstGeom>
          <a:noFill/>
        </p:spPr>
        <p:txBody>
          <a:bodyPr wrap="square" rtlCol="0">
            <a:spAutoFit/>
          </a:bodyPr>
          <a:lstStyle/>
          <a:p>
            <a:r>
              <a:rPr lang="en-US" sz="1100" dirty="0"/>
              <a:t>Total Liabilities and Net Assets equal Total </a:t>
            </a:r>
            <a:r>
              <a:rPr lang="en-US" sz="1100" dirty="0" smtClean="0"/>
              <a:t>Assets - $557.00.</a:t>
            </a:r>
            <a:endParaRPr lang="en-US" sz="11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814" y="952500"/>
            <a:ext cx="3668372" cy="5058996"/>
          </a:xfrm>
          <a:prstGeom prst="rect">
            <a:avLst/>
          </a:prstGeom>
        </p:spPr>
      </p:pic>
    </p:spTree>
    <p:extLst>
      <p:ext uri="{BB962C8B-B14F-4D97-AF65-F5344CB8AC3E}">
        <p14:creationId xmlns:p14="http://schemas.microsoft.com/office/powerpoint/2010/main" val="186977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3473"/>
          </a:xfrm>
        </p:spPr>
        <p:txBody>
          <a:bodyPr/>
          <a:lstStyle/>
          <a:p>
            <a:r>
              <a:rPr lang="en-US" sz="3600" dirty="0" smtClean="0"/>
              <a:t>Annual Group Property-Inventory Report</a:t>
            </a:r>
            <a:endParaRPr lang="en-US" sz="3600" dirty="0"/>
          </a:p>
        </p:txBody>
      </p:sp>
      <p:sp>
        <p:nvSpPr>
          <p:cNvPr id="3" name="Content Placeholder 2"/>
          <p:cNvSpPr>
            <a:spLocks noGrp="1"/>
          </p:cNvSpPr>
          <p:nvPr>
            <p:ph idx="1"/>
          </p:nvPr>
        </p:nvSpPr>
        <p:spPr>
          <a:xfrm>
            <a:off x="457200" y="1288112"/>
            <a:ext cx="8229600" cy="4838052"/>
          </a:xfrm>
        </p:spPr>
        <p:txBody>
          <a:bodyPr/>
          <a:lstStyle/>
          <a:p>
            <a:pPr marL="0" indent="0">
              <a:buNone/>
            </a:pPr>
            <a:r>
              <a:rPr lang="en-US" sz="2800" dirty="0" smtClean="0"/>
              <a:t>The Annual Group Property-Inventory Report is to record all individual inventory or equipment items valued at $500.00 or more and </a:t>
            </a:r>
            <a:r>
              <a:rPr lang="en-US" sz="2800" b="1" dirty="0" smtClean="0">
                <a:solidFill>
                  <a:srgbClr val="7030A0"/>
                </a:solidFill>
              </a:rPr>
              <a:t>ANY AND ALL</a:t>
            </a:r>
            <a:r>
              <a:rPr lang="en-US" sz="2800" dirty="0" smtClean="0"/>
              <a:t> firearms regardless of value (including guns, rifles, shotguns, muzzleloaders,  and pistols; as well as, BB guns, air guns, and bows).</a:t>
            </a:r>
          </a:p>
          <a:p>
            <a:pPr marL="0" indent="0">
              <a:buNone/>
            </a:pPr>
            <a:endParaRPr lang="en-US" sz="1200" dirty="0"/>
          </a:p>
          <a:p>
            <a:pPr marL="0" lvl="1" indent="0">
              <a:buNone/>
            </a:pPr>
            <a:endParaRPr lang="en-US" sz="2000" dirty="0"/>
          </a:p>
          <a:p>
            <a:pPr marL="0" lvl="1" indent="0">
              <a:buNone/>
            </a:pPr>
            <a:endParaRPr lang="en-US" sz="2000" dirty="0" smtClean="0"/>
          </a:p>
          <a:p>
            <a:pPr marL="0" lvl="1" indent="0">
              <a:buNone/>
            </a:pPr>
            <a:r>
              <a:rPr lang="en-US" sz="1600" b="1" i="1" dirty="0"/>
              <a:t>NOTE:  The inventory or equipment included on this report may be different from the inventory or equipment included as assets on the Statement of Financial Position since all firearms are required to be listed on this report regardless of value.</a:t>
            </a:r>
          </a:p>
          <a:p>
            <a:pPr marL="0" lvl="1" indent="0">
              <a:buNone/>
            </a:pPr>
            <a:endParaRPr lang="en-US" sz="2000" dirty="0"/>
          </a:p>
        </p:txBody>
      </p:sp>
    </p:spTree>
    <p:extLst>
      <p:ext uri="{BB962C8B-B14F-4D97-AF65-F5344CB8AC3E}">
        <p14:creationId xmlns:p14="http://schemas.microsoft.com/office/powerpoint/2010/main" val="348177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379"/>
            <a:ext cx="8229600" cy="541021"/>
          </a:xfrm>
        </p:spPr>
        <p:txBody>
          <a:bodyPr/>
          <a:lstStyle/>
          <a:p>
            <a:r>
              <a:rPr lang="en-US" sz="2000" dirty="0" smtClean="0"/>
              <a:t>Sample:  Annual Group Property-Inventory Report</a:t>
            </a:r>
            <a:endParaRPr lang="en-US" sz="2000" dirty="0"/>
          </a:p>
        </p:txBody>
      </p:sp>
      <p:pic>
        <p:nvPicPr>
          <p:cNvPr id="7" name="Content Placeholder 6" descr="Annual Group Property-Inventory Report- 2018 Sample - Excel"/>
          <p:cNvPicPr>
            <a:picLocks noGrp="1" noChangeAspect="1"/>
          </p:cNvPicPr>
          <p:nvPr>
            <p:ph idx="1"/>
          </p:nvPr>
        </p:nvPicPr>
        <p:blipFill rotWithShape="1">
          <a:blip r:embed="rId3">
            <a:extLst>
              <a:ext uri="{28A0092B-C50C-407E-A947-70E740481C1C}">
                <a14:useLocalDpi xmlns:a14="http://schemas.microsoft.com/office/drawing/2010/main" val="0"/>
              </a:ext>
            </a:extLst>
          </a:blip>
          <a:srcRect t="18865" r="64894" b="5847"/>
          <a:stretch/>
        </p:blipFill>
        <p:spPr>
          <a:xfrm>
            <a:off x="2635333" y="1026647"/>
            <a:ext cx="3873334" cy="5045907"/>
          </a:xfrm>
        </p:spPr>
      </p:pic>
    </p:spTree>
    <p:extLst>
      <p:ext uri="{BB962C8B-B14F-4D97-AF65-F5344CB8AC3E}">
        <p14:creationId xmlns:p14="http://schemas.microsoft.com/office/powerpoint/2010/main" val="303808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3507"/>
          </a:xfrm>
        </p:spPr>
        <p:txBody>
          <a:bodyPr/>
          <a:lstStyle/>
          <a:p>
            <a:r>
              <a:rPr lang="en-US" dirty="0" smtClean="0"/>
              <a:t> </a:t>
            </a:r>
            <a:endParaRPr lang="en-US" dirty="0"/>
          </a:p>
        </p:txBody>
      </p:sp>
      <p:sp>
        <p:nvSpPr>
          <p:cNvPr id="3" name="Content Placeholder 2"/>
          <p:cNvSpPr>
            <a:spLocks noGrp="1"/>
          </p:cNvSpPr>
          <p:nvPr>
            <p:ph idx="1"/>
          </p:nvPr>
        </p:nvSpPr>
        <p:spPr>
          <a:xfrm>
            <a:off x="449580" y="708274"/>
            <a:ext cx="8229600" cy="5280343"/>
          </a:xfrm>
        </p:spPr>
        <p:txBody>
          <a:bodyPr/>
          <a:lstStyle/>
          <a:p>
            <a:pPr marL="0" indent="0">
              <a:buNone/>
            </a:pPr>
            <a:r>
              <a:rPr lang="en-US" sz="2800" dirty="0" smtClean="0"/>
              <a:t>For active </a:t>
            </a:r>
            <a:r>
              <a:rPr lang="en-US" sz="2800" dirty="0"/>
              <a:t>clubs/groups </a:t>
            </a:r>
            <a:r>
              <a:rPr lang="en-US" sz="2800" b="1" dirty="0" smtClean="0"/>
              <a:t>without a private bank </a:t>
            </a:r>
            <a:r>
              <a:rPr lang="en-US" sz="2800" b="1" dirty="0"/>
              <a:t>account </a:t>
            </a:r>
            <a:r>
              <a:rPr lang="en-US" sz="2800" b="1" dirty="0">
                <a:solidFill>
                  <a:srgbClr val="7030A0"/>
                </a:solidFill>
              </a:rPr>
              <a:t>AND</a:t>
            </a:r>
            <a:r>
              <a:rPr lang="en-US" sz="2800" b="1" dirty="0"/>
              <a:t> </a:t>
            </a:r>
            <a:r>
              <a:rPr lang="en-US" sz="2800" b="1" dirty="0" smtClean="0"/>
              <a:t>no individual </a:t>
            </a:r>
            <a:r>
              <a:rPr lang="en-US" sz="2800" b="1" dirty="0"/>
              <a:t>inventory or equipment items valued at $500 or more </a:t>
            </a:r>
            <a:r>
              <a:rPr lang="en-US" sz="2800" b="1" dirty="0" smtClean="0">
                <a:solidFill>
                  <a:srgbClr val="7030A0"/>
                </a:solidFill>
              </a:rPr>
              <a:t>AND</a:t>
            </a:r>
            <a:r>
              <a:rPr lang="en-US" sz="2800" b="1" dirty="0" smtClean="0"/>
              <a:t> no </a:t>
            </a:r>
            <a:r>
              <a:rPr lang="en-US" sz="2800" b="1" dirty="0"/>
              <a:t>firearms, </a:t>
            </a:r>
            <a:r>
              <a:rPr lang="en-US" sz="2800" dirty="0"/>
              <a:t>the staff chair can include the club/group on the </a:t>
            </a:r>
            <a:r>
              <a:rPr lang="en-US" sz="2800" b="1" i="1" dirty="0">
                <a:solidFill>
                  <a:srgbClr val="7030A0"/>
                </a:solidFill>
              </a:rPr>
              <a:t>Certification – No </a:t>
            </a:r>
            <a:r>
              <a:rPr lang="en-US" sz="2800" b="1" i="1" dirty="0" smtClean="0">
                <a:solidFill>
                  <a:srgbClr val="7030A0"/>
                </a:solidFill>
              </a:rPr>
              <a:t>Group </a:t>
            </a:r>
            <a:r>
              <a:rPr lang="en-US" sz="2800" b="1" i="1" dirty="0">
                <a:solidFill>
                  <a:srgbClr val="7030A0"/>
                </a:solidFill>
              </a:rPr>
              <a:t>Bank Account and No Inventory-Equipment</a:t>
            </a:r>
            <a:r>
              <a:rPr lang="en-US" sz="2800" dirty="0"/>
              <a:t> </a:t>
            </a:r>
            <a:r>
              <a:rPr lang="en-US" sz="2800" dirty="0" smtClean="0"/>
              <a:t>form, sign and date the form, </a:t>
            </a:r>
            <a:r>
              <a:rPr lang="en-US" sz="2800" dirty="0"/>
              <a:t>and submit it with the county’s other end-of-year financial reports</a:t>
            </a:r>
            <a:r>
              <a:rPr lang="en-US" sz="2800" dirty="0" smtClean="0"/>
              <a:t>.</a:t>
            </a:r>
          </a:p>
          <a:p>
            <a:pPr marL="0" indent="0">
              <a:buNone/>
            </a:pPr>
            <a:endParaRPr lang="en-US" sz="1800" b="1" i="1" dirty="0" smtClean="0"/>
          </a:p>
          <a:p>
            <a:pPr marL="0" indent="0">
              <a:buNone/>
            </a:pPr>
            <a:endParaRPr lang="en-US" sz="1800" b="1" i="1" dirty="0"/>
          </a:p>
          <a:p>
            <a:pPr marL="0" indent="0">
              <a:buNone/>
            </a:pPr>
            <a:endParaRPr lang="en-US" sz="1800" b="1" i="1" dirty="0" smtClean="0"/>
          </a:p>
          <a:p>
            <a:pPr marL="0" indent="0">
              <a:buNone/>
            </a:pPr>
            <a:r>
              <a:rPr lang="en-US" sz="1600" b="1" i="1" dirty="0" smtClean="0"/>
              <a:t>NOTE:  Any clubs/groups registered on 4-H Online that were inactive during the entire reporting period may be identified as “inactive” in an e-mail.  A copy will be kept in the county file to document the club/group had no activity. </a:t>
            </a:r>
          </a:p>
        </p:txBody>
      </p:sp>
    </p:spTree>
    <p:extLst>
      <p:ext uri="{BB962C8B-B14F-4D97-AF65-F5344CB8AC3E}">
        <p14:creationId xmlns:p14="http://schemas.microsoft.com/office/powerpoint/2010/main" val="171780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05739"/>
            <a:ext cx="8229600" cy="708661"/>
          </a:xfrm>
          <a:prstGeom prst="rect">
            <a:avLst/>
          </a:prstGeom>
        </p:spPr>
        <p:txBody>
          <a:bodyPr/>
          <a:lst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r>
              <a:rPr lang="en-US" sz="2000" dirty="0" smtClean="0"/>
              <a:t>Sample – Certification – No Group Bank Account And </a:t>
            </a:r>
          </a:p>
          <a:p>
            <a:r>
              <a:rPr lang="en-US" sz="2000" dirty="0" smtClean="0"/>
              <a:t>No Inventory/Equipment</a:t>
            </a:r>
            <a:endParaRPr lang="en-US" sz="2000" dirty="0"/>
          </a:p>
        </p:txBody>
      </p:sp>
      <p:sp>
        <p:nvSpPr>
          <p:cNvPr id="7" name="TextBox 6"/>
          <p:cNvSpPr txBox="1"/>
          <p:nvPr/>
        </p:nvSpPr>
        <p:spPr>
          <a:xfrm>
            <a:off x="6408420" y="1029737"/>
            <a:ext cx="2103120" cy="1600438"/>
          </a:xfrm>
          <a:prstGeom prst="rect">
            <a:avLst/>
          </a:prstGeom>
          <a:noFill/>
        </p:spPr>
        <p:txBody>
          <a:bodyPr wrap="square" rtlCol="0">
            <a:spAutoFit/>
          </a:bodyPr>
          <a:lstStyle/>
          <a:p>
            <a:r>
              <a:rPr lang="en-US" sz="1400" dirty="0" smtClean="0"/>
              <a:t>The Staff Chair can list clubs/groups that meet the above criteria on the </a:t>
            </a:r>
            <a:r>
              <a:rPr lang="en-US" sz="1400" b="1" i="1" dirty="0" smtClean="0">
                <a:solidFill>
                  <a:srgbClr val="7030A0"/>
                </a:solidFill>
              </a:rPr>
              <a:t>Certification – No Group Bank Account And No Inventory/Equipment</a:t>
            </a:r>
            <a:r>
              <a:rPr lang="en-US" sz="1400" dirty="0" smtClean="0"/>
              <a:t>.</a:t>
            </a:r>
          </a:p>
        </p:txBody>
      </p:sp>
      <p:pic>
        <p:nvPicPr>
          <p:cNvPr id="4" name="Picture 3" descr="Certification - No Group Bank Acct and no Inventory-Equipment - Sample - Excel"/>
          <p:cNvPicPr>
            <a:picLocks noChangeAspect="1"/>
          </p:cNvPicPr>
          <p:nvPr/>
        </p:nvPicPr>
        <p:blipFill rotWithShape="1">
          <a:blip r:embed="rId3">
            <a:extLst>
              <a:ext uri="{28A0092B-C50C-407E-A947-70E740481C1C}">
                <a14:useLocalDpi xmlns:a14="http://schemas.microsoft.com/office/drawing/2010/main" val="0"/>
              </a:ext>
            </a:extLst>
          </a:blip>
          <a:srcRect t="19079" r="68376" b="2688"/>
          <a:stretch/>
        </p:blipFill>
        <p:spPr>
          <a:xfrm>
            <a:off x="2883877" y="1029737"/>
            <a:ext cx="3376245" cy="5073493"/>
          </a:xfrm>
          <a:prstGeom prst="rect">
            <a:avLst/>
          </a:prstGeom>
        </p:spPr>
      </p:pic>
    </p:spTree>
    <p:extLst>
      <p:ext uri="{BB962C8B-B14F-4D97-AF65-F5344CB8AC3E}">
        <p14:creationId xmlns:p14="http://schemas.microsoft.com/office/powerpoint/2010/main" val="413117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9174"/>
          </a:xfrm>
        </p:spPr>
        <p:txBody>
          <a:bodyPr/>
          <a:lstStyle/>
          <a:p>
            <a:r>
              <a:rPr lang="en-US" sz="3200" dirty="0" smtClean="0"/>
              <a:t> </a:t>
            </a:r>
            <a:endParaRPr lang="en-US" sz="3200" dirty="0"/>
          </a:p>
        </p:txBody>
      </p:sp>
      <p:sp>
        <p:nvSpPr>
          <p:cNvPr id="3" name="Content Placeholder 2"/>
          <p:cNvSpPr>
            <a:spLocks noGrp="1"/>
          </p:cNvSpPr>
          <p:nvPr>
            <p:ph idx="1"/>
          </p:nvPr>
        </p:nvSpPr>
        <p:spPr>
          <a:xfrm>
            <a:off x="457200" y="683812"/>
            <a:ext cx="8229600" cy="5442352"/>
          </a:xfrm>
        </p:spPr>
        <p:txBody>
          <a:bodyPr/>
          <a:lstStyle/>
          <a:p>
            <a:pPr marL="400050" lvl="1" indent="0">
              <a:buNone/>
            </a:pPr>
            <a:r>
              <a:rPr lang="en-US" sz="2000" b="1" dirty="0"/>
              <a:t>WHERE TO SEND:</a:t>
            </a:r>
            <a:r>
              <a:rPr lang="en-US" sz="2000" dirty="0"/>
              <a:t>  Once completed, </a:t>
            </a:r>
            <a:r>
              <a:rPr lang="en-US" sz="2000" dirty="0" smtClean="0"/>
              <a:t>clubs/groups are to </a:t>
            </a:r>
            <a:r>
              <a:rPr lang="en-US" sz="2000" dirty="0"/>
              <a:t>send the required </a:t>
            </a:r>
            <a:r>
              <a:rPr lang="en-US" sz="2000" dirty="0" smtClean="0"/>
              <a:t>reports </a:t>
            </a:r>
            <a:r>
              <a:rPr lang="en-US" sz="2000" dirty="0"/>
              <a:t>to the Staff Chair at the County Extension </a:t>
            </a:r>
            <a:r>
              <a:rPr lang="en-US" sz="2000" dirty="0" smtClean="0"/>
              <a:t>Office.  The Staff Chair will review the reports for completion and, once approved, will sign the reports before sending to the LRSO at the address listed below:</a:t>
            </a:r>
          </a:p>
          <a:p>
            <a:pPr marL="400050" lvl="1" indent="0">
              <a:buNone/>
            </a:pPr>
            <a:endParaRPr lang="en-US" sz="1200" dirty="0" smtClean="0"/>
          </a:p>
          <a:p>
            <a:pPr marL="0" indent="0">
              <a:buNone/>
            </a:pPr>
            <a:r>
              <a:rPr lang="en-US" sz="2400" dirty="0"/>
              <a:t>	</a:t>
            </a:r>
            <a:r>
              <a:rPr lang="en-US" sz="2400" dirty="0" smtClean="0"/>
              <a:t>	</a:t>
            </a:r>
            <a:r>
              <a:rPr lang="en-US" sz="1800" dirty="0" smtClean="0"/>
              <a:t>Sam Boyster, Chief Operating Officer</a:t>
            </a:r>
            <a:endParaRPr lang="en-US" sz="1800" dirty="0"/>
          </a:p>
          <a:p>
            <a:pPr marL="457200" lvl="1" indent="0">
              <a:buNone/>
            </a:pPr>
            <a:r>
              <a:rPr lang="en-US" sz="1800" dirty="0"/>
              <a:t>	U of A – Division of Agriculture</a:t>
            </a:r>
          </a:p>
          <a:p>
            <a:pPr marL="457200" lvl="1" indent="0">
              <a:buNone/>
            </a:pPr>
            <a:r>
              <a:rPr lang="en-US" sz="1800" dirty="0"/>
              <a:t>	Cooperative Extension Service</a:t>
            </a:r>
          </a:p>
          <a:p>
            <a:pPr marL="457200" lvl="1" indent="0">
              <a:buNone/>
            </a:pPr>
            <a:r>
              <a:rPr lang="en-US" sz="1800" dirty="0"/>
              <a:t>	2301 South University Avenue</a:t>
            </a:r>
          </a:p>
          <a:p>
            <a:pPr marL="457200" lvl="1" indent="0">
              <a:buNone/>
            </a:pPr>
            <a:r>
              <a:rPr lang="en-US" sz="1800" dirty="0"/>
              <a:t>	Little Rock, AR  72204</a:t>
            </a:r>
          </a:p>
          <a:p>
            <a:pPr marL="0" indent="0">
              <a:buNone/>
            </a:pPr>
            <a:endParaRPr lang="en-US" sz="1200" dirty="0" smtClean="0"/>
          </a:p>
          <a:p>
            <a:pPr marL="0" indent="0">
              <a:buNone/>
            </a:pPr>
            <a:endParaRPr lang="en-US" sz="1800" dirty="0" smtClean="0"/>
          </a:p>
          <a:p>
            <a:pPr marL="0" indent="0">
              <a:buNone/>
            </a:pPr>
            <a:endParaRPr lang="en-US" sz="1800" dirty="0"/>
          </a:p>
          <a:p>
            <a:pPr marL="400050" lvl="1" indent="0">
              <a:buNone/>
            </a:pPr>
            <a:r>
              <a:rPr lang="en-US" sz="1600" dirty="0" smtClean="0"/>
              <a:t>Questions may be directed to </a:t>
            </a:r>
            <a:r>
              <a:rPr lang="en-US" sz="1600" dirty="0" smtClean="0"/>
              <a:t>Jessica Smith </a:t>
            </a:r>
            <a:r>
              <a:rPr lang="en-US" sz="1600" smtClean="0"/>
              <a:t>at </a:t>
            </a:r>
            <a:r>
              <a:rPr lang="en-US" sz="1600" smtClean="0">
                <a:hlinkClick r:id="rId3"/>
              </a:rPr>
              <a:t>jlsmith@uaex.e</a:t>
            </a:r>
            <a:r>
              <a:rPr lang="en-US" sz="1600" smtClean="0">
                <a:hlinkClick r:id="rId3"/>
              </a:rPr>
              <a:t>du</a:t>
            </a:r>
            <a:r>
              <a:rPr lang="en-US" sz="1600" smtClean="0"/>
              <a:t> </a:t>
            </a:r>
            <a:r>
              <a:rPr lang="en-US" sz="1600" smtClean="0"/>
              <a:t>or 501-671-2045.</a:t>
            </a:r>
            <a:endParaRPr lang="en-US" sz="16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185" y="2368062"/>
            <a:ext cx="2332948" cy="1563075"/>
          </a:xfrm>
          <a:prstGeom prst="rect">
            <a:avLst/>
          </a:prstGeom>
        </p:spPr>
      </p:pic>
    </p:spTree>
    <p:extLst>
      <p:ext uri="{BB962C8B-B14F-4D97-AF65-F5344CB8AC3E}">
        <p14:creationId xmlns:p14="http://schemas.microsoft.com/office/powerpoint/2010/main" val="250315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Financial Reporting Periods</a:t>
            </a:r>
            <a:endParaRPr lang="en-US" sz="3600"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smtClean="0"/>
              <a:t>Active 4-H clubs and groups report on calendar-year basis</a:t>
            </a:r>
            <a:endParaRPr lang="en-US" sz="1200" dirty="0" smtClean="0"/>
          </a:p>
          <a:p>
            <a:pPr marL="457200" lvl="1" indent="0">
              <a:buNone/>
            </a:pPr>
            <a:r>
              <a:rPr lang="en-US" sz="2400" dirty="0"/>
              <a:t>	</a:t>
            </a:r>
            <a:r>
              <a:rPr lang="en-US" sz="2400" dirty="0" smtClean="0"/>
              <a:t>	</a:t>
            </a:r>
            <a:r>
              <a:rPr lang="en-US" sz="2400" b="1" dirty="0" smtClean="0">
                <a:solidFill>
                  <a:srgbClr val="7030A0"/>
                </a:solidFill>
              </a:rPr>
              <a:t>January 1</a:t>
            </a:r>
            <a:r>
              <a:rPr lang="en-US" sz="2400" b="1" baseline="30000" dirty="0" smtClean="0">
                <a:solidFill>
                  <a:srgbClr val="7030A0"/>
                </a:solidFill>
              </a:rPr>
              <a:t>st</a:t>
            </a:r>
            <a:r>
              <a:rPr lang="en-US" sz="2400" b="1" dirty="0" smtClean="0">
                <a:solidFill>
                  <a:srgbClr val="7030A0"/>
                </a:solidFill>
              </a:rPr>
              <a:t> through December 31</a:t>
            </a:r>
            <a:r>
              <a:rPr lang="en-US" sz="2400" b="1" baseline="30000" dirty="0" smtClean="0">
                <a:solidFill>
                  <a:srgbClr val="7030A0"/>
                </a:solidFill>
              </a:rPr>
              <a:t>st</a:t>
            </a:r>
            <a:r>
              <a:rPr lang="en-US" sz="2400" dirty="0" smtClean="0"/>
              <a:t> </a:t>
            </a:r>
          </a:p>
          <a:p>
            <a:pPr marL="400050" lvl="1" indent="0">
              <a:buNone/>
            </a:pPr>
            <a:endParaRPr lang="en-US" sz="2400" dirty="0"/>
          </a:p>
          <a:p>
            <a:pPr lvl="1">
              <a:buFont typeface="Arial" panose="020B0604020202020204" pitchFamily="34" charset="0"/>
              <a:buChar char="•"/>
            </a:pPr>
            <a:r>
              <a:rPr lang="en-US" dirty="0" smtClean="0"/>
              <a:t>Active Master Gardeners clubs report on  calendar-year basis</a:t>
            </a:r>
          </a:p>
          <a:p>
            <a:pPr marL="457200" lvl="1" indent="0">
              <a:buNone/>
            </a:pPr>
            <a:endParaRPr lang="en-US" sz="1200" dirty="0" smtClean="0"/>
          </a:p>
          <a:p>
            <a:pPr marL="457200" lvl="1" indent="0">
              <a:buNone/>
            </a:pPr>
            <a:r>
              <a:rPr lang="en-US" sz="2400" dirty="0" smtClean="0"/>
              <a:t> 		</a:t>
            </a:r>
            <a:r>
              <a:rPr lang="en-US" sz="2400" b="1" dirty="0" smtClean="0">
                <a:solidFill>
                  <a:srgbClr val="7030A0"/>
                </a:solidFill>
              </a:rPr>
              <a:t>January 1</a:t>
            </a:r>
            <a:r>
              <a:rPr lang="en-US" sz="2400" b="1" baseline="30000" dirty="0" smtClean="0">
                <a:solidFill>
                  <a:srgbClr val="7030A0"/>
                </a:solidFill>
              </a:rPr>
              <a:t>st</a:t>
            </a:r>
            <a:r>
              <a:rPr lang="en-US" sz="2400" b="1" dirty="0" smtClean="0">
                <a:solidFill>
                  <a:srgbClr val="7030A0"/>
                </a:solidFill>
              </a:rPr>
              <a:t> through December 31</a:t>
            </a:r>
            <a:r>
              <a:rPr lang="en-US" sz="2400" b="1" baseline="30000" dirty="0" smtClean="0">
                <a:solidFill>
                  <a:srgbClr val="7030A0"/>
                </a:solidFill>
              </a:rPr>
              <a:t>st</a:t>
            </a:r>
            <a:r>
              <a:rPr lang="en-US" sz="2400" dirty="0">
                <a:solidFill>
                  <a:srgbClr val="7030A0"/>
                </a:solidFill>
              </a:rPr>
              <a:t> </a:t>
            </a:r>
            <a:r>
              <a:rPr lang="en-US" sz="2400" dirty="0" smtClean="0">
                <a:solidFill>
                  <a:srgbClr val="7030A0"/>
                </a:solidFill>
              </a:rPr>
              <a:t>  </a:t>
            </a:r>
            <a:endParaRPr lang="en-US" sz="2400" dirty="0" smtClean="0"/>
          </a:p>
          <a:p>
            <a:pPr marL="0" indent="0">
              <a:buNone/>
            </a:pPr>
            <a:endParaRPr lang="en-US" sz="2400" dirty="0"/>
          </a:p>
          <a:p>
            <a:pPr marL="0" indent="0">
              <a:buNone/>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65" y="4450080"/>
            <a:ext cx="1428750" cy="1066800"/>
          </a:xfrm>
          <a:prstGeom prst="rect">
            <a:avLst/>
          </a:prstGeom>
        </p:spPr>
      </p:pic>
    </p:spTree>
    <p:extLst>
      <p:ext uri="{BB962C8B-B14F-4D97-AF65-F5344CB8AC3E}">
        <p14:creationId xmlns:p14="http://schemas.microsoft.com/office/powerpoint/2010/main" val="75937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642"/>
          </a:xfrm>
        </p:spPr>
        <p:txBody>
          <a:bodyPr/>
          <a:lstStyle/>
          <a:p>
            <a:r>
              <a:rPr lang="en-US" sz="3600" dirty="0" smtClean="0"/>
              <a:t>Due Dates and Where to Send</a:t>
            </a:r>
            <a:endParaRPr lang="en-US" sz="3600" dirty="0"/>
          </a:p>
        </p:txBody>
      </p:sp>
      <p:sp>
        <p:nvSpPr>
          <p:cNvPr id="3" name="Content Placeholder 2"/>
          <p:cNvSpPr>
            <a:spLocks noGrp="1"/>
          </p:cNvSpPr>
          <p:nvPr>
            <p:ph idx="1"/>
          </p:nvPr>
        </p:nvSpPr>
        <p:spPr>
          <a:xfrm>
            <a:off x="457200" y="1228954"/>
            <a:ext cx="8229600" cy="4897209"/>
          </a:xfrm>
        </p:spPr>
        <p:txBody>
          <a:bodyPr/>
          <a:lstStyle/>
          <a:p>
            <a:endParaRPr lang="en-US" sz="1000" dirty="0" smtClean="0"/>
          </a:p>
          <a:p>
            <a:pPr marL="0" indent="0">
              <a:buNone/>
            </a:pPr>
            <a:r>
              <a:rPr lang="en-US" sz="2800" dirty="0" smtClean="0"/>
              <a:t>Reports are due within </a:t>
            </a:r>
            <a:r>
              <a:rPr lang="en-US" sz="2800" b="1" dirty="0" smtClean="0"/>
              <a:t>90 days of the end of the financial reporting period</a:t>
            </a:r>
            <a:r>
              <a:rPr lang="en-US" sz="2800" dirty="0" smtClean="0"/>
              <a:t> from the Staff Chair to the Chief Operating Officer at the LRSO.</a:t>
            </a:r>
          </a:p>
          <a:p>
            <a:pPr marL="0" indent="0">
              <a:buNone/>
            </a:pPr>
            <a:endParaRPr lang="en-US" sz="1000" b="1" baseline="30000" dirty="0" smtClean="0">
              <a:solidFill>
                <a:srgbClr val="7030A0"/>
              </a:solidFill>
            </a:endParaRPr>
          </a:p>
          <a:p>
            <a:pPr lvl="2"/>
            <a:r>
              <a:rPr lang="en-US" b="1" dirty="0" smtClean="0">
                <a:solidFill>
                  <a:srgbClr val="7030A0"/>
                </a:solidFill>
              </a:rPr>
              <a:t>4-H &amp; MG – </a:t>
            </a:r>
            <a:r>
              <a:rPr lang="en-US" b="1" dirty="0">
                <a:solidFill>
                  <a:srgbClr val="7030A0"/>
                </a:solidFill>
              </a:rPr>
              <a:t>Due at LRSO - March </a:t>
            </a:r>
            <a:r>
              <a:rPr lang="en-US" b="1" dirty="0" smtClean="0">
                <a:solidFill>
                  <a:srgbClr val="7030A0"/>
                </a:solidFill>
              </a:rPr>
              <a:t>31</a:t>
            </a:r>
            <a:r>
              <a:rPr lang="en-US" b="1" baseline="30000" dirty="0" smtClean="0">
                <a:solidFill>
                  <a:srgbClr val="7030A0"/>
                </a:solidFill>
              </a:rPr>
              <a:t>st</a:t>
            </a:r>
            <a:r>
              <a:rPr lang="en-US" b="1" dirty="0" smtClean="0">
                <a:solidFill>
                  <a:srgbClr val="7030A0"/>
                </a:solidFill>
              </a:rPr>
              <a:t> </a:t>
            </a:r>
            <a:endParaRPr lang="en-US" b="1" dirty="0">
              <a:solidFill>
                <a:srgbClr val="7030A0"/>
              </a:solidFill>
            </a:endParaRPr>
          </a:p>
          <a:p>
            <a:pPr marL="0" indent="0">
              <a:buNone/>
            </a:pPr>
            <a:endParaRPr lang="en-US" sz="1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25" y="4004310"/>
            <a:ext cx="1428750" cy="1181100"/>
          </a:xfrm>
          <a:prstGeom prst="rect">
            <a:avLst/>
          </a:prstGeom>
        </p:spPr>
      </p:pic>
    </p:spTree>
    <p:extLst>
      <p:ext uri="{BB962C8B-B14F-4D97-AF65-F5344CB8AC3E}">
        <p14:creationId xmlns:p14="http://schemas.microsoft.com/office/powerpoint/2010/main" val="332810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3507"/>
          </a:xfrm>
        </p:spPr>
        <p:txBody>
          <a:bodyPr/>
          <a:lstStyle/>
          <a:p>
            <a:r>
              <a:rPr lang="en-US" dirty="0" smtClean="0"/>
              <a:t> </a:t>
            </a:r>
            <a:endParaRPr lang="en-US" dirty="0"/>
          </a:p>
        </p:txBody>
      </p:sp>
      <p:sp>
        <p:nvSpPr>
          <p:cNvPr id="3" name="Content Placeholder 2"/>
          <p:cNvSpPr>
            <a:spLocks noGrp="1"/>
          </p:cNvSpPr>
          <p:nvPr>
            <p:ph idx="1"/>
          </p:nvPr>
        </p:nvSpPr>
        <p:spPr>
          <a:xfrm>
            <a:off x="449580" y="708274"/>
            <a:ext cx="8229600" cy="5280343"/>
          </a:xfrm>
        </p:spPr>
        <p:txBody>
          <a:bodyPr/>
          <a:lstStyle/>
          <a:p>
            <a:pPr marL="0" indent="0">
              <a:buNone/>
            </a:pPr>
            <a:r>
              <a:rPr lang="en-US" sz="2800" dirty="0" smtClean="0"/>
              <a:t>For all active clubs/groups </a:t>
            </a:r>
            <a:r>
              <a:rPr lang="en-US" sz="2800" b="1" dirty="0" smtClean="0"/>
              <a:t>without a private bank account but with individual inventory or equipment items valued at $500 or more OR any firearms</a:t>
            </a:r>
            <a:r>
              <a:rPr lang="en-US" sz="2800" dirty="0" smtClean="0"/>
              <a:t>, the following reports are required:</a:t>
            </a:r>
          </a:p>
          <a:p>
            <a:pPr marL="1771650" lvl="4" indent="0">
              <a:buNone/>
            </a:pPr>
            <a:endParaRPr lang="en-US" sz="1000" dirty="0" smtClean="0"/>
          </a:p>
          <a:p>
            <a:pPr marL="1771650" lvl="4" indent="0">
              <a:buNone/>
            </a:pPr>
            <a:endParaRPr lang="en-US" sz="1000" dirty="0"/>
          </a:p>
          <a:p>
            <a:pPr marL="1771650" lvl="3" indent="-457200">
              <a:buFont typeface="+mj-lt"/>
              <a:buAutoNum type="arabicParenR"/>
            </a:pPr>
            <a:r>
              <a:rPr lang="en-US" sz="2400" b="1" dirty="0" smtClean="0">
                <a:solidFill>
                  <a:srgbClr val="7030A0"/>
                </a:solidFill>
              </a:rPr>
              <a:t>Statement of Financial Position</a:t>
            </a:r>
          </a:p>
          <a:p>
            <a:pPr marL="1771650" lvl="3" indent="-457200">
              <a:buFont typeface="+mj-lt"/>
              <a:buAutoNum type="arabicParenR"/>
            </a:pPr>
            <a:endParaRPr lang="en-US" sz="800" b="1" dirty="0">
              <a:solidFill>
                <a:srgbClr val="7030A0"/>
              </a:solidFill>
            </a:endParaRPr>
          </a:p>
          <a:p>
            <a:pPr marL="1771650" lvl="3" indent="-457200">
              <a:buFont typeface="+mj-lt"/>
              <a:buAutoNum type="arabicParenR"/>
            </a:pPr>
            <a:r>
              <a:rPr lang="en-US" sz="2400" b="1" dirty="0" smtClean="0">
                <a:solidFill>
                  <a:srgbClr val="7030A0"/>
                </a:solidFill>
              </a:rPr>
              <a:t>Annual Group Property-Inventory Report</a:t>
            </a:r>
          </a:p>
          <a:p>
            <a:pPr marL="457200" lvl="1" indent="0">
              <a:buNone/>
            </a:pPr>
            <a:endParaRPr lang="en-US" sz="18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12" y="2840092"/>
            <a:ext cx="1030868" cy="1030868"/>
          </a:xfrm>
          <a:prstGeom prst="rect">
            <a:avLst/>
          </a:prstGeom>
        </p:spPr>
      </p:pic>
    </p:spTree>
    <p:extLst>
      <p:ext uri="{BB962C8B-B14F-4D97-AF65-F5344CB8AC3E}">
        <p14:creationId xmlns:p14="http://schemas.microsoft.com/office/powerpoint/2010/main" val="34737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632460"/>
          </a:xfrm>
        </p:spPr>
        <p:txBody>
          <a:bodyPr/>
          <a:lstStyle/>
          <a:p>
            <a:r>
              <a:rPr lang="en-US" sz="3200" dirty="0" smtClean="0"/>
              <a:t>Download or Print Report Forms</a:t>
            </a:r>
            <a:endParaRPr lang="en-US" sz="3200" dirty="0"/>
          </a:p>
        </p:txBody>
      </p:sp>
      <p:sp>
        <p:nvSpPr>
          <p:cNvPr id="3" name="Content Placeholder 2"/>
          <p:cNvSpPr>
            <a:spLocks noGrp="1"/>
          </p:cNvSpPr>
          <p:nvPr>
            <p:ph idx="1"/>
          </p:nvPr>
        </p:nvSpPr>
        <p:spPr>
          <a:xfrm>
            <a:off x="548640" y="906780"/>
            <a:ext cx="8229600" cy="5183124"/>
          </a:xfrm>
        </p:spPr>
        <p:txBody>
          <a:bodyPr/>
          <a:lstStyle/>
          <a:p>
            <a:pPr marL="0" indent="0">
              <a:buNone/>
            </a:pPr>
            <a:r>
              <a:rPr lang="en-US" sz="2400" dirty="0" smtClean="0"/>
              <a:t>The end-of-year financial reports and the link to the Financial Guidelines for 4-H and Master Gardener Groups are located on the Information for Clubs web page on </a:t>
            </a:r>
            <a:r>
              <a:rPr lang="en-US" sz="2400" dirty="0">
                <a:hlinkClick r:id="rId3"/>
              </a:rPr>
              <a:t>uaex.edu</a:t>
            </a:r>
            <a:r>
              <a:rPr lang="en-US" sz="2400" dirty="0" smtClean="0"/>
              <a:t> at the following short link:</a:t>
            </a:r>
          </a:p>
          <a:p>
            <a:pPr marL="0" indent="0" algn="ctr">
              <a:buNone/>
            </a:pPr>
            <a:r>
              <a:rPr lang="en-US" sz="2800" dirty="0" smtClean="0">
                <a:hlinkClick r:id="rId4"/>
              </a:rPr>
              <a:t>www.uaex.edu/clubs-groups</a:t>
            </a:r>
            <a:endParaRPr lang="en-US" sz="2800" dirty="0"/>
          </a:p>
          <a:p>
            <a:pPr marL="0" indent="0" algn="ctr">
              <a:buNone/>
            </a:pP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6895" y="3216229"/>
            <a:ext cx="2093090" cy="2718384"/>
          </a:xfrm>
          <a:prstGeom prst="rect">
            <a:avLst/>
          </a:prstGeom>
        </p:spPr>
      </p:pic>
    </p:spTree>
    <p:extLst>
      <p:ext uri="{BB962C8B-B14F-4D97-AF65-F5344CB8AC3E}">
        <p14:creationId xmlns:p14="http://schemas.microsoft.com/office/powerpoint/2010/main" val="364760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9376"/>
          </a:xfrm>
        </p:spPr>
        <p:txBody>
          <a:bodyPr/>
          <a:lstStyle/>
          <a:p>
            <a:r>
              <a:rPr lang="en-US" sz="3600" dirty="0" smtClean="0"/>
              <a:t>Excel Forms vs. Printable Version (PDF)</a:t>
            </a:r>
            <a:endParaRPr lang="en-US" sz="3600" dirty="0"/>
          </a:p>
        </p:txBody>
      </p:sp>
      <p:sp>
        <p:nvSpPr>
          <p:cNvPr id="3" name="Content Placeholder 2"/>
          <p:cNvSpPr>
            <a:spLocks noGrp="1"/>
          </p:cNvSpPr>
          <p:nvPr>
            <p:ph idx="1"/>
          </p:nvPr>
        </p:nvSpPr>
        <p:spPr>
          <a:xfrm>
            <a:off x="457200" y="1399430"/>
            <a:ext cx="8229600" cy="4726733"/>
          </a:xfrm>
        </p:spPr>
        <p:txBody>
          <a:bodyPr/>
          <a:lstStyle/>
          <a:p>
            <a:pPr marL="0" indent="0">
              <a:buNone/>
            </a:pPr>
            <a:r>
              <a:rPr lang="en-US" sz="2800" dirty="0" smtClean="0"/>
              <a:t>There are two versions of the following forms on the Information for Clubs web page:</a:t>
            </a:r>
          </a:p>
          <a:p>
            <a:pPr marL="0" indent="0">
              <a:buNone/>
            </a:pPr>
            <a:endParaRPr lang="en-US" sz="1000" dirty="0" smtClean="0"/>
          </a:p>
          <a:p>
            <a:pPr lvl="2"/>
            <a:r>
              <a:rPr lang="en-US" sz="2000" b="1" dirty="0" smtClean="0">
                <a:solidFill>
                  <a:srgbClr val="7030A0"/>
                </a:solidFill>
              </a:rPr>
              <a:t>Statement of Financial Position</a:t>
            </a:r>
          </a:p>
          <a:p>
            <a:pPr lvl="2"/>
            <a:r>
              <a:rPr lang="en-US" sz="2000" b="1" dirty="0" smtClean="0">
                <a:solidFill>
                  <a:srgbClr val="7030A0"/>
                </a:solidFill>
              </a:rPr>
              <a:t>Annual Group Property-Inventory Report</a:t>
            </a:r>
          </a:p>
          <a:p>
            <a:pPr marL="914400" lvl="2" indent="0">
              <a:buNone/>
            </a:pPr>
            <a:endParaRPr lang="en-US" sz="1400" dirty="0" smtClean="0"/>
          </a:p>
          <a:p>
            <a:r>
              <a:rPr lang="en-US" sz="2400" dirty="0"/>
              <a:t>You can use the Excel forms which include formulas to calculate many of the totals for you.</a:t>
            </a:r>
          </a:p>
          <a:p>
            <a:pPr marL="0" indent="0">
              <a:buNone/>
            </a:pPr>
            <a:endParaRPr lang="en-US" sz="1000" dirty="0"/>
          </a:p>
          <a:p>
            <a:r>
              <a:rPr lang="en-US" sz="2400" dirty="0"/>
              <a:t>Or if you prefer to print out the forms and write in the information and totals, you can use the PDF version. </a:t>
            </a:r>
          </a:p>
          <a:p>
            <a:pPr marL="914400" lvl="2" indent="0">
              <a:buNone/>
            </a:pPr>
            <a:endParaRPr lang="en-US" sz="1000" dirty="0" smtClean="0"/>
          </a:p>
        </p:txBody>
      </p:sp>
    </p:spTree>
    <p:extLst>
      <p:ext uri="{BB962C8B-B14F-4D97-AF65-F5344CB8AC3E}">
        <p14:creationId xmlns:p14="http://schemas.microsoft.com/office/powerpoint/2010/main" val="157005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Statement of Financial Position</a:t>
            </a:r>
          </a:p>
        </p:txBody>
      </p:sp>
      <p:sp>
        <p:nvSpPr>
          <p:cNvPr id="3" name="Content Placeholder 2"/>
          <p:cNvSpPr>
            <a:spLocks noGrp="1"/>
          </p:cNvSpPr>
          <p:nvPr>
            <p:ph idx="1"/>
          </p:nvPr>
        </p:nvSpPr>
        <p:spPr/>
        <p:txBody>
          <a:bodyPr/>
          <a:lstStyle/>
          <a:p>
            <a:pPr marL="457200" lvl="1" indent="0">
              <a:buNone/>
            </a:pPr>
            <a:r>
              <a:rPr lang="en-US" sz="2400" dirty="0"/>
              <a:t>The Statement of Financial Position is a “snapshot” of the club’s/group’s financial position at a specific point in time, i.e., on the </a:t>
            </a:r>
            <a:r>
              <a:rPr lang="en-US" sz="2400" b="1" dirty="0" smtClean="0">
                <a:solidFill>
                  <a:srgbClr val="7030A0"/>
                </a:solidFill>
              </a:rPr>
              <a:t>last day</a:t>
            </a:r>
            <a:r>
              <a:rPr lang="en-US" sz="2400" dirty="0" smtClean="0"/>
              <a:t> </a:t>
            </a:r>
            <a:r>
              <a:rPr lang="en-US" sz="2400" dirty="0"/>
              <a:t>of the financial reporting period</a:t>
            </a:r>
            <a:r>
              <a:rPr lang="en-US" sz="2400" dirty="0" smtClean="0"/>
              <a:t>.</a:t>
            </a:r>
          </a:p>
          <a:p>
            <a:pPr marL="457200" lvl="1" indent="0">
              <a:buNone/>
            </a:pPr>
            <a:endParaRPr lang="en-US" sz="2400" b="1" dirty="0">
              <a:solidFill>
                <a:srgbClr val="7030A0"/>
              </a:solidFill>
            </a:endParaRPr>
          </a:p>
          <a:p>
            <a:pPr marL="457200" lvl="1" indent="0">
              <a:buNone/>
            </a:pPr>
            <a:endParaRPr lang="en-US" sz="1200" b="1" dirty="0" smtClean="0">
              <a:solidFill>
                <a:srgbClr val="7030A0"/>
              </a:solidFill>
            </a:endParaRPr>
          </a:p>
          <a:p>
            <a:pPr lvl="3">
              <a:buFont typeface="Arial" panose="020B0604020202020204" pitchFamily="34" charset="0"/>
              <a:buChar char="•"/>
            </a:pPr>
            <a:r>
              <a:rPr lang="en-US" sz="2400" b="1" dirty="0" smtClean="0">
                <a:solidFill>
                  <a:srgbClr val="7030A0"/>
                </a:solidFill>
              </a:rPr>
              <a:t>4H &amp; Master Gardeners	December 31st</a:t>
            </a:r>
            <a:endParaRPr lang="en-US" sz="2400" b="1" dirty="0">
              <a:solidFill>
                <a:srgbClr val="7030A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836" y="4269105"/>
            <a:ext cx="1187704" cy="1590675"/>
          </a:xfrm>
          <a:prstGeom prst="rect">
            <a:avLst/>
          </a:prstGeom>
        </p:spPr>
      </p:pic>
    </p:spTree>
    <p:extLst>
      <p:ext uri="{BB962C8B-B14F-4D97-AF65-F5344CB8AC3E}">
        <p14:creationId xmlns:p14="http://schemas.microsoft.com/office/powerpoint/2010/main" val="27556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33182"/>
          </a:xfrm>
        </p:spPr>
        <p:txBody>
          <a:bodyPr/>
          <a:lstStyle/>
          <a:p>
            <a:r>
              <a:rPr lang="en-US" sz="2400" dirty="0" smtClean="0"/>
              <a:t>Instructions for Clubs/Groups without a Private Bank Account </a:t>
            </a:r>
            <a:br>
              <a:rPr lang="en-US" sz="2400" dirty="0" smtClean="0"/>
            </a:br>
            <a:r>
              <a:rPr lang="en-US" sz="2400" dirty="0" smtClean="0"/>
              <a:t>but with individual inventory or equipment </a:t>
            </a:r>
            <a:br>
              <a:rPr lang="en-US" sz="2400" dirty="0" smtClean="0"/>
            </a:br>
            <a:r>
              <a:rPr lang="en-US" sz="2400" dirty="0" smtClean="0"/>
              <a:t>valued at $500 or more</a:t>
            </a:r>
            <a:endParaRPr lang="en-US" sz="2400" dirty="0"/>
          </a:p>
        </p:txBody>
      </p:sp>
      <p:sp>
        <p:nvSpPr>
          <p:cNvPr id="3" name="Content Placeholder 2"/>
          <p:cNvSpPr>
            <a:spLocks noGrp="1"/>
          </p:cNvSpPr>
          <p:nvPr>
            <p:ph idx="1"/>
          </p:nvPr>
        </p:nvSpPr>
        <p:spPr>
          <a:xfrm>
            <a:off x="457200" y="1699260"/>
            <a:ext cx="8229600" cy="4236719"/>
          </a:xfrm>
        </p:spPr>
        <p:txBody>
          <a:bodyPr/>
          <a:lstStyle/>
          <a:p>
            <a:pPr marL="0" indent="0">
              <a:buNone/>
            </a:pPr>
            <a:r>
              <a:rPr lang="en-US" sz="2400" dirty="0" smtClean="0"/>
              <a:t>Assets:</a:t>
            </a:r>
          </a:p>
          <a:p>
            <a:pPr lvl="1">
              <a:buFont typeface="Arial" panose="020B0604020202020204" pitchFamily="34" charset="0"/>
              <a:buChar char="•"/>
            </a:pPr>
            <a:r>
              <a:rPr lang="en-US" sz="2000" dirty="0"/>
              <a:t>Cash and/or Checking Account</a:t>
            </a:r>
            <a:r>
              <a:rPr lang="en-US" sz="2000" dirty="0" smtClean="0"/>
              <a:t>:  </a:t>
            </a:r>
          </a:p>
          <a:p>
            <a:pPr lvl="2">
              <a:buFont typeface="Arial" panose="020B0604020202020204" pitchFamily="34" charset="0"/>
              <a:buChar char="•"/>
            </a:pPr>
            <a:r>
              <a:rPr lang="en-US" sz="1800" dirty="0" smtClean="0"/>
              <a:t>Write or type “no private bank account.”  List any cash on hand.</a:t>
            </a:r>
          </a:p>
          <a:p>
            <a:pPr marL="914400" lvl="2" indent="0">
              <a:buNone/>
            </a:pPr>
            <a:endParaRPr lang="en-US" sz="1000" dirty="0" smtClean="0"/>
          </a:p>
          <a:p>
            <a:pPr lvl="1">
              <a:buFont typeface="Arial" panose="020B0604020202020204" pitchFamily="34" charset="0"/>
              <a:buChar char="•"/>
            </a:pPr>
            <a:r>
              <a:rPr lang="en-US" sz="2000" dirty="0"/>
              <a:t>Inventory/Equipment:</a:t>
            </a:r>
          </a:p>
          <a:p>
            <a:pPr lvl="2">
              <a:buFont typeface="Arial" panose="020B0604020202020204" pitchFamily="34" charset="0"/>
              <a:buChar char="•"/>
            </a:pPr>
            <a:r>
              <a:rPr lang="en-US" sz="1800" dirty="0"/>
              <a:t>List </a:t>
            </a:r>
            <a:r>
              <a:rPr lang="en-US" sz="1800" dirty="0" smtClean="0"/>
              <a:t>individual </a:t>
            </a:r>
            <a:r>
              <a:rPr lang="en-US" sz="1800" dirty="0"/>
              <a:t>inventory or equipment items valued at $</a:t>
            </a:r>
            <a:r>
              <a:rPr lang="en-US" sz="1800" dirty="0" smtClean="0"/>
              <a:t>500 </a:t>
            </a:r>
            <a:r>
              <a:rPr lang="en-US" sz="1800" dirty="0"/>
              <a:t>or more</a:t>
            </a:r>
            <a:r>
              <a:rPr lang="en-US" sz="1800" dirty="0" smtClean="0"/>
              <a:t>.</a:t>
            </a:r>
          </a:p>
          <a:p>
            <a:pPr marL="914400" lvl="2" indent="0">
              <a:buNone/>
            </a:pPr>
            <a:endParaRPr lang="en-US" sz="1000" dirty="0"/>
          </a:p>
          <a:p>
            <a:pPr lvl="1">
              <a:buFont typeface="Arial" panose="020B0604020202020204" pitchFamily="34" charset="0"/>
              <a:buChar char="•"/>
            </a:pPr>
            <a:r>
              <a:rPr lang="en-US" sz="2000" dirty="0"/>
              <a:t>Enter the Total Assets.  </a:t>
            </a:r>
            <a:endParaRPr lang="en-US" sz="2000" dirty="0" smtClean="0"/>
          </a:p>
          <a:p>
            <a:pPr marL="457200" lvl="1" indent="0">
              <a:buNone/>
            </a:pPr>
            <a:endParaRPr lang="en-US" sz="1000" dirty="0" smtClean="0"/>
          </a:p>
          <a:p>
            <a:pPr marL="0" indent="0">
              <a:buNone/>
            </a:pPr>
            <a:r>
              <a:rPr lang="en-US" sz="2400" dirty="0" smtClean="0"/>
              <a:t>Liabilities:</a:t>
            </a:r>
            <a:endParaRPr lang="en-US" sz="2400" dirty="0"/>
          </a:p>
          <a:p>
            <a:pPr lvl="1">
              <a:buFont typeface="Arial" panose="020B0604020202020204" pitchFamily="34" charset="0"/>
              <a:buChar char="•"/>
            </a:pPr>
            <a:r>
              <a:rPr lang="en-US" sz="1800" dirty="0" smtClean="0"/>
              <a:t>Clubs/groups without a private bank account should not have any liabilities.  </a:t>
            </a:r>
          </a:p>
        </p:txBody>
      </p:sp>
    </p:spTree>
    <p:extLst>
      <p:ext uri="{BB962C8B-B14F-4D97-AF65-F5344CB8AC3E}">
        <p14:creationId xmlns:p14="http://schemas.microsoft.com/office/powerpoint/2010/main" val="160757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anim calcmode="lin" valueType="num">
                                      <p:cBhvr>
                                        <p:cTn id="3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anim calcmode="lin" valueType="num">
                                      <p:cBhvr>
                                        <p:cTn id="4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9"/>
            <a:ext cx="8229600" cy="83502"/>
          </a:xfrm>
        </p:spPr>
        <p:txBody>
          <a:bodyPr/>
          <a:lstStyle/>
          <a:p>
            <a:r>
              <a:rPr lang="en-US" dirty="0" smtClean="0"/>
              <a:t> </a:t>
            </a:r>
            <a:endParaRPr lang="en-US" dirty="0"/>
          </a:p>
        </p:txBody>
      </p:sp>
      <p:sp>
        <p:nvSpPr>
          <p:cNvPr id="7" name="Content Placeholder 6"/>
          <p:cNvSpPr>
            <a:spLocks noGrp="1"/>
          </p:cNvSpPr>
          <p:nvPr>
            <p:ph idx="1"/>
          </p:nvPr>
        </p:nvSpPr>
        <p:spPr>
          <a:xfrm>
            <a:off x="457200" y="434340"/>
            <a:ext cx="8229600" cy="5691823"/>
          </a:xfrm>
        </p:spPr>
        <p:txBody>
          <a:bodyPr/>
          <a:lstStyle/>
          <a:p>
            <a:pPr marL="0" indent="0">
              <a:buNone/>
            </a:pPr>
            <a:r>
              <a:rPr lang="en-US" sz="2400" dirty="0" smtClean="0"/>
              <a:t>Net Assets:</a:t>
            </a:r>
            <a:r>
              <a:rPr lang="en-US" dirty="0" smtClean="0"/>
              <a:t>  </a:t>
            </a:r>
          </a:p>
          <a:p>
            <a:pPr marL="0" indent="0">
              <a:buNone/>
            </a:pPr>
            <a:endParaRPr lang="en-US" sz="800" dirty="0" smtClean="0"/>
          </a:p>
          <a:p>
            <a:pPr lvl="1">
              <a:buFont typeface="Arial" panose="020B0604020202020204" pitchFamily="34" charset="0"/>
              <a:buChar char="•"/>
            </a:pPr>
            <a:r>
              <a:rPr lang="en-US" sz="2000" dirty="0" smtClean="0"/>
              <a:t>	Net Assets - Beginning:</a:t>
            </a:r>
          </a:p>
          <a:p>
            <a:pPr marL="0" indent="0">
              <a:buNone/>
            </a:pPr>
            <a:endParaRPr lang="en-US" sz="800" dirty="0" smtClean="0"/>
          </a:p>
          <a:p>
            <a:pPr lvl="2">
              <a:buFont typeface="Arial" panose="020B0604020202020204" pitchFamily="34" charset="0"/>
              <a:buChar char="•"/>
            </a:pPr>
            <a:r>
              <a:rPr lang="en-US" sz="1800" dirty="0" smtClean="0"/>
              <a:t>Include inventory or equipment </a:t>
            </a:r>
            <a:r>
              <a:rPr lang="en-US" sz="1800" dirty="0"/>
              <a:t>valued at </a:t>
            </a:r>
            <a:r>
              <a:rPr lang="en-US" sz="1800" b="1" dirty="0"/>
              <a:t>$</a:t>
            </a:r>
            <a:r>
              <a:rPr lang="en-US" sz="1800" b="1" dirty="0" smtClean="0"/>
              <a:t>500 </a:t>
            </a:r>
            <a:r>
              <a:rPr lang="en-US" sz="1800" b="1" dirty="0"/>
              <a:t>or more</a:t>
            </a:r>
            <a:r>
              <a:rPr lang="en-US" sz="1800" dirty="0"/>
              <a:t> that </a:t>
            </a:r>
            <a:r>
              <a:rPr lang="en-US" sz="1800" dirty="0" smtClean="0"/>
              <a:t>was </a:t>
            </a:r>
            <a:r>
              <a:rPr lang="en-US" sz="1800" dirty="0"/>
              <a:t>purchased or acquired </a:t>
            </a:r>
            <a:r>
              <a:rPr lang="en-US" sz="1800" b="1" dirty="0"/>
              <a:t>before the first day of the financial reporting </a:t>
            </a:r>
            <a:r>
              <a:rPr lang="en-US" sz="1800" b="1" dirty="0" smtClean="0"/>
              <a:t>period</a:t>
            </a:r>
            <a:r>
              <a:rPr lang="en-US" sz="1800" dirty="0" smtClean="0"/>
              <a:t>;</a:t>
            </a:r>
          </a:p>
          <a:p>
            <a:pPr lvl="4">
              <a:buFont typeface="Arial" panose="020B0604020202020204" pitchFamily="34" charset="0"/>
              <a:buChar char="•"/>
            </a:pPr>
            <a:r>
              <a:rPr lang="en-US" sz="1600" b="1" dirty="0" smtClean="0">
                <a:solidFill>
                  <a:srgbClr val="7030A0"/>
                </a:solidFill>
              </a:rPr>
              <a:t>4-H &amp; Master </a:t>
            </a:r>
            <a:r>
              <a:rPr lang="en-US" sz="1600" b="1" dirty="0">
                <a:solidFill>
                  <a:srgbClr val="7030A0"/>
                </a:solidFill>
              </a:rPr>
              <a:t>Gardeners		January 1</a:t>
            </a:r>
            <a:r>
              <a:rPr lang="en-US" sz="1600" b="1" baseline="30000" dirty="0">
                <a:solidFill>
                  <a:srgbClr val="7030A0"/>
                </a:solidFill>
              </a:rPr>
              <a:t>st</a:t>
            </a:r>
            <a:endParaRPr lang="en-US" sz="400" b="1" dirty="0">
              <a:solidFill>
                <a:schemeClr val="tx2">
                  <a:lumMod val="60000"/>
                  <a:lumOff val="40000"/>
                </a:schemeClr>
              </a:solidFill>
            </a:endParaRPr>
          </a:p>
          <a:p>
            <a:pPr marL="914400" lvl="2" indent="0">
              <a:buNone/>
            </a:pPr>
            <a:endParaRPr lang="en-US" sz="800" dirty="0" smtClean="0"/>
          </a:p>
          <a:p>
            <a:pPr lvl="2">
              <a:buFont typeface="Arial" panose="020B0604020202020204" pitchFamily="34" charset="0"/>
              <a:buChar char="•"/>
            </a:pPr>
            <a:r>
              <a:rPr lang="en-US" sz="1800" dirty="0" smtClean="0"/>
              <a:t>If all inventory or </a:t>
            </a:r>
            <a:r>
              <a:rPr lang="en-US" sz="1800" dirty="0"/>
              <a:t>equipment valued at </a:t>
            </a:r>
            <a:r>
              <a:rPr lang="en-US" sz="1800" b="1" dirty="0"/>
              <a:t>$500 or more</a:t>
            </a:r>
            <a:r>
              <a:rPr lang="en-US" sz="1800" dirty="0" smtClean="0"/>
              <a:t> was purchased or acquired </a:t>
            </a:r>
            <a:r>
              <a:rPr lang="en-US" sz="1800" b="1" dirty="0" smtClean="0"/>
              <a:t>during the financial reporting period</a:t>
            </a:r>
            <a:r>
              <a:rPr lang="en-US" sz="1800" dirty="0" smtClean="0"/>
              <a:t>, the Net Assets – Beginning will be zero.</a:t>
            </a:r>
          </a:p>
          <a:p>
            <a:pPr marL="914400" lvl="2" indent="0">
              <a:buNone/>
            </a:pPr>
            <a:endParaRPr lang="en-US" sz="900" dirty="0" smtClean="0"/>
          </a:p>
          <a:p>
            <a:pPr lvl="1">
              <a:buFont typeface="Arial" panose="020B0604020202020204" pitchFamily="34" charset="0"/>
              <a:buChar char="•"/>
            </a:pPr>
            <a:r>
              <a:rPr lang="en-US" sz="2000" dirty="0"/>
              <a:t>	</a:t>
            </a:r>
            <a:r>
              <a:rPr lang="en-US" sz="2000" dirty="0" smtClean="0"/>
              <a:t>Current Year’s Net Increase or Net Loss:</a:t>
            </a:r>
            <a:endParaRPr lang="en-US" sz="2000" dirty="0"/>
          </a:p>
          <a:p>
            <a:pPr marL="0" indent="0">
              <a:buNone/>
            </a:pPr>
            <a:endParaRPr lang="en-US" sz="800" dirty="0"/>
          </a:p>
          <a:p>
            <a:pPr lvl="2">
              <a:buFont typeface="Arial" panose="020B0604020202020204" pitchFamily="34" charset="0"/>
              <a:buChar char="•"/>
            </a:pPr>
            <a:r>
              <a:rPr lang="en-US" sz="1800" dirty="0" smtClean="0"/>
              <a:t>Normally, this will be zero for clubs/groups without a private bank account.  However, you </a:t>
            </a:r>
            <a:r>
              <a:rPr lang="en-US" sz="1800" dirty="0"/>
              <a:t>can include </a:t>
            </a:r>
            <a:r>
              <a:rPr lang="en-US" sz="1800" dirty="0" smtClean="0"/>
              <a:t>inventory </a:t>
            </a:r>
            <a:r>
              <a:rPr lang="en-US" sz="1800" dirty="0"/>
              <a:t>or </a:t>
            </a:r>
            <a:r>
              <a:rPr lang="en-US" sz="1800" dirty="0" smtClean="0"/>
              <a:t>equipment valued at $500 or more as </a:t>
            </a:r>
            <a:r>
              <a:rPr lang="en-US" sz="1800" dirty="0"/>
              <a:t>the Net Increase </a:t>
            </a:r>
            <a:r>
              <a:rPr lang="en-US" sz="1800" b="1" dirty="0" smtClean="0"/>
              <a:t>if </a:t>
            </a:r>
            <a:r>
              <a:rPr lang="en-US" sz="1800" b="1" dirty="0"/>
              <a:t>purchased or acquired </a:t>
            </a:r>
            <a:r>
              <a:rPr lang="en-US" sz="1800" b="1" dirty="0" smtClean="0"/>
              <a:t>during the </a:t>
            </a:r>
            <a:r>
              <a:rPr lang="en-US" sz="1800" b="1" dirty="0"/>
              <a:t>financial reporting period</a:t>
            </a:r>
            <a:r>
              <a:rPr lang="en-US" sz="1800" dirty="0"/>
              <a:t>.</a:t>
            </a:r>
            <a:endParaRPr lang="en-US" sz="1600" dirty="0" smtClean="0"/>
          </a:p>
          <a:p>
            <a:pPr marL="914400" lvl="2" indent="0">
              <a:buNone/>
            </a:pPr>
            <a:endParaRPr lang="en-US" sz="1000" b="1" dirty="0" smtClean="0"/>
          </a:p>
          <a:p>
            <a:pPr marL="457200" lvl="1" indent="0">
              <a:buNone/>
            </a:pPr>
            <a:endParaRPr lang="en-US" sz="1600" dirty="0" smtClean="0"/>
          </a:p>
          <a:p>
            <a:pPr marL="457200" lvl="1" indent="0">
              <a:buNone/>
            </a:pPr>
            <a:endParaRPr lang="en-US" sz="2000" b="1" dirty="0" smtClean="0"/>
          </a:p>
        </p:txBody>
      </p:sp>
    </p:spTree>
    <p:extLst>
      <p:ext uri="{BB962C8B-B14F-4D97-AF65-F5344CB8AC3E}">
        <p14:creationId xmlns:p14="http://schemas.microsoft.com/office/powerpoint/2010/main" val="110427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000"/>
                                        <p:tgtEl>
                                          <p:spTgt spid="7">
                                            <p:txEl>
                                              <p:pRg st="5" end="5"/>
                                            </p:txEl>
                                          </p:spTgt>
                                        </p:tgtEl>
                                      </p:cBhvr>
                                    </p:animEffect>
                                    <p:anim calcmode="lin" valueType="num">
                                      <p:cBhvr>
                                        <p:cTn id="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7" end="7"/>
                                            </p:txEl>
                                          </p:spTgt>
                                        </p:tgtEl>
                                        <p:attrNameLst>
                                          <p:attrName>style.visibility</p:attrName>
                                        </p:attrNameLst>
                                      </p:cBhvr>
                                      <p:to>
                                        <p:strVal val="visible"/>
                                      </p:to>
                                    </p:set>
                                    <p:animEffect transition="in" filter="fade">
                                      <p:cBhvr>
                                        <p:cTn id="14" dur="1000"/>
                                        <p:tgtEl>
                                          <p:spTgt spid="7">
                                            <p:txEl>
                                              <p:pRg st="7" end="7"/>
                                            </p:txEl>
                                          </p:spTgt>
                                        </p:tgtEl>
                                      </p:cBhvr>
                                    </p:animEffect>
                                    <p:anim calcmode="lin" valueType="num">
                                      <p:cBhvr>
                                        <p:cTn id="1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Effect transition="in" filter="fade">
                                      <p:cBhvr>
                                        <p:cTn id="21" dur="1000"/>
                                        <p:tgtEl>
                                          <p:spTgt spid="7">
                                            <p:txEl>
                                              <p:pRg st="9" end="9"/>
                                            </p:txEl>
                                          </p:spTgt>
                                        </p:tgtEl>
                                      </p:cBhvr>
                                    </p:animEffect>
                                    <p:anim calcmode="lin" valueType="num">
                                      <p:cBhvr>
                                        <p:cTn id="22"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11" end="11"/>
                                            </p:txEl>
                                          </p:spTgt>
                                        </p:tgtEl>
                                        <p:attrNameLst>
                                          <p:attrName>style.visibility</p:attrName>
                                        </p:attrNameLst>
                                      </p:cBhvr>
                                      <p:to>
                                        <p:strVal val="visible"/>
                                      </p:to>
                                    </p:set>
                                    <p:animEffect transition="in" filter="fade">
                                      <p:cBhvr>
                                        <p:cTn id="28" dur="1000"/>
                                        <p:tgtEl>
                                          <p:spTgt spid="7">
                                            <p:txEl>
                                              <p:pRg st="11" end="11"/>
                                            </p:txEl>
                                          </p:spTgt>
                                        </p:tgtEl>
                                      </p:cBhvr>
                                    </p:animEffect>
                                    <p:anim calcmode="lin" valueType="num">
                                      <p:cBhvr>
                                        <p:cTn id="29"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UA-PPT 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5088</TotalTime>
  <Words>1045</Words>
  <Application>Microsoft Office PowerPoint</Application>
  <PresentationFormat>On-screen Show (4:3)</PresentationFormat>
  <Paragraphs>133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Arial Black</vt:lpstr>
      <vt:lpstr>Calibri</vt:lpstr>
      <vt:lpstr>UA-PPT template-1</vt:lpstr>
      <vt:lpstr>PowerPoint Presentation</vt:lpstr>
      <vt:lpstr>Financial Reporting Periods</vt:lpstr>
      <vt:lpstr>Due Dates and Where to Send</vt:lpstr>
      <vt:lpstr> </vt:lpstr>
      <vt:lpstr>Download or Print Report Forms</vt:lpstr>
      <vt:lpstr>Excel Forms vs. Printable Version (PDF)</vt:lpstr>
      <vt:lpstr>Statement of Financial Position</vt:lpstr>
      <vt:lpstr>Instructions for Clubs/Groups without a Private Bank Account  but with individual inventory or equipment  valued at $500 or more</vt:lpstr>
      <vt:lpstr> </vt:lpstr>
      <vt:lpstr> </vt:lpstr>
      <vt:lpstr>PowerPoint Presentation</vt:lpstr>
      <vt:lpstr>Annual Group Property-Inventory Report</vt:lpstr>
      <vt:lpstr>Sample:  Annual Group Property-Inventory Report</vt:lpstr>
      <vt:lpstr> </vt:lpstr>
      <vt:lpstr>PowerPoint Presentation</vt:lpstr>
      <vt:lpstr> </vt:lpstr>
    </vt:vector>
  </TitlesOfParts>
  <Company>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 of A PowerPoint Template Number 1</dc:title>
  <dc:subject>U of A PowerPoint Template Number 1</dc:subject>
  <dc:creator>Chris Meux</dc:creator>
  <cp:keywords>arkansas,division,agriculture,powerpoint,template</cp:keywords>
  <cp:lastModifiedBy>Administrator</cp:lastModifiedBy>
  <cp:revision>426</cp:revision>
  <dcterms:created xsi:type="dcterms:W3CDTF">2011-10-11T19:19:52Z</dcterms:created>
  <dcterms:modified xsi:type="dcterms:W3CDTF">2020-01-11T21:30:55Z</dcterms:modified>
</cp:coreProperties>
</file>