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7" r:id="rId2"/>
    <p:sldId id="256" r:id="rId3"/>
    <p:sldId id="259" r:id="rId4"/>
    <p:sldId id="261" r:id="rId5"/>
    <p:sldId id="258" r:id="rId6"/>
    <p:sldId id="265" r:id="rId7"/>
    <p:sldId id="269" r:id="rId8"/>
    <p:sldId id="277" r:id="rId9"/>
    <p:sldId id="260" r:id="rId10"/>
    <p:sldId id="264" r:id="rId11"/>
    <p:sldId id="270" r:id="rId12"/>
    <p:sldId id="266" r:id="rId13"/>
    <p:sldId id="262" r:id="rId14"/>
    <p:sldId id="278" r:id="rId15"/>
    <p:sldId id="263" r:id="rId16"/>
    <p:sldId id="271" r:id="rId17"/>
    <p:sldId id="272" r:id="rId18"/>
    <p:sldId id="276" r:id="rId19"/>
    <p:sldId id="273" r:id="rId20"/>
    <p:sldId id="267" r:id="rId21"/>
    <p:sldId id="275" r:id="rId22"/>
  </p:sldIdLst>
  <p:sldSz cx="9144000" cy="6858000" type="screen4x3"/>
  <p:notesSz cx="7053263" cy="93091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086" autoAdjust="0"/>
  </p:normalViewPr>
  <p:slideViewPr>
    <p:cSldViewPr snapToGrid="0" snapToObjects="1" showGuides="1">
      <p:cViewPr>
        <p:scale>
          <a:sx n="89" d="100"/>
          <a:sy n="89" d="100"/>
        </p:scale>
        <p:origin x="-624" y="-72"/>
      </p:cViewPr>
      <p:guideLst>
        <p:guide orient="horz" pos="2160"/>
        <p:guide pos="2880"/>
      </p:guideLst>
    </p:cSldViewPr>
  </p:slideViewPr>
  <p:notesTextViewPr>
    <p:cViewPr>
      <p:scale>
        <a:sx n="1" d="1"/>
        <a:sy n="1" d="1"/>
      </p:scale>
      <p:origin x="0" y="0"/>
    </p:cViewPr>
  </p:notesTextViewPr>
  <p:notesViewPr>
    <p:cSldViewPr snapToGrid="0" snapToObjects="1">
      <p:cViewPr varScale="1">
        <p:scale>
          <a:sx n="88" d="100"/>
          <a:sy n="88" d="100"/>
        </p:scale>
        <p:origin x="-3822" y="-120"/>
      </p:cViewPr>
      <p:guideLst>
        <p:guide orient="horz" pos="2932"/>
        <p:guide pos="22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D06EA7B5-8519-412A-B362-CB809853FCF6}" type="datetimeFigureOut">
              <a:rPr lang="en-US" smtClean="0"/>
              <a:t>6/22/2015</a:t>
            </a:fld>
            <a:endParaRPr lang="en-US"/>
          </a:p>
        </p:txBody>
      </p:sp>
      <p:sp>
        <p:nvSpPr>
          <p:cNvPr id="4" name="Slide Image Placeholder 3"/>
          <p:cNvSpPr>
            <a:spLocks noGrp="1" noRot="1" noChangeAspect="1"/>
          </p:cNvSpPr>
          <p:nvPr>
            <p:ph type="sldImg" idx="2"/>
          </p:nvPr>
        </p:nvSpPr>
        <p:spPr>
          <a:xfrm>
            <a:off x="1200150" y="698500"/>
            <a:ext cx="4654550"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DE88805C-E927-4AA7-A0F0-939BFBCE4576}" type="slidenum">
              <a:rPr lang="en-US" smtClean="0"/>
              <a:t>‹#›</a:t>
            </a:fld>
            <a:endParaRPr lang="en-US"/>
          </a:p>
        </p:txBody>
      </p:sp>
    </p:spTree>
    <p:extLst>
      <p:ext uri="{BB962C8B-B14F-4D97-AF65-F5344CB8AC3E}">
        <p14:creationId xmlns:p14="http://schemas.microsoft.com/office/powerpoint/2010/main" val="2756089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88805C-E927-4AA7-A0F0-939BFBCE4576}" type="slidenum">
              <a:rPr lang="en-US" smtClean="0"/>
              <a:t>1</a:t>
            </a:fld>
            <a:endParaRPr lang="en-US"/>
          </a:p>
        </p:txBody>
      </p:sp>
    </p:spTree>
    <p:extLst>
      <p:ext uri="{BB962C8B-B14F-4D97-AF65-F5344CB8AC3E}">
        <p14:creationId xmlns:p14="http://schemas.microsoft.com/office/powerpoint/2010/main" val="3842169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sure</a:t>
            </a:r>
            <a:r>
              <a:rPr lang="en-US" baseline="0" dirty="0" smtClean="0"/>
              <a:t> to check your fruits and vegetables before purchasing them at the market. Bruised, cut, or oozing produce indicates the potential for to bacteria to enter into the “meat” of the produce, so there’s no washing it off. Checking your produce beforehand can prevent you from grabbing contaminated produce that you’ll just have to throw out when you get home anyway, so checking before you buy can save you money.</a:t>
            </a:r>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11</a:t>
            </a:fld>
            <a:endParaRPr lang="en-US"/>
          </a:p>
        </p:txBody>
      </p:sp>
    </p:spTree>
    <p:extLst>
      <p:ext uri="{BB962C8B-B14F-4D97-AF65-F5344CB8AC3E}">
        <p14:creationId xmlns:p14="http://schemas.microsoft.com/office/powerpoint/2010/main" val="1296539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dirty="0" smtClean="0"/>
              <a:t>Remember</a:t>
            </a:r>
            <a:r>
              <a:rPr lang="en-US" baseline="0" dirty="0" smtClean="0"/>
              <a:t> to always wash your hands before and after handling food items, using the restroom, or touching unclean surfaces like doorknobs, people, and un-sanitized countertops. Bare in mind that whatever is on your hands can get into your food. For safest hand washing method, always use warm water and soap and wash for 20 seconds, or the amount of time it takes to sing the Happy Birthday song.</a:t>
            </a:r>
          </a:p>
          <a:p>
            <a:pPr defTabSz="934974">
              <a:defRPr/>
            </a:pPr>
            <a:endParaRPr lang="en-US" baseline="0" dirty="0" smtClean="0"/>
          </a:p>
          <a:p>
            <a:pPr defTabSz="934974">
              <a:defRPr/>
            </a:pPr>
            <a:r>
              <a:rPr lang="en-US" baseline="0" dirty="0" smtClean="0"/>
              <a:t>Don’t</a:t>
            </a:r>
            <a:r>
              <a:rPr lang="en-US" dirty="0" smtClean="0"/>
              <a:t> forget the surfaces and utensils! Make sure to wipe down cutting boards and countertops with warm soapy water, and be sure to use clean knives, peelers, or other utensils to cut or peel your fruits or vegetables.</a:t>
            </a:r>
            <a:endParaRPr lang="en-US" baseline="0" dirty="0" smtClean="0"/>
          </a:p>
          <a:p>
            <a:pPr defTabSz="934974">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12</a:t>
            </a:fld>
            <a:endParaRPr lang="en-US"/>
          </a:p>
        </p:txBody>
      </p:sp>
    </p:spTree>
    <p:extLst>
      <p:ext uri="{BB962C8B-B14F-4D97-AF65-F5344CB8AC3E}">
        <p14:creationId xmlns:p14="http://schemas.microsoft.com/office/powerpoint/2010/main" val="1052805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washing fresh fruits and vegetables, be sure to use running water as opposed to wiping it off with a paper towel or handkerchief</a:t>
            </a:r>
            <a:r>
              <a:rPr lang="en-US" dirty="0" smtClean="0"/>
              <a:t> </a:t>
            </a:r>
            <a:r>
              <a:rPr lang="en-US" baseline="0" dirty="0" smtClean="0"/>
              <a:t>to make sure all the possible contaminants are being washed off instead of just moved around. It’s important to wash fresh fruits and vegetables even if you’re not going to eat the skin. Peeling or cutting through the un-cleaned skin from a fruit or vegetable allows the bacteria from the skin of the produce to seep into the part you plan to eat. </a:t>
            </a:r>
          </a:p>
          <a:p>
            <a:endParaRPr lang="en-US" dirty="0" smtClean="0"/>
          </a:p>
          <a:p>
            <a:r>
              <a:rPr lang="en-US" baseline="0" dirty="0" smtClean="0"/>
              <a:t>It is actually recommended that you do not wash produce that is bagged and labeled as “pre-washed” because it is already cleaned and the more you handle it, the more likely it is to become contaminated.</a:t>
            </a:r>
          </a:p>
          <a:p>
            <a:endParaRPr lang="en-US" dirty="0"/>
          </a:p>
          <a:p>
            <a:endParaRPr lang="en-US" baseline="0" dirty="0" smtClean="0"/>
          </a:p>
        </p:txBody>
      </p:sp>
      <p:sp>
        <p:nvSpPr>
          <p:cNvPr id="4" name="Slide Number Placeholder 3"/>
          <p:cNvSpPr>
            <a:spLocks noGrp="1"/>
          </p:cNvSpPr>
          <p:nvPr>
            <p:ph type="sldNum" sz="quarter" idx="10"/>
          </p:nvPr>
        </p:nvSpPr>
        <p:spPr/>
        <p:txBody>
          <a:bodyPr/>
          <a:lstStyle/>
          <a:p>
            <a:fld id="{DE88805C-E927-4AA7-A0F0-939BFBCE4576}" type="slidenum">
              <a:rPr lang="en-US" smtClean="0"/>
              <a:t>13</a:t>
            </a:fld>
            <a:endParaRPr lang="en-US"/>
          </a:p>
        </p:txBody>
      </p:sp>
    </p:spTree>
    <p:extLst>
      <p:ext uri="{BB962C8B-B14F-4D97-AF65-F5344CB8AC3E}">
        <p14:creationId xmlns:p14="http://schemas.microsoft.com/office/powerpoint/2010/main" val="2867281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washing fresh fruits and vegetables, be sure </a:t>
            </a:r>
            <a:r>
              <a:rPr lang="en-US" baseline="0" smtClean="0"/>
              <a:t>to use running </a:t>
            </a:r>
            <a:r>
              <a:rPr lang="en-US" baseline="0" dirty="0" smtClean="0"/>
              <a:t>water as opposed to wiping it off with a paper towel or handkerchief</a:t>
            </a:r>
            <a:r>
              <a:rPr lang="en-US" dirty="0" smtClean="0"/>
              <a:t> </a:t>
            </a:r>
            <a:r>
              <a:rPr lang="en-US" baseline="0" dirty="0" smtClean="0"/>
              <a:t>to make sure all the possible contaminants are being washed off instead of just moved around. It’s important to wash fresh fruits and vegetables even if you’re not going to eat the skin. Peeling or cutting through the un-cleaned skin from a fruit or vegetable allows the bacteria from the skin of the produce to seep into the part you plan to eat. </a:t>
            </a:r>
          </a:p>
          <a:p>
            <a:endParaRPr lang="en-US" dirty="0" smtClean="0"/>
          </a:p>
          <a:p>
            <a:r>
              <a:rPr lang="en-US" baseline="0" dirty="0" smtClean="0"/>
              <a:t>It is actually recommended that you do not wash produce that is bagged and labeled as “pre-washed” because it is already cleaned and the more you handle it, the more likely it is to become contaminated.</a:t>
            </a:r>
          </a:p>
          <a:p>
            <a:endParaRPr lang="en-US" dirty="0"/>
          </a:p>
          <a:p>
            <a:endParaRPr lang="en-US" baseline="0" dirty="0" smtClean="0"/>
          </a:p>
        </p:txBody>
      </p:sp>
      <p:sp>
        <p:nvSpPr>
          <p:cNvPr id="4" name="Slide Number Placeholder 3"/>
          <p:cNvSpPr>
            <a:spLocks noGrp="1"/>
          </p:cNvSpPr>
          <p:nvPr>
            <p:ph type="sldNum" sz="quarter" idx="10"/>
          </p:nvPr>
        </p:nvSpPr>
        <p:spPr/>
        <p:txBody>
          <a:bodyPr/>
          <a:lstStyle/>
          <a:p>
            <a:fld id="{DE88805C-E927-4AA7-A0F0-939BFBCE4576}" type="slidenum">
              <a:rPr lang="en-US" smtClean="0"/>
              <a:t>14</a:t>
            </a:fld>
            <a:endParaRPr lang="en-US"/>
          </a:p>
        </p:txBody>
      </p:sp>
    </p:spTree>
    <p:extLst>
      <p:ext uri="{BB962C8B-B14F-4D97-AF65-F5344CB8AC3E}">
        <p14:creationId xmlns:p14="http://schemas.microsoft.com/office/powerpoint/2010/main" val="2867281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Contamination can occur at any given point before you get your fruits and vegetables home and cleaned, so keeping your produce separate from your meats and eggs and also any household cleaners/chemicals that you may pick-up in the grocery store is always a safe bet. A great way to do this is to bag your produce and your meats in separate bags.</a:t>
            </a:r>
            <a:endParaRPr lang="en-US" dirty="0" smtClean="0"/>
          </a:p>
          <a:p>
            <a:endParaRPr lang="en-US" baseline="0" dirty="0" smtClean="0"/>
          </a:p>
          <a:p>
            <a:r>
              <a:rPr lang="en-US" baseline="0" dirty="0" smtClean="0"/>
              <a:t>Even in the refrigerator, raw meats, seafood, and eggs can still contaminate your fresh fruits and vegetables. The best way to avoid this is to store your raw meats at the bottom of the refrigerator in a separate storage bin and keep your fruits and vegetables above and away from those meats. This will keep the juices from the meats from leaking out onto any fresh produce you may eat later. </a:t>
            </a:r>
          </a:p>
          <a:p>
            <a:endParaRPr lang="en-US" baseline="0" dirty="0" smtClean="0"/>
          </a:p>
          <a:p>
            <a:r>
              <a:rPr lang="en-US" baseline="0" dirty="0" smtClean="0"/>
              <a:t>To avoid contamination, always use a separate non-porous cutting board for raw meats.</a:t>
            </a:r>
            <a:r>
              <a:rPr lang="en-US" dirty="0" smtClean="0"/>
              <a:t> Non-porous means </a:t>
            </a:r>
            <a:r>
              <a:rPr lang="en-US" dirty="0"/>
              <a:t>water or liquids can’t get </a:t>
            </a:r>
            <a:r>
              <a:rPr lang="en-US" dirty="0" smtClean="0"/>
              <a:t>through it; an example would be a plastic cutting board </a:t>
            </a:r>
            <a:r>
              <a:rPr lang="en-US" dirty="0"/>
              <a:t>instead of </a:t>
            </a:r>
            <a:r>
              <a:rPr lang="en-US" dirty="0" smtClean="0"/>
              <a:t>a wooden cutting board. Also,</a:t>
            </a:r>
            <a:r>
              <a:rPr lang="en-US" baseline="0" dirty="0" smtClean="0"/>
              <a:t> never use the same knife for raw meats and fresh produce without thoroughly washing it in warm soapy water </a:t>
            </a:r>
            <a:r>
              <a:rPr lang="en-US" dirty="0" smtClean="0"/>
              <a:t>after each use</a:t>
            </a:r>
            <a:r>
              <a:rPr lang="en-US" baseline="0" dirty="0" smtClean="0"/>
              <a:t>. </a:t>
            </a:r>
          </a:p>
          <a:p>
            <a:endParaRPr lang="en-US" baseline="0" dirty="0" smtClean="0"/>
          </a:p>
        </p:txBody>
      </p:sp>
      <p:sp>
        <p:nvSpPr>
          <p:cNvPr id="4" name="Slide Number Placeholder 3"/>
          <p:cNvSpPr>
            <a:spLocks noGrp="1"/>
          </p:cNvSpPr>
          <p:nvPr>
            <p:ph type="sldNum" sz="quarter" idx="10"/>
          </p:nvPr>
        </p:nvSpPr>
        <p:spPr/>
        <p:txBody>
          <a:bodyPr/>
          <a:lstStyle/>
          <a:p>
            <a:fld id="{DE88805C-E927-4AA7-A0F0-939BFBCE4576}" type="slidenum">
              <a:rPr lang="en-US" smtClean="0"/>
              <a:t>15</a:t>
            </a:fld>
            <a:endParaRPr lang="en-US"/>
          </a:p>
        </p:txBody>
      </p:sp>
    </p:spTree>
    <p:extLst>
      <p:ext uri="{BB962C8B-B14F-4D97-AF65-F5344CB8AC3E}">
        <p14:creationId xmlns:p14="http://schemas.microsoft.com/office/powerpoint/2010/main" val="40882743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dirty="0" smtClean="0"/>
              <a:t>Your</a:t>
            </a:r>
            <a:r>
              <a:rPr lang="en-US" baseline="0" dirty="0" smtClean="0"/>
              <a:t> refrigerator should always be set at or below 40 degrees because bacteria thrive at temperatures above 40 degrees Fahrenheit. Keeping a thermometer in your fridge is a great way to make sure your refrigerator is set at the right temperature. </a:t>
            </a:r>
          </a:p>
          <a:p>
            <a:endParaRPr lang="en-US" dirty="0" smtClean="0"/>
          </a:p>
          <a:p>
            <a:r>
              <a:rPr lang="en-US" dirty="0" smtClean="0"/>
              <a:t>Remember, bacteria thrive at room temperature, so be</a:t>
            </a:r>
            <a:r>
              <a:rPr lang="en-US" baseline="0" dirty="0" smtClean="0"/>
              <a:t> sure to refrigerate any peeled or cut produce in an air-tight container within 2 hours of cutting or peeling. Why? Because when you cut produce you expose the “meat” of the produce to potential pathogens which can’t be washed off. Pathogens can “eat” the “meat” and grow too making the shelf-life of cut produce shorter than non-prepared, whole produce.</a:t>
            </a:r>
          </a:p>
          <a:p>
            <a:endParaRPr lang="en-US" baseline="0" dirty="0" smtClean="0"/>
          </a:p>
          <a:p>
            <a:r>
              <a:rPr lang="en-US" baseline="0" dirty="0" smtClean="0"/>
              <a:t>Some noted exceptions of produce not to store in your refrigerator, for quality purposes only, are: bananas, tomatoes, potatoes, fresh ginger root, fresh garlic and onions. </a:t>
            </a:r>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16</a:t>
            </a:fld>
            <a:endParaRPr lang="en-US"/>
          </a:p>
        </p:txBody>
      </p:sp>
    </p:spTree>
    <p:extLst>
      <p:ext uri="{BB962C8B-B14F-4D97-AF65-F5344CB8AC3E}">
        <p14:creationId xmlns:p14="http://schemas.microsoft.com/office/powerpoint/2010/main" val="32880377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take any chances! If there’s a chance</a:t>
            </a:r>
            <a:r>
              <a:rPr lang="en-US" baseline="0" dirty="0" smtClean="0"/>
              <a:t> your fresh produce may be rotten or may have been touching raw meats in the refrigerator, DON’T EAT IT! It’s best to go ahead and throw it away to make sure you and your family avoid foodborne illnesses.</a:t>
            </a:r>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17</a:t>
            </a:fld>
            <a:endParaRPr lang="en-US"/>
          </a:p>
        </p:txBody>
      </p:sp>
    </p:spTree>
    <p:extLst>
      <p:ext uri="{BB962C8B-B14F-4D97-AF65-F5344CB8AC3E}">
        <p14:creationId xmlns:p14="http://schemas.microsoft.com/office/powerpoint/2010/main" val="2790128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18</a:t>
            </a:fld>
            <a:endParaRPr lang="en-US"/>
          </a:p>
        </p:txBody>
      </p:sp>
    </p:spTree>
    <p:extLst>
      <p:ext uri="{BB962C8B-B14F-4D97-AF65-F5344CB8AC3E}">
        <p14:creationId xmlns:p14="http://schemas.microsoft.com/office/powerpoint/2010/main" val="1206401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a short video 4 minute video that briefly goes over the safety precautions we just talked about, just in case you missed it.</a:t>
            </a:r>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19</a:t>
            </a:fld>
            <a:endParaRPr lang="en-US"/>
          </a:p>
        </p:txBody>
      </p:sp>
    </p:spTree>
    <p:extLst>
      <p:ext uri="{BB962C8B-B14F-4D97-AF65-F5344CB8AC3E}">
        <p14:creationId xmlns:p14="http://schemas.microsoft.com/office/powerpoint/2010/main" val="2535989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2107" y="4274239"/>
            <a:ext cx="5774501" cy="4773752"/>
          </a:xfrm>
        </p:spPr>
        <p:txBody>
          <a:bodyPr/>
          <a:lstStyle/>
          <a:p>
            <a:r>
              <a:rPr lang="en-US" sz="1100" b="1" dirty="0"/>
              <a:t>Suggested Activity: 15 minutes</a:t>
            </a:r>
          </a:p>
          <a:p>
            <a:r>
              <a:rPr lang="en-US" sz="1100" dirty="0"/>
              <a:t>Supplies: </a:t>
            </a:r>
            <a:r>
              <a:rPr lang="en-US" sz="1100" dirty="0" smtClean="0"/>
              <a:t>Real or fake (such as</a:t>
            </a:r>
            <a:r>
              <a:rPr lang="en-US" sz="1100" baseline="0" dirty="0" smtClean="0"/>
              <a:t> pictures or models)</a:t>
            </a:r>
            <a:r>
              <a:rPr lang="en-US" sz="1100" dirty="0" smtClean="0"/>
              <a:t> </a:t>
            </a:r>
            <a:r>
              <a:rPr lang="en-US" sz="1100" dirty="0"/>
              <a:t>fruits and vegetables (preferably </a:t>
            </a:r>
            <a:r>
              <a:rPr lang="en-US" sz="1100" dirty="0" smtClean="0"/>
              <a:t>watermelon </a:t>
            </a:r>
            <a:r>
              <a:rPr lang="en-US" sz="1100" dirty="0"/>
              <a:t>and un-bagged spinach), vegetable </a:t>
            </a:r>
            <a:r>
              <a:rPr lang="en-US" sz="1100" dirty="0" smtClean="0"/>
              <a:t>brush, knife</a:t>
            </a:r>
            <a:r>
              <a:rPr lang="en-US" sz="1100" dirty="0"/>
              <a:t>, cutting board, grocery bags, and </a:t>
            </a:r>
            <a:r>
              <a:rPr lang="en-US" sz="1100" dirty="0" smtClean="0"/>
              <a:t>raw </a:t>
            </a:r>
            <a:r>
              <a:rPr lang="en-US" sz="1100" dirty="0"/>
              <a:t>meat</a:t>
            </a:r>
          </a:p>
          <a:p>
            <a:pPr marL="233744" indent="-233744">
              <a:buFont typeface="+mj-lt"/>
              <a:buAutoNum type="arabicPeriod"/>
            </a:pPr>
            <a:r>
              <a:rPr lang="en-US" sz="1100" dirty="0"/>
              <a:t>Demonstrate unsafe produce handling:</a:t>
            </a:r>
          </a:p>
          <a:p>
            <a:pPr marL="701231" lvl="1" indent="-233744">
              <a:buFont typeface="+mj-lt"/>
              <a:buAutoNum type="arabicPeriod"/>
            </a:pPr>
            <a:r>
              <a:rPr lang="en-US" sz="1100" dirty="0"/>
              <a:t>Place the watermelon in a grocery bag with the raw meat </a:t>
            </a:r>
          </a:p>
          <a:p>
            <a:pPr marL="701231" lvl="1" indent="-233744">
              <a:buFont typeface="+mj-lt"/>
              <a:buAutoNum type="arabicPeriod"/>
            </a:pPr>
            <a:r>
              <a:rPr lang="en-US" sz="1100" dirty="0"/>
              <a:t>Take the watermelon out of the bag and begin cutting it without washing hands, cutting board or knife</a:t>
            </a:r>
          </a:p>
          <a:p>
            <a:pPr marL="233744" indent="-233744">
              <a:buFont typeface="+mj-lt"/>
              <a:buAutoNum type="arabicPeriod"/>
            </a:pPr>
            <a:r>
              <a:rPr lang="en-US" sz="1100" dirty="0"/>
              <a:t>Ask the participants “What went wrong?” and allow them to identify which precautions you should have taken.</a:t>
            </a:r>
          </a:p>
          <a:p>
            <a:pPr marL="233744" indent="-233744">
              <a:buFont typeface="+mj-lt"/>
              <a:buAutoNum type="arabicPeriod"/>
            </a:pPr>
            <a:r>
              <a:rPr lang="en-US" sz="1100" dirty="0"/>
              <a:t>Have the participants split into groups of 3-4, each group with a fake raw fruit or vegetable, cutting board, and fake knife and have each group member demonstrate safe produce handling practices  by washing their hands, knives, and cutting boards, and rinsing the fruit or vegetable (scrubbing with vegetable brush if touch skin).</a:t>
            </a:r>
          </a:p>
          <a:p>
            <a:pPr marL="233744" indent="-233744">
              <a:buFont typeface="+mj-lt"/>
              <a:buAutoNum type="arabicPeriod"/>
            </a:pPr>
            <a:r>
              <a:rPr lang="en-US" sz="1100" dirty="0"/>
              <a:t>Observe, answer questions, and correct if needed</a:t>
            </a:r>
            <a:r>
              <a:rPr lang="en-US" sz="1100" dirty="0" smtClean="0"/>
              <a:t>.</a:t>
            </a:r>
          </a:p>
          <a:p>
            <a:pPr marL="0" indent="0">
              <a:buFont typeface="+mj-lt"/>
              <a:buNone/>
            </a:pPr>
            <a:endParaRPr lang="en-US" sz="1100" dirty="0"/>
          </a:p>
          <a:p>
            <a:r>
              <a:rPr lang="en-US" sz="1100" b="1" dirty="0"/>
              <a:t>Alternative:</a:t>
            </a:r>
          </a:p>
          <a:p>
            <a:r>
              <a:rPr lang="en-US" sz="1100" dirty="0"/>
              <a:t>Trivia- True or False 10 </a:t>
            </a:r>
            <a:r>
              <a:rPr lang="en-US" sz="1100" dirty="0" smtClean="0"/>
              <a:t>minutes (answers are in bold)</a:t>
            </a:r>
            <a:r>
              <a:rPr lang="en-US" sz="1100" baseline="0" dirty="0" smtClean="0"/>
              <a:t>.</a:t>
            </a:r>
          </a:p>
          <a:p>
            <a:r>
              <a:rPr lang="en-US" sz="1100" baseline="0" dirty="0" smtClean="0"/>
              <a:t>Supplies: two colors of index cards.</a:t>
            </a:r>
          </a:p>
          <a:p>
            <a:r>
              <a:rPr lang="en-US" sz="1100" baseline="0" dirty="0" smtClean="0"/>
              <a:t>Pass out index cards, identify which color indicates true and which color indicates false, and then ask participants to hold up correct card when asking the true or false question. </a:t>
            </a:r>
          </a:p>
          <a:p>
            <a:endParaRPr lang="en-US" sz="1100" dirty="0"/>
          </a:p>
          <a:p>
            <a:pPr marL="233744" indent="-233744">
              <a:buFont typeface="+mj-lt"/>
              <a:buAutoNum type="arabicPeriod"/>
            </a:pPr>
            <a:r>
              <a:rPr lang="en-US" sz="1100" dirty="0"/>
              <a:t>(Show a </a:t>
            </a:r>
            <a:r>
              <a:rPr lang="en-US" sz="1100" dirty="0" smtClean="0"/>
              <a:t>picture/model </a:t>
            </a:r>
            <a:r>
              <a:rPr lang="en-US" sz="1100" dirty="0"/>
              <a:t>of a watermelon) Since I’m not eating the rind, I don’t have to wash this: True or </a:t>
            </a:r>
            <a:r>
              <a:rPr lang="en-US" sz="1100" b="1" dirty="0"/>
              <a:t>False</a:t>
            </a:r>
          </a:p>
          <a:p>
            <a:pPr marL="233744" indent="-233744">
              <a:buFont typeface="+mj-lt"/>
              <a:buAutoNum type="arabicPeriod"/>
            </a:pPr>
            <a:r>
              <a:rPr lang="en-US" sz="1100" dirty="0"/>
              <a:t>I must always wash my hands and my fruit before eating an apple: </a:t>
            </a:r>
            <a:r>
              <a:rPr lang="en-US" sz="1100" b="1" dirty="0"/>
              <a:t>True</a:t>
            </a:r>
            <a:r>
              <a:rPr lang="en-US" sz="1100" dirty="0"/>
              <a:t> or False</a:t>
            </a:r>
          </a:p>
          <a:p>
            <a:pPr marL="233744" indent="-233744">
              <a:buFont typeface="+mj-lt"/>
              <a:buAutoNum type="arabicPeriod"/>
            </a:pPr>
            <a:r>
              <a:rPr lang="en-US" sz="1100" dirty="0"/>
              <a:t>It’s okay for my refrigerator to stay at 45⁰F: True or </a:t>
            </a:r>
            <a:r>
              <a:rPr lang="en-US" sz="1100" b="1" dirty="0"/>
              <a:t>False</a:t>
            </a:r>
          </a:p>
          <a:p>
            <a:pPr marL="233744" indent="-233744">
              <a:buFont typeface="+mj-lt"/>
              <a:buAutoNum type="arabicPeriod"/>
            </a:pPr>
            <a:r>
              <a:rPr lang="en-US" sz="1100" dirty="0"/>
              <a:t>“God made dirt, dirt won’t hurt” so I don’t need to wash my produce: True or </a:t>
            </a:r>
            <a:r>
              <a:rPr lang="en-US" sz="1100" b="1" dirty="0"/>
              <a:t>False</a:t>
            </a:r>
            <a:endParaRPr lang="en-US" sz="1100" dirty="0"/>
          </a:p>
          <a:p>
            <a:pPr marL="233744" indent="-233744">
              <a:buFont typeface="+mj-lt"/>
              <a:buAutoNum type="arabicPeriod"/>
            </a:pPr>
            <a:r>
              <a:rPr lang="en-US" sz="1100" dirty="0"/>
              <a:t>My fruits and vegetables should always be kept separate from my raw meat: </a:t>
            </a:r>
            <a:r>
              <a:rPr lang="en-US" sz="1100" b="1" dirty="0"/>
              <a:t>True</a:t>
            </a:r>
            <a:r>
              <a:rPr lang="en-US" sz="1100" dirty="0"/>
              <a:t> or False</a:t>
            </a:r>
          </a:p>
          <a:p>
            <a:pPr marL="233744" indent="-233744">
              <a:buFont typeface="+mj-lt"/>
              <a:buAutoNum type="arabicPeriod"/>
            </a:pPr>
            <a:r>
              <a:rPr lang="en-US" sz="1100" dirty="0"/>
              <a:t>If I rinse my knife with running water after cutting raw chicken it’s okay to use to cut my raw carrots: True or </a:t>
            </a:r>
            <a:r>
              <a:rPr lang="en-US" sz="1100" b="1" dirty="0"/>
              <a:t>False</a:t>
            </a:r>
            <a:r>
              <a:rPr lang="en-US" sz="1100" dirty="0"/>
              <a:t> </a:t>
            </a:r>
          </a:p>
          <a:p>
            <a:pPr marL="233744" indent="-233744">
              <a:buFont typeface="+mj-lt"/>
              <a:buAutoNum type="arabicPeriod"/>
            </a:pPr>
            <a:r>
              <a:rPr lang="en-US" dirty="0" smtClean="0"/>
              <a:t>Hard or tough-skinned produce should be cleaned under running water with a clean vegetable brush: </a:t>
            </a:r>
            <a:r>
              <a:rPr lang="en-US" b="1" dirty="0" smtClean="0"/>
              <a:t>True</a:t>
            </a:r>
            <a:r>
              <a:rPr lang="en-US" dirty="0" smtClean="0"/>
              <a:t> or False</a:t>
            </a:r>
          </a:p>
          <a:p>
            <a:pPr marL="233744" indent="-233744">
              <a:buFont typeface="+mj-lt"/>
              <a:buAutoNum type="arabicPeriod"/>
            </a:pPr>
            <a:r>
              <a:rPr lang="en-US" dirty="0" smtClean="0"/>
              <a:t>Raw</a:t>
            </a:r>
            <a:r>
              <a:rPr lang="en-US" baseline="0" dirty="0" smtClean="0"/>
              <a:t> meats are the number one cause of foodborne illnesses: True or </a:t>
            </a:r>
            <a:r>
              <a:rPr lang="en-US" b="1" baseline="0" dirty="0" smtClean="0"/>
              <a:t>False</a:t>
            </a:r>
          </a:p>
          <a:p>
            <a:pPr marL="233744" indent="-233744">
              <a:buFont typeface="+mj-lt"/>
              <a:buAutoNum type="arabicPeriod"/>
            </a:pPr>
            <a:r>
              <a:rPr lang="en-US" b="0" dirty="0" smtClean="0"/>
              <a:t>I can still eat</a:t>
            </a:r>
            <a:r>
              <a:rPr lang="en-US" b="0" baseline="0" dirty="0" smtClean="0"/>
              <a:t> my apple fresh even though it was touching the raw chicken in the refrigerator: True or </a:t>
            </a:r>
            <a:r>
              <a:rPr lang="en-US" b="1" baseline="0" dirty="0" smtClean="0"/>
              <a:t>False</a:t>
            </a:r>
          </a:p>
          <a:p>
            <a:pPr marL="233744" indent="-233744">
              <a:buFont typeface="+mj-lt"/>
              <a:buAutoNum type="arabicPeriod"/>
            </a:pPr>
            <a:r>
              <a:rPr lang="en-US" b="0" baseline="0" dirty="0" smtClean="0"/>
              <a:t> I can prevent foodborne illnesses in my family by following safe produce handling rules: </a:t>
            </a:r>
            <a:r>
              <a:rPr lang="en-US" b="1" baseline="0" dirty="0" smtClean="0"/>
              <a:t>True</a:t>
            </a:r>
            <a:r>
              <a:rPr lang="en-US" b="0" baseline="0" dirty="0" smtClean="0"/>
              <a:t> or False</a:t>
            </a:r>
          </a:p>
          <a:p>
            <a:r>
              <a:rPr lang="en-US" b="0" baseline="0" dirty="0" smtClean="0"/>
              <a:t>*Go over the answer and why the answer is or isn’t correct with each trivia question.</a:t>
            </a:r>
            <a:endParaRPr lang="en-US" b="0" dirty="0" smtClean="0"/>
          </a:p>
          <a:p>
            <a:endParaRPr lang="en-US" dirty="0" smtClean="0"/>
          </a:p>
          <a:p>
            <a:pPr marL="175308" indent="-175308">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fld id="{DE88805C-E927-4AA7-A0F0-939BFBCE4576}" type="slidenum">
              <a:rPr lang="en-US" smtClean="0"/>
              <a:t>20</a:t>
            </a:fld>
            <a:endParaRPr lang="en-US"/>
          </a:p>
        </p:txBody>
      </p:sp>
    </p:spTree>
    <p:extLst>
      <p:ext uri="{BB962C8B-B14F-4D97-AF65-F5344CB8AC3E}">
        <p14:creationId xmlns:p14="http://schemas.microsoft.com/office/powerpoint/2010/main" val="1216881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5308" indent="-175308">
              <a:buFont typeface="Arial" panose="020B0604020202020204" pitchFamily="34" charset="0"/>
              <a:buChar cha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2</a:t>
            </a:fld>
            <a:endParaRPr lang="en-US"/>
          </a:p>
        </p:txBody>
      </p:sp>
    </p:spTree>
    <p:extLst>
      <p:ext uri="{BB962C8B-B14F-4D97-AF65-F5344CB8AC3E}">
        <p14:creationId xmlns:p14="http://schemas.microsoft.com/office/powerpoint/2010/main" val="27983760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21</a:t>
            </a:fld>
            <a:endParaRPr lang="en-US"/>
          </a:p>
        </p:txBody>
      </p:sp>
    </p:spTree>
    <p:extLst>
      <p:ext uri="{BB962C8B-B14F-4D97-AF65-F5344CB8AC3E}">
        <p14:creationId xmlns:p14="http://schemas.microsoft.com/office/powerpoint/2010/main" val="1447063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88805C-E927-4AA7-A0F0-939BFBCE4576}" type="slidenum">
              <a:rPr lang="en-US" smtClean="0"/>
              <a:t>3</a:t>
            </a:fld>
            <a:endParaRPr lang="en-US"/>
          </a:p>
        </p:txBody>
      </p:sp>
    </p:spTree>
    <p:extLst>
      <p:ext uri="{BB962C8B-B14F-4D97-AF65-F5344CB8AC3E}">
        <p14:creationId xmlns:p14="http://schemas.microsoft.com/office/powerpoint/2010/main" val="2097426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Heat</a:t>
            </a:r>
            <a:r>
              <a:rPr lang="en-US" baseline="0" dirty="0" smtClean="0"/>
              <a:t> is how most foodborne pathogens are destroyed, however, we don’t heat fresh produce which means we don’t have the safe guard of heat to destroy potentially dangerous microbes. Yet fresh produce is an important part of a healthy diet and we should consume lots. This presentation provides you tips that will help you keep your fresh fruits and veggies safe to eat so you can enjoy them without worry.  </a:t>
            </a:r>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5</a:t>
            </a:fld>
            <a:endParaRPr lang="en-US"/>
          </a:p>
        </p:txBody>
      </p:sp>
    </p:spTree>
    <p:extLst>
      <p:ext uri="{BB962C8B-B14F-4D97-AF65-F5344CB8AC3E}">
        <p14:creationId xmlns:p14="http://schemas.microsoft.com/office/powerpoint/2010/main" val="3461978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contaminant is essentially</a:t>
            </a:r>
            <a:r>
              <a:rPr lang="en-US" baseline="0" dirty="0" smtClean="0"/>
              <a:t> some substance or bacteria that is where it is not supposed to be and can cause harm to its new home. </a:t>
            </a:r>
            <a:r>
              <a:rPr lang="en-US" i="1" baseline="0" dirty="0" smtClean="0"/>
              <a:t>Salmonella</a:t>
            </a:r>
            <a:r>
              <a:rPr lang="en-US" baseline="0" dirty="0" smtClean="0"/>
              <a:t>, </a:t>
            </a:r>
            <a:r>
              <a:rPr lang="en-US" i="1" baseline="0" dirty="0" smtClean="0"/>
              <a:t>Campylobacter</a:t>
            </a:r>
            <a:r>
              <a:rPr lang="en-US" baseline="0" dirty="0" smtClean="0"/>
              <a:t> </a:t>
            </a:r>
            <a:r>
              <a:rPr lang="en-US" dirty="0" smtClean="0"/>
              <a:t>and </a:t>
            </a:r>
            <a:r>
              <a:rPr lang="en-US" i="1" dirty="0" smtClean="0"/>
              <a:t>E. Coli</a:t>
            </a:r>
            <a:r>
              <a:rPr lang="en-US" dirty="0" smtClean="0"/>
              <a:t> generally come from raw or undercooked meat, poultry, or eggs and are spread onto produce through unsafe handling and storing practices</a:t>
            </a:r>
            <a:r>
              <a:rPr lang="en-US" baseline="0" dirty="0" smtClean="0"/>
              <a:t>. </a:t>
            </a:r>
            <a:r>
              <a:rPr lang="en-US" i="1" baseline="0" dirty="0" smtClean="0"/>
              <a:t>Norovirus </a:t>
            </a:r>
            <a:r>
              <a:rPr lang="en-US" dirty="0" smtClean="0"/>
              <a:t>and </a:t>
            </a:r>
            <a:r>
              <a:rPr lang="en-US" i="1" dirty="0" err="1" smtClean="0"/>
              <a:t>Shigella</a:t>
            </a:r>
            <a:r>
              <a:rPr lang="en-US" dirty="0"/>
              <a:t> </a:t>
            </a:r>
            <a:r>
              <a:rPr lang="en-US" dirty="0" smtClean="0"/>
              <a:t>are often spread through poor hygiene, like someone at the grocery store with unwashed hands touching the fresh spinach. All of these contaminants cause severe symptoms like diarrhea and vomiting, and can be serious illnesses.</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6</a:t>
            </a:fld>
            <a:endParaRPr lang="en-US"/>
          </a:p>
        </p:txBody>
      </p:sp>
    </p:spTree>
    <p:extLst>
      <p:ext uri="{BB962C8B-B14F-4D97-AF65-F5344CB8AC3E}">
        <p14:creationId xmlns:p14="http://schemas.microsoft.com/office/powerpoint/2010/main" val="3532229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journey of </a:t>
            </a:r>
            <a:r>
              <a:rPr lang="en-US" dirty="0" smtClean="0"/>
              <a:t>produce begins on the farm (the producer), is transported to the wholesaler</a:t>
            </a:r>
            <a:r>
              <a:rPr lang="en-US" baseline="0" dirty="0" smtClean="0"/>
              <a:t> (manufacturer)</a:t>
            </a:r>
            <a:r>
              <a:rPr lang="en-US" dirty="0" smtClean="0"/>
              <a:t>, who then transports it to storage (the grocery store or market), where it is then picked up by you, and transported and stored in your home until you’re ready to use it. Each of the red arrows here indicate an opportunity</a:t>
            </a:r>
            <a:r>
              <a:rPr lang="en-US" baseline="0" dirty="0" smtClean="0"/>
              <a:t> for contamination BEFORE you pick it up from the market. </a:t>
            </a:r>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7</a:t>
            </a:fld>
            <a:endParaRPr lang="en-US"/>
          </a:p>
        </p:txBody>
      </p:sp>
    </p:spTree>
    <p:extLst>
      <p:ext uri="{BB962C8B-B14F-4D97-AF65-F5344CB8AC3E}">
        <p14:creationId xmlns:p14="http://schemas.microsoft.com/office/powerpoint/2010/main" val="2681052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Produce is at the grocery store or farmers market</a:t>
            </a:r>
            <a:r>
              <a:rPr lang="en-US" dirty="0" smtClean="0"/>
              <a:t>, where it is then picked up by you, and transported and stored in your home until you’re ready to use it. Each of the red arrows here indicate an opportunity</a:t>
            </a:r>
            <a:r>
              <a:rPr lang="en-US" baseline="0" dirty="0" smtClean="0"/>
              <a:t> for contamination AFTER you pick it up from the market and when it is your control.  </a:t>
            </a:r>
          </a:p>
          <a:p>
            <a:endParaRPr lang="en-US" baseline="0" dirty="0" smtClean="0"/>
          </a:p>
          <a:p>
            <a:r>
              <a:rPr lang="en-US" baseline="0" dirty="0" smtClean="0"/>
              <a:t>Surprise at all points in the process of farm to table there is risk for contamination. </a:t>
            </a:r>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8</a:t>
            </a:fld>
            <a:endParaRPr lang="en-US"/>
          </a:p>
        </p:txBody>
      </p:sp>
    </p:spTree>
    <p:extLst>
      <p:ext uri="{BB962C8B-B14F-4D97-AF65-F5344CB8AC3E}">
        <p14:creationId xmlns:p14="http://schemas.microsoft.com/office/powerpoint/2010/main" val="2681052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 we mentioned before, there are many opportunities for contamination before the fruits and vegetables get to you. We don’t know who handled the produce or how they handled it before it got to the market or the store, which is why it is so important to use safe handling practices to all produce to reduce our risk. </a:t>
            </a:r>
            <a:endParaRPr lang="en-US" dirty="0"/>
          </a:p>
        </p:txBody>
      </p:sp>
      <p:sp>
        <p:nvSpPr>
          <p:cNvPr id="4" name="Slide Number Placeholder 3"/>
          <p:cNvSpPr>
            <a:spLocks noGrp="1"/>
          </p:cNvSpPr>
          <p:nvPr>
            <p:ph type="sldNum" sz="quarter" idx="10"/>
          </p:nvPr>
        </p:nvSpPr>
        <p:spPr/>
        <p:txBody>
          <a:bodyPr/>
          <a:lstStyle/>
          <a:p>
            <a:fld id="{DE88805C-E927-4AA7-A0F0-939BFBCE4576}" type="slidenum">
              <a:rPr lang="en-US" smtClean="0"/>
              <a:t>9</a:t>
            </a:fld>
            <a:endParaRPr lang="en-US"/>
          </a:p>
        </p:txBody>
      </p:sp>
    </p:spTree>
    <p:extLst>
      <p:ext uri="{BB962C8B-B14F-4D97-AF65-F5344CB8AC3E}">
        <p14:creationId xmlns:p14="http://schemas.microsoft.com/office/powerpoint/2010/main" val="3072683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baseline="0" dirty="0" smtClean="0"/>
              <a:t>These are some easy rules to follow to make sure your fruits and vegetables are safe to eat. Remember to always: check what you buy; clean your hands, surfaces and utensils before touching any foods; rinse your produce before eating; separate fresh fruits and vegetables from any contaminants; chill pre-cut produce; and throw away produce that may be contaminated.</a:t>
            </a:r>
          </a:p>
          <a:p>
            <a:pPr defTabSz="934974">
              <a:defRPr/>
            </a:pPr>
            <a:endParaRPr lang="en-US" baseline="0" dirty="0" smtClean="0"/>
          </a:p>
          <a:p>
            <a:r>
              <a:rPr lang="en-US" dirty="0" smtClean="0"/>
              <a:t>Info graphic credit: Fight Bac</a:t>
            </a:r>
            <a:r>
              <a:rPr lang="en-US" baseline="30000" dirty="0" smtClean="0"/>
              <a:t>®</a:t>
            </a:r>
            <a:r>
              <a:rPr lang="en-US" baseline="0" dirty="0" smtClean="0"/>
              <a:t> at home to enjoy safe and healthy fresh fruits and vegetables - fightbac.org</a:t>
            </a:r>
            <a:endParaRPr lang="en-US" baseline="30000" dirty="0"/>
          </a:p>
        </p:txBody>
      </p:sp>
      <p:sp>
        <p:nvSpPr>
          <p:cNvPr id="4" name="Slide Number Placeholder 3"/>
          <p:cNvSpPr>
            <a:spLocks noGrp="1"/>
          </p:cNvSpPr>
          <p:nvPr>
            <p:ph type="sldNum" sz="quarter" idx="10"/>
          </p:nvPr>
        </p:nvSpPr>
        <p:spPr/>
        <p:txBody>
          <a:bodyPr/>
          <a:lstStyle/>
          <a:p>
            <a:fld id="{DE88805C-E927-4AA7-A0F0-939BFBCE4576}" type="slidenum">
              <a:rPr lang="en-US" smtClean="0"/>
              <a:t>10</a:t>
            </a:fld>
            <a:endParaRPr lang="en-US"/>
          </a:p>
        </p:txBody>
      </p:sp>
    </p:spTree>
    <p:extLst>
      <p:ext uri="{BB962C8B-B14F-4D97-AF65-F5344CB8AC3E}">
        <p14:creationId xmlns:p14="http://schemas.microsoft.com/office/powerpoint/2010/main" val="1935970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826B62FA-21EB-4A05-872F-3482402D4348}" type="datetime1">
              <a:rPr lang="en-US"/>
              <a:pPr>
                <a:defRPr/>
              </a:pPr>
              <a:t>6/22/2015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4348A3D-F3AE-44AD-9F90-861714F09654}" type="slidenum">
              <a:rPr lang="en-US"/>
              <a:pPr>
                <a:defRPr/>
              </a:pPr>
              <a:t>‹#›</a:t>
            </a:fld>
            <a:endParaRPr lang="en-US"/>
          </a:p>
        </p:txBody>
      </p:sp>
    </p:spTree>
    <p:extLst>
      <p:ext uri="{BB962C8B-B14F-4D97-AF65-F5344CB8AC3E}">
        <p14:creationId xmlns:p14="http://schemas.microsoft.com/office/powerpoint/2010/main" val="3207596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9385ACE-2B19-4D7F-9829-1C3C594D1C8B}" type="datetime1">
              <a:rPr lang="en-US"/>
              <a:pPr>
                <a:defRPr/>
              </a:pPr>
              <a:t>6/22/2015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FB5E17B-E4AA-4D98-810F-1160241A530E}" type="slidenum">
              <a:rPr lang="en-US"/>
              <a:pPr>
                <a:defRPr/>
              </a:pPr>
              <a:t>‹#›</a:t>
            </a:fld>
            <a:endParaRPr lang="en-US"/>
          </a:p>
        </p:txBody>
      </p:sp>
    </p:spTree>
    <p:extLst>
      <p:ext uri="{BB962C8B-B14F-4D97-AF65-F5344CB8AC3E}">
        <p14:creationId xmlns:p14="http://schemas.microsoft.com/office/powerpoint/2010/main" val="349481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805A63-2835-4698-944F-CD9A496F72A5}" type="datetime1">
              <a:rPr lang="en-US"/>
              <a:pPr>
                <a:defRPr/>
              </a:pPr>
              <a:t>6/22/2015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E6D64D6-4740-43D0-BBE1-F2F3A1CD3336}" type="slidenum">
              <a:rPr lang="en-US"/>
              <a:pPr>
                <a:defRPr/>
              </a:pPr>
              <a:t>‹#›</a:t>
            </a:fld>
            <a:endParaRPr lang="en-US"/>
          </a:p>
        </p:txBody>
      </p:sp>
    </p:spTree>
    <p:extLst>
      <p:ext uri="{BB962C8B-B14F-4D97-AF65-F5344CB8AC3E}">
        <p14:creationId xmlns:p14="http://schemas.microsoft.com/office/powerpoint/2010/main" val="2229080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smtClean="0">
                <a:latin typeface="Arial" charset="0"/>
              </a:defRPr>
            </a:lvl1pPr>
          </a:lstStyle>
          <a:p>
            <a:pPr>
              <a:defRPr/>
            </a:pPr>
            <a:fld id="{3E3C55B8-DA43-4AD9-BAF5-846279F44DDF}" type="datetime1">
              <a:rPr lang="en-US"/>
              <a:pPr>
                <a:defRPr/>
              </a:pPr>
              <a:t>6/22/2015</a:t>
            </a:fld>
            <a:endParaRPr lang="en-US"/>
          </a:p>
        </p:txBody>
      </p:sp>
      <p:sp>
        <p:nvSpPr>
          <p:cNvPr id="3" name="Footer Placeholder 4"/>
          <p:cNvSpPr>
            <a:spLocks noGrp="1"/>
          </p:cNvSpPr>
          <p:nvPr>
            <p:ph type="ftr" sz="quarter" idx="11"/>
          </p:nvPr>
        </p:nvSpPr>
        <p:spPr/>
        <p:txBody>
          <a:bodyPr/>
          <a:lstStyle>
            <a:lvl1pPr>
              <a:defRPr>
                <a:latin typeface="Arial" charset="0"/>
                <a:ea typeface="ＭＳ Ｐゴシック" charset="-128"/>
                <a:cs typeface="ＭＳ Ｐゴシック" charset="-128"/>
              </a:defRPr>
            </a:lvl1pPr>
          </a:lstStyle>
          <a:p>
            <a:pPr>
              <a:defRPr/>
            </a:pPr>
            <a:endParaRPr lang="en-US"/>
          </a:p>
        </p:txBody>
      </p:sp>
      <p:sp>
        <p:nvSpPr>
          <p:cNvPr id="4" name="Slide Number Placeholder 5"/>
          <p:cNvSpPr>
            <a:spLocks noGrp="1"/>
          </p:cNvSpPr>
          <p:nvPr>
            <p:ph type="sldNum" sz="quarter" idx="12"/>
          </p:nvPr>
        </p:nvSpPr>
        <p:spPr/>
        <p:txBody>
          <a:bodyPr/>
          <a:lstStyle>
            <a:lvl1pPr>
              <a:defRPr smtClean="0">
                <a:latin typeface="Arial" charset="0"/>
              </a:defRPr>
            </a:lvl1pPr>
          </a:lstStyle>
          <a:p>
            <a:pPr>
              <a:defRPr/>
            </a:pPr>
            <a:fld id="{0E413B68-CC05-4DEA-BE44-E21570AB37C3}" type="slidenum">
              <a:rPr lang="en-US"/>
              <a:pPr>
                <a:defRPr/>
              </a:pPr>
              <a:t>‹#›</a:t>
            </a:fld>
            <a:endParaRPr lang="en-US"/>
          </a:p>
        </p:txBody>
      </p:sp>
    </p:spTree>
    <p:extLst>
      <p:ext uri="{BB962C8B-B14F-4D97-AF65-F5344CB8AC3E}">
        <p14:creationId xmlns:p14="http://schemas.microsoft.com/office/powerpoint/2010/main" val="3215183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3B4B3CD-FF7F-4869-B196-0A85A529C8E0}" type="datetime1">
              <a:rPr lang="en-US"/>
              <a:pPr>
                <a:defRPr/>
              </a:pPr>
              <a:t>6/22/2015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FA00475-0CC2-462B-8130-44EEC171B735}" type="slidenum">
              <a:rPr lang="en-US"/>
              <a:pPr>
                <a:defRPr/>
              </a:pPr>
              <a:t>‹#›</a:t>
            </a:fld>
            <a:endParaRPr lang="en-US"/>
          </a:p>
        </p:txBody>
      </p:sp>
    </p:spTree>
    <p:extLst>
      <p:ext uri="{BB962C8B-B14F-4D97-AF65-F5344CB8AC3E}">
        <p14:creationId xmlns:p14="http://schemas.microsoft.com/office/powerpoint/2010/main" val="4209935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430965D-6DE4-4BD5-A152-486DC7C49883}" type="datetime1">
              <a:rPr lang="en-US"/>
              <a:pPr>
                <a:defRPr/>
              </a:pPr>
              <a:t>6/22/2015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642F9A-E1F2-402C-BB33-0863A1A9460F}" type="slidenum">
              <a:rPr lang="en-US"/>
              <a:pPr>
                <a:defRPr/>
              </a:pPr>
              <a:t>‹#›</a:t>
            </a:fld>
            <a:endParaRPr lang="en-US"/>
          </a:p>
        </p:txBody>
      </p:sp>
    </p:spTree>
    <p:extLst>
      <p:ext uri="{BB962C8B-B14F-4D97-AF65-F5344CB8AC3E}">
        <p14:creationId xmlns:p14="http://schemas.microsoft.com/office/powerpoint/2010/main" val="2238457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722B228-E6D4-42B1-A9F4-B38C1E92EE44}" type="datetime1">
              <a:rPr lang="en-US"/>
              <a:pPr>
                <a:defRPr/>
              </a:pPr>
              <a:t>6/22/2015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CC65C7-F721-4D8B-BCA5-C5D375D1E7BB}" type="slidenum">
              <a:rPr lang="en-US"/>
              <a:pPr>
                <a:defRPr/>
              </a:pPr>
              <a:t>‹#›</a:t>
            </a:fld>
            <a:endParaRPr lang="en-US"/>
          </a:p>
        </p:txBody>
      </p:sp>
    </p:spTree>
    <p:extLst>
      <p:ext uri="{BB962C8B-B14F-4D97-AF65-F5344CB8AC3E}">
        <p14:creationId xmlns:p14="http://schemas.microsoft.com/office/powerpoint/2010/main" val="2628911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2FEFE38-BEA4-42D0-BE3A-6604133EE843}" type="datetime1">
              <a:rPr lang="en-US"/>
              <a:pPr>
                <a:defRPr/>
              </a:pPr>
              <a:t>6/22/2015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3BEBF25-3BC2-493D-9524-9E26E583C082}" type="slidenum">
              <a:rPr lang="en-US"/>
              <a:pPr>
                <a:defRPr/>
              </a:pPr>
              <a:t>‹#›</a:t>
            </a:fld>
            <a:endParaRPr lang="en-US"/>
          </a:p>
        </p:txBody>
      </p:sp>
    </p:spTree>
    <p:extLst>
      <p:ext uri="{BB962C8B-B14F-4D97-AF65-F5344CB8AC3E}">
        <p14:creationId xmlns:p14="http://schemas.microsoft.com/office/powerpoint/2010/main" val="2200499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39AA096-F114-4D6C-8D51-2DEDB97374D3}" type="datetime1">
              <a:rPr lang="en-US"/>
              <a:pPr>
                <a:defRPr/>
              </a:pPr>
              <a:t>6/22/2015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1A56F30-DD4F-49C7-B895-80EE69E0C261}" type="slidenum">
              <a:rPr lang="en-US"/>
              <a:pPr>
                <a:defRPr/>
              </a:pPr>
              <a:t>‹#›</a:t>
            </a:fld>
            <a:endParaRPr lang="en-US"/>
          </a:p>
        </p:txBody>
      </p:sp>
    </p:spTree>
    <p:extLst>
      <p:ext uri="{BB962C8B-B14F-4D97-AF65-F5344CB8AC3E}">
        <p14:creationId xmlns:p14="http://schemas.microsoft.com/office/powerpoint/2010/main" val="3130585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E607392-62D8-4DFD-ABE2-6728F379D280}" type="datetime1">
              <a:rPr lang="en-US"/>
              <a:pPr>
                <a:defRPr/>
              </a:pPr>
              <a:t>6/22/2015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D0CCA06-7BCF-4120-9F1F-E03493FD64A7}" type="slidenum">
              <a:rPr lang="en-US"/>
              <a:pPr>
                <a:defRPr/>
              </a:pPr>
              <a:t>‹#›</a:t>
            </a:fld>
            <a:endParaRPr lang="en-US"/>
          </a:p>
        </p:txBody>
      </p:sp>
    </p:spTree>
    <p:extLst>
      <p:ext uri="{BB962C8B-B14F-4D97-AF65-F5344CB8AC3E}">
        <p14:creationId xmlns:p14="http://schemas.microsoft.com/office/powerpoint/2010/main" val="4241902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2BF3478-8A73-44BE-B766-B33C0B77E9AB}" type="datetime1">
              <a:rPr lang="en-US"/>
              <a:pPr>
                <a:defRPr/>
              </a:pPr>
              <a:t>6/22/2015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5EE4048-0CF2-49DD-B6BB-863A04915FD2}" type="slidenum">
              <a:rPr lang="en-US"/>
              <a:pPr>
                <a:defRPr/>
              </a:pPr>
              <a:t>‹#›</a:t>
            </a:fld>
            <a:endParaRPr lang="en-US"/>
          </a:p>
        </p:txBody>
      </p:sp>
    </p:spTree>
    <p:extLst>
      <p:ext uri="{BB962C8B-B14F-4D97-AF65-F5344CB8AC3E}">
        <p14:creationId xmlns:p14="http://schemas.microsoft.com/office/powerpoint/2010/main" val="786638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8FC257B-1025-44B8-AC1D-A6A42631596C}" type="datetime1">
              <a:rPr lang="en-US"/>
              <a:pPr>
                <a:defRPr/>
              </a:pPr>
              <a:t>6/22/2015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E03C58D-2B21-4247-8101-7AB8783B86AB}" type="slidenum">
              <a:rPr lang="en-US"/>
              <a:pPr>
                <a:defRPr/>
              </a:pPr>
              <a:t>‹#›</a:t>
            </a:fld>
            <a:endParaRPr lang="en-US"/>
          </a:p>
        </p:txBody>
      </p:sp>
    </p:spTree>
    <p:extLst>
      <p:ext uri="{BB962C8B-B14F-4D97-AF65-F5344CB8AC3E}">
        <p14:creationId xmlns:p14="http://schemas.microsoft.com/office/powerpoint/2010/main" val="1717981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charset="0"/>
              </a:defRPr>
            </a:lvl1pPr>
          </a:lstStyle>
          <a:p>
            <a:pPr>
              <a:defRPr/>
            </a:pPr>
            <a:fld id="{C1ED50E2-A04D-406A-97DD-591F5800381D}" type="datetime1">
              <a:rPr lang="en-US"/>
              <a:pPr>
                <a:defRPr/>
              </a:pPr>
              <a:t>6/22/2015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charset="0"/>
              </a:defRPr>
            </a:lvl1pPr>
          </a:lstStyle>
          <a:p>
            <a:pPr>
              <a:defRPr/>
            </a:pPr>
            <a:fld id="{4E0C79B9-14B9-4154-A8E2-0366AFE59B59}" type="slidenum">
              <a:rPr lang="en-US"/>
              <a:pPr>
                <a:defRPr/>
              </a:pPr>
              <a:t>‹#›</a:t>
            </a:fld>
            <a:endParaRPr lang="en-US"/>
          </a:p>
        </p:txBody>
      </p:sp>
      <p:pic>
        <p:nvPicPr>
          <p:cNvPr id="1031" name="Picture 3" descr="U of A Division of Agriculture Research and Extension University of Arkansas System"/>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6240463"/>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p:cNvSpPr/>
          <p:nvPr/>
        </p:nvSpPr>
        <p:spPr>
          <a:xfrm>
            <a:off x="8177213" y="5964238"/>
            <a:ext cx="747712" cy="747712"/>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033" name="Picture 4" descr="Family and Consumer Sciences"/>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39088" y="5776913"/>
            <a:ext cx="10636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1.jp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WbhudxB3W-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WptpEn9UQUo&amp;feature=youtu.be"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p:cNvSpPr txBox="1">
            <a:spLocks noChangeArrowheads="1"/>
          </p:cNvSpPr>
          <p:nvPr/>
        </p:nvSpPr>
        <p:spPr bwMode="auto">
          <a:xfrm>
            <a:off x="0" y="328613"/>
            <a:ext cx="91440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a:r>
              <a:rPr lang="en-US" altLang="en-US" sz="4400" dirty="0" smtClean="0">
                <a:latin typeface="Arial Black" charset="0"/>
              </a:rPr>
              <a:t>Fresh Produce Safety</a:t>
            </a:r>
            <a:endParaRPr lang="en-US" altLang="en-US" sz="4400" dirty="0">
              <a:latin typeface="Arial Black" charset="0"/>
            </a:endParaRPr>
          </a:p>
        </p:txBody>
      </p:sp>
      <p:sp>
        <p:nvSpPr>
          <p:cNvPr id="3075" name="Text Box 3"/>
          <p:cNvSpPr txBox="1">
            <a:spLocks noChangeArrowheads="1"/>
          </p:cNvSpPr>
          <p:nvPr/>
        </p:nvSpPr>
        <p:spPr bwMode="auto">
          <a:xfrm>
            <a:off x="0" y="1106535"/>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a:r>
              <a:rPr lang="en-US" altLang="en-US" sz="2400" dirty="0" smtClean="0">
                <a:latin typeface="Calibri" charset="0"/>
              </a:rPr>
              <a:t>By Serena M. Fuller</a:t>
            </a:r>
          </a:p>
          <a:p>
            <a:pPr algn="ctr"/>
            <a:r>
              <a:rPr lang="en-US" altLang="en-US" sz="2400" dirty="0" smtClean="0">
                <a:latin typeface="Calibri" charset="0"/>
              </a:rPr>
              <a:t>Associate Professor - Nutrition and Food Safety</a:t>
            </a:r>
            <a:endParaRPr lang="en-US" altLang="en-US" sz="2400" dirty="0">
              <a:latin typeface="Calibri" charset="0"/>
            </a:endParaRPr>
          </a:p>
        </p:txBody>
      </p:sp>
      <p:pic>
        <p:nvPicPr>
          <p:cNvPr id="3076" name="Picture 6" descr="U of A Division of Agriculture Research and Extension University of Arkansas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7813" y="2103438"/>
            <a:ext cx="3508375"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Family and Consumer Scienc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6838" y="4338638"/>
            <a:ext cx="1382712"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7842250" y="5719763"/>
            <a:ext cx="1127125" cy="620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079" name="Picture 4" descr="UA template lin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5984875"/>
            <a:ext cx="91440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658"/>
            <a:ext cx="8229600" cy="1143000"/>
          </a:xfrm>
        </p:spPr>
        <p:txBody>
          <a:bodyPr/>
          <a:lstStyle/>
          <a:p>
            <a:r>
              <a:rPr lang="en-US" dirty="0" smtClean="0"/>
              <a:t>Principles for Safe Handling</a:t>
            </a:r>
            <a:endParaRPr lang="en-US" dirty="0"/>
          </a:p>
        </p:txBody>
      </p:sp>
      <p:sp>
        <p:nvSpPr>
          <p:cNvPr id="3" name="Content Placeholder 2"/>
          <p:cNvSpPr>
            <a:spLocks noGrp="1"/>
          </p:cNvSpPr>
          <p:nvPr>
            <p:ph idx="1"/>
          </p:nvPr>
        </p:nvSpPr>
        <p:spPr>
          <a:xfrm>
            <a:off x="457200" y="2308575"/>
            <a:ext cx="8229600" cy="3669436"/>
          </a:xfrm>
        </p:spPr>
        <p:txBody>
          <a:bodyPr/>
          <a:lstStyle/>
          <a:p>
            <a:pPr marL="0" indent="0">
              <a:buNone/>
            </a:pPr>
            <a:r>
              <a:rPr lang="en-US" b="1" dirty="0" smtClean="0">
                <a:solidFill>
                  <a:srgbClr val="0070C0"/>
                </a:solidFill>
              </a:rPr>
              <a:t>Check</a:t>
            </a:r>
            <a:r>
              <a:rPr lang="en-US" dirty="0" smtClean="0"/>
              <a:t> </a:t>
            </a:r>
            <a:r>
              <a:rPr lang="en-US" dirty="0"/>
              <a:t>what you buy</a:t>
            </a:r>
          </a:p>
          <a:p>
            <a:pPr marL="0" indent="0">
              <a:buNone/>
            </a:pPr>
            <a:r>
              <a:rPr lang="en-US" b="1" dirty="0" smtClean="0">
                <a:solidFill>
                  <a:srgbClr val="0070C0"/>
                </a:solidFill>
              </a:rPr>
              <a:t>Clean</a:t>
            </a:r>
            <a:r>
              <a:rPr lang="en-US" b="1" dirty="0" smtClean="0"/>
              <a:t> </a:t>
            </a:r>
            <a:r>
              <a:rPr lang="en-US" dirty="0" smtClean="0"/>
              <a:t>your hands, surfaces and utensils</a:t>
            </a:r>
          </a:p>
          <a:p>
            <a:pPr marL="0" indent="0">
              <a:buNone/>
            </a:pPr>
            <a:r>
              <a:rPr lang="en-US" b="1" dirty="0" smtClean="0">
                <a:solidFill>
                  <a:srgbClr val="0070C0"/>
                </a:solidFill>
              </a:rPr>
              <a:t>Rinse</a:t>
            </a:r>
            <a:r>
              <a:rPr lang="en-US" dirty="0" smtClean="0"/>
              <a:t> (most of) your produce before eating</a:t>
            </a:r>
          </a:p>
          <a:p>
            <a:pPr marL="0" indent="0">
              <a:buNone/>
            </a:pPr>
            <a:r>
              <a:rPr lang="en-US" b="1" dirty="0" smtClean="0">
                <a:solidFill>
                  <a:srgbClr val="0070C0"/>
                </a:solidFill>
              </a:rPr>
              <a:t>Separate</a:t>
            </a:r>
            <a:r>
              <a:rPr lang="en-US" dirty="0" smtClean="0"/>
              <a:t> fresh produce from contaminants</a:t>
            </a:r>
          </a:p>
          <a:p>
            <a:pPr marL="0" indent="0">
              <a:buNone/>
            </a:pPr>
            <a:r>
              <a:rPr lang="en-US" b="1" dirty="0" smtClean="0">
                <a:solidFill>
                  <a:srgbClr val="0070C0"/>
                </a:solidFill>
              </a:rPr>
              <a:t>Chill</a:t>
            </a:r>
            <a:r>
              <a:rPr lang="en-US" b="1" dirty="0" smtClean="0"/>
              <a:t> </a:t>
            </a:r>
            <a:r>
              <a:rPr lang="en-US" dirty="0" smtClean="0"/>
              <a:t>pre-cut fruits and vegetables </a:t>
            </a:r>
          </a:p>
          <a:p>
            <a:pPr marL="0" indent="0">
              <a:buNone/>
            </a:pPr>
            <a:r>
              <a:rPr lang="en-US" b="1" dirty="0" smtClean="0">
                <a:solidFill>
                  <a:srgbClr val="0070C0"/>
                </a:solidFill>
              </a:rPr>
              <a:t>Throw away </a:t>
            </a:r>
            <a:r>
              <a:rPr lang="en-US" dirty="0" smtClean="0"/>
              <a:t>produce that may be contaminated</a:t>
            </a:r>
          </a:p>
          <a:p>
            <a:pPr marL="0" indent="0">
              <a:buNone/>
            </a:pPr>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0062" y="1061366"/>
            <a:ext cx="5174663" cy="1092925"/>
          </a:xfrm>
          <a:prstGeom prst="rect">
            <a:avLst/>
          </a:prstGeom>
        </p:spPr>
      </p:pic>
    </p:spTree>
    <p:extLst>
      <p:ext uri="{BB962C8B-B14F-4D97-AF65-F5344CB8AC3E}">
        <p14:creationId xmlns:p14="http://schemas.microsoft.com/office/powerpoint/2010/main" val="18483460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it’s Bruised, You </a:t>
            </a:r>
            <a:r>
              <a:rPr lang="en-US" dirty="0"/>
              <a:t>L</a:t>
            </a:r>
            <a:r>
              <a:rPr lang="en-US" dirty="0" smtClean="0"/>
              <a:t>ose!</a:t>
            </a:r>
            <a:endParaRPr lang="en-US" dirty="0"/>
          </a:p>
        </p:txBody>
      </p:sp>
      <p:sp>
        <p:nvSpPr>
          <p:cNvPr id="3" name="Content Placeholder 2"/>
          <p:cNvSpPr>
            <a:spLocks noGrp="1"/>
          </p:cNvSpPr>
          <p:nvPr>
            <p:ph idx="1"/>
          </p:nvPr>
        </p:nvSpPr>
        <p:spPr>
          <a:xfrm>
            <a:off x="457200" y="1590368"/>
            <a:ext cx="8229600" cy="4525963"/>
          </a:xfrm>
        </p:spPr>
        <p:txBody>
          <a:bodyPr/>
          <a:lstStyle/>
          <a:p>
            <a:pPr>
              <a:buFont typeface="Wingdings" panose="05000000000000000000" pitchFamily="2" charset="2"/>
              <a:buChar char="ü"/>
            </a:pPr>
            <a:r>
              <a:rPr lang="en-US" sz="3600" dirty="0" smtClean="0"/>
              <a:t>Check what you buy</a:t>
            </a:r>
          </a:p>
          <a:p>
            <a:pPr lvl="1">
              <a:buFont typeface="Wingdings" panose="05000000000000000000" pitchFamily="2" charset="2"/>
              <a:buChar char="§"/>
            </a:pPr>
            <a:r>
              <a:rPr lang="en-US" sz="3200" dirty="0" smtClean="0"/>
              <a:t>Look for:</a:t>
            </a:r>
          </a:p>
          <a:p>
            <a:pPr lvl="2"/>
            <a:r>
              <a:rPr lang="en-US" sz="3200" dirty="0" smtClean="0"/>
              <a:t>Bruises</a:t>
            </a:r>
          </a:p>
          <a:p>
            <a:pPr lvl="2"/>
            <a:r>
              <a:rPr lang="en-US" sz="3200" dirty="0" smtClean="0"/>
              <a:t>Scratches</a:t>
            </a:r>
          </a:p>
          <a:p>
            <a:pPr lvl="2"/>
            <a:r>
              <a:rPr lang="en-US" sz="3200" dirty="0" smtClean="0"/>
              <a:t>Oozing juices</a:t>
            </a:r>
          </a:p>
          <a:p>
            <a:pPr lvl="2"/>
            <a:r>
              <a:rPr lang="en-US" sz="3200" dirty="0" smtClean="0"/>
              <a:t>Punctures</a:t>
            </a:r>
          </a:p>
          <a:p>
            <a:pPr>
              <a:buFont typeface="Wingdings" panose="05000000000000000000" pitchFamily="2" charset="2"/>
              <a:buChar char="ü"/>
            </a:pPr>
            <a:r>
              <a:rPr lang="en-US" sz="3600" dirty="0" smtClean="0"/>
              <a:t>Only purchase chilled pre-cut or washed bagged items </a:t>
            </a:r>
            <a:endParaRPr lang="en-US" sz="36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9600" y="2244666"/>
            <a:ext cx="3563872" cy="2377017"/>
          </a:xfrm>
          <a:prstGeom prst="rect">
            <a:avLst/>
          </a:prstGeom>
        </p:spPr>
      </p:pic>
    </p:spTree>
    <p:extLst>
      <p:ext uri="{BB962C8B-B14F-4D97-AF65-F5344CB8AC3E}">
        <p14:creationId xmlns:p14="http://schemas.microsoft.com/office/powerpoint/2010/main" val="860893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Scrub a Dub </a:t>
            </a:r>
            <a:r>
              <a:rPr lang="en-US" dirty="0" err="1" smtClean="0"/>
              <a:t>Dub</a:t>
            </a:r>
            <a:r>
              <a:rPr lang="en-US" dirty="0" smtClean="0"/>
              <a:t>!</a:t>
            </a:r>
            <a:endParaRPr lang="en-US" dirty="0"/>
          </a:p>
        </p:txBody>
      </p:sp>
      <p:sp>
        <p:nvSpPr>
          <p:cNvPr id="3" name="Content Placeholder 2"/>
          <p:cNvSpPr>
            <a:spLocks noGrp="1"/>
          </p:cNvSpPr>
          <p:nvPr>
            <p:ph idx="1"/>
          </p:nvPr>
        </p:nvSpPr>
        <p:spPr>
          <a:xfrm>
            <a:off x="2823883" y="1426603"/>
            <a:ext cx="5961529" cy="4494585"/>
          </a:xfrm>
        </p:spPr>
        <p:txBody>
          <a:bodyPr/>
          <a:lstStyle/>
          <a:p>
            <a:pPr>
              <a:buFont typeface="Wingdings" panose="05000000000000000000" pitchFamily="2" charset="2"/>
              <a:buChar char="ü"/>
            </a:pPr>
            <a:r>
              <a:rPr lang="en-US" sz="3600" dirty="0"/>
              <a:t>Wash your hands before and after</a:t>
            </a:r>
          </a:p>
          <a:p>
            <a:pPr lvl="1">
              <a:buFont typeface="Wingdings" panose="05000000000000000000" pitchFamily="2" charset="2"/>
              <a:buChar char="§"/>
            </a:pPr>
            <a:r>
              <a:rPr lang="en-US" dirty="0"/>
              <a:t>Warm soapy water for 20 </a:t>
            </a:r>
            <a:r>
              <a:rPr lang="en-US" dirty="0" smtClean="0"/>
              <a:t>seconds</a:t>
            </a:r>
          </a:p>
          <a:p>
            <a:pPr lvl="1">
              <a:buFont typeface="Wingdings" panose="05000000000000000000" pitchFamily="2" charset="2"/>
              <a:buChar char="§"/>
            </a:pPr>
            <a:r>
              <a:rPr lang="en-US" dirty="0" smtClean="0"/>
              <a:t>Sing the “Happy Birthday” song</a:t>
            </a:r>
          </a:p>
          <a:p>
            <a:pPr>
              <a:buFont typeface="Wingdings" panose="05000000000000000000" pitchFamily="2" charset="2"/>
              <a:buChar char="ü"/>
            </a:pPr>
            <a:r>
              <a:rPr lang="en-US" sz="3600" dirty="0"/>
              <a:t>Don’t forget </a:t>
            </a:r>
            <a:r>
              <a:rPr lang="en-US" sz="3600" dirty="0" smtClean="0"/>
              <a:t>to clean </a:t>
            </a:r>
            <a:r>
              <a:rPr lang="en-US" sz="3600" dirty="0"/>
              <a:t>surfaces and </a:t>
            </a:r>
            <a:r>
              <a:rPr lang="en-US" sz="3600" dirty="0" smtClean="0"/>
              <a:t>utensils</a:t>
            </a:r>
            <a:endParaRPr lang="en-US" sz="3600" dirty="0"/>
          </a:p>
          <a:p>
            <a:pPr marL="0" indent="0">
              <a:buNone/>
            </a:pPr>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234" y="1417638"/>
            <a:ext cx="1631576" cy="163157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562" y="4116014"/>
            <a:ext cx="1805173" cy="1805173"/>
          </a:xfrm>
          <a:prstGeom prst="rect">
            <a:avLst/>
          </a:prstGeom>
        </p:spPr>
      </p:pic>
    </p:spTree>
    <p:extLst>
      <p:ext uri="{BB962C8B-B14F-4D97-AF65-F5344CB8AC3E}">
        <p14:creationId xmlns:p14="http://schemas.microsoft.com/office/powerpoint/2010/main" val="2792707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Clean</a:t>
            </a:r>
            <a:endParaRPr lang="en-US" dirty="0"/>
          </a:p>
        </p:txBody>
      </p:sp>
      <p:sp>
        <p:nvSpPr>
          <p:cNvPr id="3" name="Content Placeholder 2"/>
          <p:cNvSpPr>
            <a:spLocks noGrp="1"/>
          </p:cNvSpPr>
          <p:nvPr>
            <p:ph idx="1"/>
          </p:nvPr>
        </p:nvSpPr>
        <p:spPr>
          <a:xfrm>
            <a:off x="457200" y="1677880"/>
            <a:ext cx="6551360" cy="4448283"/>
          </a:xfrm>
        </p:spPr>
        <p:txBody>
          <a:bodyPr/>
          <a:lstStyle/>
          <a:p>
            <a:pPr>
              <a:buFont typeface="Wingdings" panose="05000000000000000000" pitchFamily="2" charset="2"/>
              <a:buChar char="ü"/>
            </a:pPr>
            <a:r>
              <a:rPr lang="en-US" sz="3100" dirty="0" smtClean="0"/>
              <a:t>Wash fresh fruits and vegetables under running water</a:t>
            </a:r>
          </a:p>
          <a:p>
            <a:pPr>
              <a:buFont typeface="Wingdings" panose="05000000000000000000" pitchFamily="2" charset="2"/>
              <a:buChar char="ü"/>
            </a:pPr>
            <a:r>
              <a:rPr lang="en-US" sz="3100" dirty="0" smtClean="0"/>
              <a:t>Don’t forget to wash produce with skins even if you don’t plan to eat the skin!</a:t>
            </a:r>
          </a:p>
          <a:p>
            <a:pPr>
              <a:buFont typeface="Wingdings" panose="05000000000000000000" pitchFamily="2" charset="2"/>
              <a:buChar char="ü"/>
            </a:pPr>
            <a:r>
              <a:rPr lang="en-US" sz="3100" dirty="0" smtClean="0"/>
              <a:t>For produce with a tougher skin, rub or scrub with clean vegetable brush</a:t>
            </a:r>
          </a:p>
          <a:p>
            <a:pPr>
              <a:buFont typeface="Wingdings" panose="05000000000000000000" pitchFamily="2" charset="2"/>
              <a:buChar char="ü"/>
            </a:pPr>
            <a:r>
              <a:rPr lang="en-US" sz="3100" dirty="0" smtClean="0"/>
              <a:t>Then dry washed produce to remove any contaminated water droplets </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8560" y="1677880"/>
            <a:ext cx="1957933" cy="1957933"/>
          </a:xfrm>
          <a:prstGeom prst="rect">
            <a:avLst/>
          </a:prstGeom>
        </p:spPr>
      </p:pic>
      <p:pic>
        <p:nvPicPr>
          <p:cNvPr id="1026" name="Picture 2" descr="http://upload.wikimedia.org/wikipedia/commons/c/cb/Honeydew.Melon.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2536" y="4047204"/>
            <a:ext cx="1609980" cy="1281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087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dirty="0"/>
              <a:t>Myth Busted</a:t>
            </a:r>
          </a:p>
        </p:txBody>
      </p:sp>
      <p:sp>
        <p:nvSpPr>
          <p:cNvPr id="3" name="Content Placeholder 2"/>
          <p:cNvSpPr>
            <a:spLocks noGrp="1"/>
          </p:cNvSpPr>
          <p:nvPr>
            <p:ph idx="1"/>
          </p:nvPr>
        </p:nvSpPr>
        <p:spPr>
          <a:xfrm>
            <a:off x="0" y="1677880"/>
            <a:ext cx="9144000" cy="4448283"/>
          </a:xfrm>
        </p:spPr>
        <p:txBody>
          <a:bodyPr/>
          <a:lstStyle/>
          <a:p>
            <a:pPr marL="457200" lvl="1" indent="0" algn="ctr">
              <a:buNone/>
            </a:pPr>
            <a:endParaRPr lang="en-US" dirty="0" smtClean="0"/>
          </a:p>
          <a:p>
            <a:pPr marL="457200" lvl="1" indent="0" algn="ctr">
              <a:buNone/>
            </a:pPr>
            <a:r>
              <a:rPr lang="en-US" sz="3600" dirty="0" smtClean="0"/>
              <a:t>It is safer to NOT wash bagged, pre-washed produce</a:t>
            </a:r>
            <a:r>
              <a:rPr lang="en-US" sz="3600" dirty="0"/>
              <a:t>.</a:t>
            </a:r>
            <a:r>
              <a:rPr lang="en-US" sz="3600" dirty="0" smtClean="0"/>
              <a:t> Look for the words “ready-to-eat”, “triple rinsed” and/or “pre-washed”.</a:t>
            </a:r>
          </a:p>
          <a:p>
            <a:pPr marL="457200" lvl="1" indent="0" algn="ctr">
              <a:buNone/>
            </a:pPr>
            <a:endParaRPr lang="en-US" sz="3600" dirty="0"/>
          </a:p>
          <a:p>
            <a:pPr marL="457200" lvl="1" indent="0" algn="ctr">
              <a:buNone/>
            </a:pPr>
            <a:r>
              <a:rPr lang="en-US" sz="3600" dirty="0" smtClean="0"/>
              <a:t>Washing increases the risk of contamination.</a:t>
            </a:r>
          </a:p>
          <a:p>
            <a:pPr marL="0" indent="0">
              <a:buNone/>
            </a:pPr>
            <a:endParaRPr lang="en-US" dirty="0"/>
          </a:p>
        </p:txBody>
      </p:sp>
    </p:spTree>
    <p:extLst>
      <p:ext uri="{BB962C8B-B14F-4D97-AF65-F5344CB8AC3E}">
        <p14:creationId xmlns:p14="http://schemas.microsoft.com/office/powerpoint/2010/main" val="922625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Produce Separate</a:t>
            </a:r>
            <a:endParaRPr lang="en-US" dirty="0"/>
          </a:p>
        </p:txBody>
      </p:sp>
      <p:sp>
        <p:nvSpPr>
          <p:cNvPr id="3" name="Content Placeholder 2"/>
          <p:cNvSpPr>
            <a:spLocks noGrp="1"/>
          </p:cNvSpPr>
          <p:nvPr>
            <p:ph idx="1"/>
          </p:nvPr>
        </p:nvSpPr>
        <p:spPr>
          <a:xfrm>
            <a:off x="457200" y="1417638"/>
            <a:ext cx="6414555" cy="4708525"/>
          </a:xfrm>
        </p:spPr>
        <p:txBody>
          <a:bodyPr/>
          <a:lstStyle/>
          <a:p>
            <a:pPr>
              <a:buFont typeface="Wingdings" panose="05000000000000000000" pitchFamily="2" charset="2"/>
              <a:buChar char="ü"/>
            </a:pPr>
            <a:r>
              <a:rPr lang="en-US" dirty="0" smtClean="0"/>
              <a:t>Start early and separate in the grocery store</a:t>
            </a:r>
          </a:p>
          <a:p>
            <a:pPr lvl="1">
              <a:buFont typeface="Wingdings" panose="05000000000000000000" pitchFamily="2" charset="2"/>
              <a:buChar char="§"/>
            </a:pPr>
            <a:r>
              <a:rPr lang="en-US" dirty="0" smtClean="0"/>
              <a:t>Place in different bags and away from chemicals too</a:t>
            </a:r>
          </a:p>
          <a:p>
            <a:pPr>
              <a:buFont typeface="Wingdings" panose="05000000000000000000" pitchFamily="2" charset="2"/>
              <a:buChar char="ü"/>
            </a:pPr>
            <a:r>
              <a:rPr lang="en-US" dirty="0" smtClean="0"/>
              <a:t>In the refrigerator store produce above raw meats or in produce crispers</a:t>
            </a:r>
          </a:p>
          <a:p>
            <a:pPr>
              <a:buFont typeface="Wingdings" panose="05000000000000000000" pitchFamily="2" charset="2"/>
              <a:buChar char="ü"/>
            </a:pPr>
            <a:r>
              <a:rPr lang="en-US" dirty="0" smtClean="0"/>
              <a:t>Use separate utensils and cutting boards</a:t>
            </a:r>
            <a:endParaRPr lang="en-US" dirty="0"/>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9000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6871756" y="3738226"/>
            <a:ext cx="2000942" cy="200094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3335" y="1120876"/>
            <a:ext cx="1670727" cy="2506775"/>
          </a:xfrm>
          <a:prstGeom prst="rect">
            <a:avLst/>
          </a:prstGeom>
        </p:spPr>
      </p:pic>
    </p:spTree>
    <p:extLst>
      <p:ext uri="{BB962C8B-B14F-4D97-AF65-F5344CB8AC3E}">
        <p14:creationId xmlns:p14="http://schemas.microsoft.com/office/powerpoint/2010/main" val="725245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Chill</a:t>
            </a:r>
            <a:endParaRPr lang="en-US" dirty="0"/>
          </a:p>
        </p:txBody>
      </p:sp>
      <p:sp>
        <p:nvSpPr>
          <p:cNvPr id="3" name="Content Placeholder 2"/>
          <p:cNvSpPr>
            <a:spLocks noGrp="1"/>
          </p:cNvSpPr>
          <p:nvPr>
            <p:ph idx="1"/>
          </p:nvPr>
        </p:nvSpPr>
        <p:spPr>
          <a:xfrm>
            <a:off x="4207706" y="1417638"/>
            <a:ext cx="4936293" cy="4708525"/>
          </a:xfrm>
        </p:spPr>
        <p:txBody>
          <a:bodyPr/>
          <a:lstStyle/>
          <a:p>
            <a:pPr>
              <a:buFont typeface="Wingdings" panose="05000000000000000000" pitchFamily="2" charset="2"/>
              <a:buChar char="ü"/>
            </a:pPr>
            <a:r>
              <a:rPr lang="en-US" dirty="0"/>
              <a:t>Check refrigerator temperature</a:t>
            </a:r>
          </a:p>
          <a:p>
            <a:pPr lvl="1">
              <a:buFont typeface="Wingdings" panose="05000000000000000000" pitchFamily="2" charset="2"/>
              <a:buChar char="§"/>
            </a:pPr>
            <a:r>
              <a:rPr lang="en-US" dirty="0"/>
              <a:t>Should be 40</a:t>
            </a:r>
            <a:r>
              <a:rPr lang="en-US" dirty="0" smtClean="0"/>
              <a:t>⁰F - 32⁰F</a:t>
            </a:r>
          </a:p>
          <a:p>
            <a:pPr>
              <a:buFont typeface="Wingdings" panose="05000000000000000000" pitchFamily="2" charset="2"/>
              <a:buChar char="ü"/>
            </a:pPr>
            <a:r>
              <a:rPr lang="en-US" dirty="0" smtClean="0"/>
              <a:t>Refrigerate all prepared produce within 2 hours of cutting</a:t>
            </a:r>
          </a:p>
          <a:p>
            <a:pPr>
              <a:buFont typeface="Wingdings" panose="05000000000000000000" pitchFamily="2" charset="2"/>
              <a:buChar char="ü"/>
            </a:pPr>
            <a:r>
              <a:rPr lang="en-US" dirty="0" smtClean="0"/>
              <a:t>Most unprepared produce can be refrigerated for quality purposes</a:t>
            </a:r>
          </a:p>
          <a:p>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765" y="1417638"/>
            <a:ext cx="3893942" cy="3893942"/>
          </a:xfrm>
          <a:prstGeom prst="rect">
            <a:avLst/>
          </a:prstGeom>
        </p:spPr>
      </p:pic>
    </p:spTree>
    <p:extLst>
      <p:ext uri="{BB962C8B-B14F-4D97-AF65-F5344CB8AC3E}">
        <p14:creationId xmlns:p14="http://schemas.microsoft.com/office/powerpoint/2010/main" val="1586220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in Doubt, Throw it Out!</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ü"/>
            </a:pPr>
            <a:r>
              <a:rPr lang="en-US" dirty="0" smtClean="0"/>
              <a:t>If it appears rotten</a:t>
            </a:r>
          </a:p>
          <a:p>
            <a:pPr>
              <a:buFont typeface="Wingdings" panose="05000000000000000000" pitchFamily="2" charset="2"/>
              <a:buChar char="ü"/>
            </a:pPr>
            <a:r>
              <a:rPr lang="en-US" dirty="0" smtClean="0"/>
              <a:t>If there’s a chance it could have been contaminated</a:t>
            </a:r>
          </a:p>
          <a:p>
            <a:endParaRPr lang="en-US" dirty="0"/>
          </a:p>
        </p:txBody>
      </p:sp>
      <p:pic>
        <p:nvPicPr>
          <p:cNvPr id="2050" name="Picture 2" descr="http://pixabay.com/static/uploads/photo/2013/07/12/14/36/garbage-148554_6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0336" y="2774271"/>
            <a:ext cx="2388222" cy="33518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6042" y="3515556"/>
            <a:ext cx="2900039" cy="2175029"/>
          </a:xfrm>
          <a:prstGeom prst="rect">
            <a:avLst/>
          </a:prstGeom>
        </p:spPr>
      </p:pic>
    </p:spTree>
    <p:extLst>
      <p:ext uri="{BB962C8B-B14F-4D97-AF65-F5344CB8AC3E}">
        <p14:creationId xmlns:p14="http://schemas.microsoft.com/office/powerpoint/2010/main" val="520901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a:xfrm>
            <a:off x="457200" y="1225118"/>
            <a:ext cx="8229600" cy="4901045"/>
          </a:xfrm>
        </p:spPr>
        <p:txBody>
          <a:bodyPr/>
          <a:lstStyle/>
          <a:p>
            <a:pPr>
              <a:buFont typeface="Wingdings" panose="05000000000000000000" pitchFamily="2" charset="2"/>
              <a:buChar char="ü"/>
            </a:pPr>
            <a:r>
              <a:rPr lang="en-US" sz="2800" dirty="0" smtClean="0"/>
              <a:t>Annually 1 in 6 people fall ill due to foodborne illness</a:t>
            </a:r>
          </a:p>
          <a:p>
            <a:pPr>
              <a:buFont typeface="Wingdings" panose="05000000000000000000" pitchFamily="2" charset="2"/>
              <a:buChar char="ü"/>
            </a:pPr>
            <a:r>
              <a:rPr lang="en-US" sz="2800" dirty="0" smtClean="0"/>
              <a:t>Produce is the leading cause of foodborne illness</a:t>
            </a:r>
          </a:p>
          <a:p>
            <a:pPr>
              <a:buFont typeface="Wingdings" panose="05000000000000000000" pitchFamily="2" charset="2"/>
              <a:buChar char="ü"/>
            </a:pPr>
            <a:r>
              <a:rPr lang="en-US" sz="2800" dirty="0" smtClean="0"/>
              <a:t>All produce is at risk for contamination</a:t>
            </a:r>
          </a:p>
          <a:p>
            <a:pPr>
              <a:buFont typeface="Wingdings" panose="05000000000000000000" pitchFamily="2" charset="2"/>
              <a:buChar char="ü"/>
            </a:pPr>
            <a:r>
              <a:rPr lang="en-US" sz="2800" dirty="0" smtClean="0"/>
              <a:t>Prevent foodborne illness from produce by following these steps: </a:t>
            </a:r>
          </a:p>
          <a:p>
            <a:pPr marL="457200" lvl="1" indent="0" algn="ctr">
              <a:buNone/>
            </a:pPr>
            <a:r>
              <a:rPr lang="en-US" b="1" dirty="0" smtClean="0"/>
              <a:t>Check, Clean, Rinse, Separate, Chill, and Throw away</a:t>
            </a:r>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113" y="4725988"/>
            <a:ext cx="6629400" cy="1400175"/>
          </a:xfrm>
          <a:prstGeom prst="rect">
            <a:avLst/>
          </a:prstGeom>
        </p:spPr>
      </p:pic>
    </p:spTree>
    <p:extLst>
      <p:ext uri="{BB962C8B-B14F-4D97-AF65-F5344CB8AC3E}">
        <p14:creationId xmlns:p14="http://schemas.microsoft.com/office/powerpoint/2010/main" val="7916537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Case You Missed It</a:t>
            </a:r>
            <a:endParaRPr lang="en-US" dirty="0"/>
          </a:p>
        </p:txBody>
      </p:sp>
      <p:sp>
        <p:nvSpPr>
          <p:cNvPr id="3" name="Content Placeholder 2"/>
          <p:cNvSpPr>
            <a:spLocks noGrp="1"/>
          </p:cNvSpPr>
          <p:nvPr>
            <p:ph idx="1"/>
          </p:nvPr>
        </p:nvSpPr>
        <p:spPr/>
        <p:txBody>
          <a:bodyPr/>
          <a:lstStyle/>
          <a:p>
            <a:pPr marL="0" indent="0" algn="ctr">
              <a:buNone/>
            </a:pPr>
            <a:r>
              <a:rPr lang="en-US" sz="4000" dirty="0" smtClean="0">
                <a:hlinkClick r:id="rId3"/>
              </a:rPr>
              <a:t>FDA Produce Safety</a:t>
            </a:r>
            <a:endParaRPr lang="en-US" sz="40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2756" y="2856701"/>
            <a:ext cx="4588647" cy="3058262"/>
          </a:xfrm>
          <a:prstGeom prst="rect">
            <a:avLst/>
          </a:prstGeom>
        </p:spPr>
      </p:pic>
    </p:spTree>
    <p:extLst>
      <p:ext uri="{BB962C8B-B14F-4D97-AF65-F5344CB8AC3E}">
        <p14:creationId xmlns:p14="http://schemas.microsoft.com/office/powerpoint/2010/main" val="2156538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Produce Safety Objectives</a:t>
            </a:r>
            <a:endParaRPr lang="en-US" dirty="0"/>
          </a:p>
        </p:txBody>
      </p:sp>
      <p:sp>
        <p:nvSpPr>
          <p:cNvPr id="4" name="Content Placeholder 3"/>
          <p:cNvSpPr>
            <a:spLocks noGrp="1"/>
          </p:cNvSpPr>
          <p:nvPr>
            <p:ph idx="1"/>
          </p:nvPr>
        </p:nvSpPr>
        <p:spPr/>
        <p:txBody>
          <a:bodyPr/>
          <a:lstStyle/>
          <a:p>
            <a:pPr>
              <a:buFont typeface="Wingdings" panose="05000000000000000000" pitchFamily="2" charset="2"/>
              <a:buChar char="ü"/>
            </a:pPr>
            <a:r>
              <a:rPr lang="en-US" dirty="0" smtClean="0"/>
              <a:t>Identify safe practices for handling fresh produce</a:t>
            </a:r>
          </a:p>
          <a:p>
            <a:pPr>
              <a:buFont typeface="Wingdings" panose="05000000000000000000" pitchFamily="2" charset="2"/>
              <a:buChar char="ü"/>
            </a:pPr>
            <a:r>
              <a:rPr lang="en-US" dirty="0" smtClean="0"/>
              <a:t>Identify safe practices for washing fresh produce</a:t>
            </a:r>
          </a:p>
          <a:p>
            <a:pPr>
              <a:buFont typeface="Wingdings" panose="05000000000000000000" pitchFamily="2" charset="2"/>
              <a:buChar char="ü"/>
            </a:pPr>
            <a:r>
              <a:rPr lang="en-US" dirty="0" smtClean="0"/>
              <a:t>Identify safe practices for storing fresh produce</a:t>
            </a:r>
          </a:p>
          <a:p>
            <a:pPr>
              <a:buFont typeface="Wingdings" panose="05000000000000000000" pitchFamily="2" charset="2"/>
              <a:buChar char="ü"/>
            </a:pPr>
            <a:r>
              <a:rPr lang="en-US" dirty="0" smtClean="0"/>
              <a:t>Demonstrate safe produce handling, washing and storing</a:t>
            </a:r>
          </a:p>
          <a:p>
            <a:pPr marL="0" indent="0">
              <a:buNone/>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dirty="0" smtClean="0"/>
              <a:t>Activity</a:t>
            </a:r>
            <a:endParaRPr lang="en-US" sz="6000" dirty="0"/>
          </a:p>
        </p:txBody>
      </p:sp>
      <p:sp>
        <p:nvSpPr>
          <p:cNvPr id="3" name="Content Placeholder 2"/>
          <p:cNvSpPr>
            <a:spLocks noGrp="1"/>
          </p:cNvSpPr>
          <p:nvPr>
            <p:ph idx="1"/>
          </p:nvPr>
        </p:nvSpPr>
        <p:spPr>
          <a:xfrm>
            <a:off x="457200" y="1600200"/>
            <a:ext cx="3733060" cy="4525963"/>
          </a:xfrm>
        </p:spPr>
        <p:txBody>
          <a:bodyPr/>
          <a:lstStyle/>
          <a:p>
            <a:pPr marL="0" indent="0">
              <a:buNone/>
            </a:pPr>
            <a:r>
              <a:rPr lang="en-US" sz="4800" dirty="0" smtClean="0"/>
              <a:t>How much did you learn about Produce Safety?</a:t>
            </a:r>
            <a:endParaRPr lang="en-US" sz="4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1941" y="1417638"/>
            <a:ext cx="3026458" cy="4540929"/>
          </a:xfrm>
          <a:prstGeom prst="rect">
            <a:avLst/>
          </a:prstGeom>
        </p:spPr>
      </p:pic>
    </p:spTree>
    <p:extLst>
      <p:ext uri="{BB962C8B-B14F-4D97-AF65-F5344CB8AC3E}">
        <p14:creationId xmlns:p14="http://schemas.microsoft.com/office/powerpoint/2010/main" val="29217275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Produce Safety Resources</a:t>
            </a:r>
            <a:endParaRPr lang="en-US" dirty="0"/>
          </a:p>
        </p:txBody>
      </p:sp>
      <p:sp>
        <p:nvSpPr>
          <p:cNvPr id="3" name="Content Placeholder 2"/>
          <p:cNvSpPr>
            <a:spLocks noGrp="1"/>
          </p:cNvSpPr>
          <p:nvPr>
            <p:ph sz="half" idx="1"/>
          </p:nvPr>
        </p:nvSpPr>
        <p:spPr>
          <a:xfrm>
            <a:off x="457200" y="1600200"/>
            <a:ext cx="7457768" cy="4525963"/>
          </a:xfrm>
        </p:spPr>
        <p:txBody>
          <a:bodyPr/>
          <a:lstStyle/>
          <a:p>
            <a:pPr>
              <a:buFont typeface="Wingdings" panose="05000000000000000000" pitchFamily="2" charset="2"/>
              <a:buChar char="ü"/>
            </a:pPr>
            <a:r>
              <a:rPr lang="en-US" sz="3600" dirty="0" smtClean="0"/>
              <a:t>Uaex.edu</a:t>
            </a:r>
            <a:endParaRPr lang="en-US" sz="3600" dirty="0"/>
          </a:p>
          <a:p>
            <a:pPr>
              <a:buFont typeface="Wingdings" panose="05000000000000000000" pitchFamily="2" charset="2"/>
              <a:buChar char="ü"/>
            </a:pPr>
            <a:r>
              <a:rPr lang="en-US" sz="3600" dirty="0" smtClean="0"/>
              <a:t>Foodsafety.gov</a:t>
            </a:r>
          </a:p>
          <a:p>
            <a:pPr>
              <a:buFont typeface="Wingdings" panose="05000000000000000000" pitchFamily="2" charset="2"/>
              <a:buChar char="ü"/>
            </a:pPr>
            <a:r>
              <a:rPr lang="en-US" sz="3600" dirty="0" smtClean="0"/>
              <a:t>fns.usda.gov</a:t>
            </a:r>
          </a:p>
          <a:p>
            <a:pPr>
              <a:buFont typeface="Wingdings" panose="05000000000000000000" pitchFamily="2" charset="2"/>
              <a:buChar char="ü"/>
            </a:pPr>
            <a:r>
              <a:rPr lang="en-US" sz="3600" dirty="0" smtClean="0"/>
              <a:t>Fightbac.org</a:t>
            </a:r>
          </a:p>
          <a:p>
            <a:pPr>
              <a:buFont typeface="Wingdings" panose="05000000000000000000" pitchFamily="2" charset="2"/>
              <a:buChar char="ü"/>
            </a:pPr>
            <a:r>
              <a:rPr lang="en-US" sz="3600" dirty="0" smtClean="0">
                <a:hlinkClick r:id="rId3"/>
              </a:rPr>
              <a:t>Produce Safety Webinar</a:t>
            </a:r>
            <a:endParaRPr lang="en-US" sz="3600" dirty="0" smtClean="0"/>
          </a:p>
          <a:p>
            <a:pPr>
              <a:buFont typeface="Wingdings" panose="05000000000000000000" pitchFamily="2" charset="2"/>
              <a:buChar char="ü"/>
            </a:pPr>
            <a:r>
              <a:rPr lang="en-US" sz="3600" dirty="0" smtClean="0"/>
              <a:t>Search term: produce safety</a:t>
            </a:r>
            <a:endParaRPr lang="en-US" sz="3600" dirty="0"/>
          </a:p>
        </p:txBody>
      </p:sp>
    </p:spTree>
    <p:extLst>
      <p:ext uri="{BB962C8B-B14F-4D97-AF65-F5344CB8AC3E}">
        <p14:creationId xmlns:p14="http://schemas.microsoft.com/office/powerpoint/2010/main" val="2081007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Food Safety Situation</a:t>
            </a:r>
            <a:endParaRPr lang="en-US" dirty="0"/>
          </a:p>
        </p:txBody>
      </p:sp>
      <p:sp>
        <p:nvSpPr>
          <p:cNvPr id="4" name="Content Placeholder 3"/>
          <p:cNvSpPr>
            <a:spLocks noGrp="1"/>
          </p:cNvSpPr>
          <p:nvPr>
            <p:ph idx="1"/>
          </p:nvPr>
        </p:nvSpPr>
        <p:spPr/>
        <p:txBody>
          <a:bodyPr/>
          <a:lstStyle/>
          <a:p>
            <a:pPr>
              <a:spcBef>
                <a:spcPts val="0"/>
              </a:spcBef>
              <a:buFont typeface="Wingdings" panose="05000000000000000000" pitchFamily="2" charset="2"/>
              <a:buChar char="ü"/>
            </a:pPr>
            <a:r>
              <a:rPr lang="en-US" altLang="en-US" dirty="0" smtClean="0"/>
              <a:t>Annually 1 in 6 individuals fall ill due to foodborne illness -  that’s 494,395 Arkansas! </a:t>
            </a:r>
            <a:r>
              <a:rPr lang="en-US" altLang="en-US" sz="2000" i="1" dirty="0" smtClean="0"/>
              <a:t>(</a:t>
            </a:r>
            <a:r>
              <a:rPr lang="en-US" altLang="en-US" sz="2000" i="1" dirty="0" err="1" smtClean="0"/>
              <a:t>FoodNet</a:t>
            </a:r>
            <a:r>
              <a:rPr lang="en-US" altLang="en-US" sz="2000" i="1" dirty="0" smtClean="0"/>
              <a:t>: Trends in Foodborne Illness in the United States, 2012)</a:t>
            </a:r>
          </a:p>
          <a:p>
            <a:pPr>
              <a:spcBef>
                <a:spcPts val="0"/>
              </a:spcBef>
              <a:buFont typeface="Wingdings" panose="05000000000000000000" pitchFamily="2" charset="2"/>
              <a:buChar char="ü"/>
            </a:pPr>
            <a:endParaRPr lang="en-US" altLang="en-US" sz="2000" dirty="0" smtClean="0"/>
          </a:p>
          <a:p>
            <a:pPr>
              <a:spcBef>
                <a:spcPts val="0"/>
              </a:spcBef>
              <a:buFont typeface="Wingdings" panose="05000000000000000000" pitchFamily="2" charset="2"/>
              <a:buChar char="ü"/>
            </a:pPr>
            <a:r>
              <a:rPr lang="en-US" altLang="en-US" dirty="0" smtClean="0"/>
              <a:t>Every year about 28 cases of foodborne botulism occur </a:t>
            </a:r>
            <a:r>
              <a:rPr lang="en-US" altLang="en-US" sz="2000" i="1" dirty="0" smtClean="0"/>
              <a:t>(CDC: Botulism: Epidemiological Overview for Clinicians)</a:t>
            </a:r>
          </a:p>
          <a:p>
            <a:pPr>
              <a:spcBef>
                <a:spcPts val="0"/>
              </a:spcBef>
              <a:buFont typeface="Wingdings" panose="05000000000000000000" pitchFamily="2" charset="2"/>
              <a:buChar char="ü"/>
            </a:pPr>
            <a:endParaRPr lang="en-US" altLang="en-US" sz="2000" i="1" dirty="0" smtClean="0"/>
          </a:p>
          <a:p>
            <a:pPr>
              <a:spcBef>
                <a:spcPts val="0"/>
              </a:spcBef>
              <a:buFont typeface="Wingdings" panose="05000000000000000000" pitchFamily="2" charset="2"/>
              <a:buChar char="ü"/>
            </a:pPr>
            <a:r>
              <a:rPr lang="en-US" dirty="0" smtClean="0"/>
              <a:t>Cost of foodborne illnesses estimated up to $152 billion dollars annually </a:t>
            </a:r>
            <a:r>
              <a:rPr lang="en-US" sz="2000" i="1" dirty="0" smtClean="0"/>
              <a:t>(USDA ERS: EIBN 118, 2013)</a:t>
            </a:r>
            <a:endParaRPr lang="en-US" sz="2000" i="1" dirty="0"/>
          </a:p>
        </p:txBody>
      </p:sp>
    </p:spTree>
    <p:extLst>
      <p:ext uri="{BB962C8B-B14F-4D97-AF65-F5344CB8AC3E}">
        <p14:creationId xmlns:p14="http://schemas.microsoft.com/office/powerpoint/2010/main" val="1197767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Why I Should I be Informed?</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ü"/>
            </a:pPr>
            <a:r>
              <a:rPr lang="en-US" dirty="0" smtClean="0"/>
              <a:t>While the US food supply is very safe, certain populations are at greater risk</a:t>
            </a:r>
          </a:p>
          <a:p>
            <a:pPr lvl="1">
              <a:buFont typeface="Wingdings" panose="05000000000000000000" pitchFamily="2" charset="2"/>
              <a:buChar char="§"/>
            </a:pPr>
            <a:r>
              <a:rPr lang="en-US" dirty="0" smtClean="0"/>
              <a:t>Older people</a:t>
            </a:r>
          </a:p>
          <a:p>
            <a:pPr lvl="1">
              <a:buFont typeface="Wingdings" panose="05000000000000000000" pitchFamily="2" charset="2"/>
              <a:buChar char="§"/>
            </a:pPr>
            <a:r>
              <a:rPr lang="en-US" dirty="0" smtClean="0"/>
              <a:t>Young children</a:t>
            </a:r>
          </a:p>
          <a:p>
            <a:pPr lvl="1">
              <a:buFont typeface="Wingdings" panose="05000000000000000000" pitchFamily="2" charset="2"/>
              <a:buChar char="§"/>
            </a:pPr>
            <a:r>
              <a:rPr lang="en-US" dirty="0" smtClean="0"/>
              <a:t>Pregnant women</a:t>
            </a:r>
          </a:p>
          <a:p>
            <a:pPr lvl="1">
              <a:buFont typeface="Wingdings" panose="05000000000000000000" pitchFamily="2" charset="2"/>
              <a:buChar char="§"/>
            </a:pPr>
            <a:r>
              <a:rPr lang="en-US" dirty="0" smtClean="0"/>
              <a:t>Immune compromised</a:t>
            </a:r>
          </a:p>
          <a:p>
            <a:pPr>
              <a:buFont typeface="Wingdings" panose="05000000000000000000" pitchFamily="2" charset="2"/>
              <a:buChar char="ü"/>
            </a:pPr>
            <a:r>
              <a:rPr lang="en-US" dirty="0" smtClean="0"/>
              <a:t>Preventable!</a:t>
            </a:r>
          </a:p>
          <a:p>
            <a:pPr>
              <a:buFont typeface="Wingdings" panose="05000000000000000000" pitchFamily="2" charset="2"/>
              <a:buChar char="ü"/>
            </a:pPr>
            <a:r>
              <a:rPr lang="en-US" dirty="0" smtClean="0"/>
              <a:t>Fresh fruits &amp; veggies are important for health</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9558" y="2241466"/>
            <a:ext cx="1977242" cy="2965863"/>
          </a:xfrm>
          <a:prstGeom prst="rect">
            <a:avLst/>
          </a:prstGeom>
        </p:spPr>
      </p:pic>
    </p:spTree>
    <p:extLst>
      <p:ext uri="{BB962C8B-B14F-4D97-AF65-F5344CB8AC3E}">
        <p14:creationId xmlns:p14="http://schemas.microsoft.com/office/powerpoint/2010/main" val="1612546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hart: Contributions of different food categories to estimated domestically illnesses and deaths, 1998-2008*.  Produce   Illnesses - 46%  Deaths - 23% ; Meat and Poultry Illnesses - 22% Deaths - 29%;Dairy and Eggs Illnesses - 20% Deaths - 15%; Fish and Shelfish Illnesses - 6.1% Deaths - 6.4%"/>
          <p:cNvPicPr>
            <a:picLocks noChangeAspect="1" noChangeArrowheads="1"/>
          </p:cNvPicPr>
          <p:nvPr/>
        </p:nvPicPr>
        <p:blipFill rotWithShape="1">
          <a:blip r:embed="rId3">
            <a:extLst>
              <a:ext uri="{28A0092B-C50C-407E-A947-70E740481C1C}">
                <a14:useLocalDpi xmlns:a14="http://schemas.microsoft.com/office/drawing/2010/main" val="0"/>
              </a:ext>
            </a:extLst>
          </a:blip>
          <a:srcRect r="1973"/>
          <a:stretch/>
        </p:blipFill>
        <p:spPr bwMode="auto">
          <a:xfrm>
            <a:off x="3657602" y="1152203"/>
            <a:ext cx="4452358" cy="493933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l"/>
            <a:r>
              <a:rPr lang="en-US" dirty="0" smtClean="0"/>
              <a:t>Why Focus on Produce?</a:t>
            </a:r>
            <a:endParaRPr lang="en-US" dirty="0"/>
          </a:p>
        </p:txBody>
      </p:sp>
      <p:sp>
        <p:nvSpPr>
          <p:cNvPr id="5" name="TextBox 4"/>
          <p:cNvSpPr txBox="1"/>
          <p:nvPr/>
        </p:nvSpPr>
        <p:spPr>
          <a:xfrm>
            <a:off x="457199" y="1417638"/>
            <a:ext cx="3320041" cy="4708981"/>
          </a:xfrm>
          <a:prstGeom prst="rect">
            <a:avLst/>
          </a:prstGeom>
          <a:noFill/>
        </p:spPr>
        <p:txBody>
          <a:bodyPr wrap="square" rtlCol="0">
            <a:spAutoFit/>
          </a:bodyPr>
          <a:lstStyle/>
          <a:p>
            <a:pPr marL="285750" indent="-285750">
              <a:buFont typeface="Wingdings" panose="05000000000000000000" pitchFamily="2" charset="2"/>
              <a:buChar char="ü"/>
            </a:pPr>
            <a:r>
              <a:rPr lang="en-US" sz="3000" dirty="0" smtClean="0">
                <a:latin typeface="+mn-lt"/>
              </a:rPr>
              <a:t>Surprise! Produce is the number one cause of foodborne illnesses</a:t>
            </a:r>
          </a:p>
          <a:p>
            <a:pPr marL="285750" indent="-285750">
              <a:buFont typeface="Wingdings" panose="05000000000000000000" pitchFamily="2" charset="2"/>
              <a:buChar char="ü"/>
            </a:pPr>
            <a:r>
              <a:rPr lang="en-US" sz="3000" dirty="0" smtClean="0">
                <a:latin typeface="+mn-lt"/>
              </a:rPr>
              <a:t>Why?</a:t>
            </a:r>
          </a:p>
          <a:p>
            <a:pPr marL="285750" indent="-285750">
              <a:buFont typeface="Wingdings" panose="05000000000000000000" pitchFamily="2" charset="2"/>
              <a:buChar char="ü"/>
            </a:pPr>
            <a:r>
              <a:rPr lang="en-US" sz="3000" dirty="0" smtClean="0">
                <a:latin typeface="+mn-lt"/>
              </a:rPr>
              <a:t>We think it is safe (and in theory it should be)</a:t>
            </a:r>
          </a:p>
          <a:p>
            <a:pPr marL="285750" indent="-285750">
              <a:buFont typeface="Wingdings" panose="05000000000000000000" pitchFamily="2" charset="2"/>
              <a:buChar char="ü"/>
            </a:pPr>
            <a:r>
              <a:rPr lang="en-US" sz="3000" dirty="0" smtClean="0">
                <a:latin typeface="+mn-lt"/>
              </a:rPr>
              <a:t>We don’t cook it</a:t>
            </a:r>
            <a:endParaRPr lang="en-US" sz="3000" dirty="0">
              <a:latin typeface="+mn-lt"/>
            </a:endParaRPr>
          </a:p>
        </p:txBody>
      </p:sp>
      <p:sp>
        <p:nvSpPr>
          <p:cNvPr id="3" name="Left Arrow 2"/>
          <p:cNvSpPr/>
          <p:nvPr/>
        </p:nvSpPr>
        <p:spPr>
          <a:xfrm rot="2623429">
            <a:off x="4589092" y="2529555"/>
            <a:ext cx="820397" cy="23928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484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Contaminant?</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ü"/>
            </a:pPr>
            <a:r>
              <a:rPr lang="en-US" dirty="0" smtClean="0"/>
              <a:t>A bacteria or substance that is </a:t>
            </a:r>
            <a:r>
              <a:rPr lang="en-US" dirty="0"/>
              <a:t> </a:t>
            </a:r>
            <a:r>
              <a:rPr lang="en-US" dirty="0" smtClean="0"/>
              <a:t>                 where is shouldn’t be</a:t>
            </a:r>
          </a:p>
          <a:p>
            <a:pPr>
              <a:buFont typeface="Wingdings" panose="05000000000000000000" pitchFamily="2" charset="2"/>
              <a:buChar char="ü"/>
            </a:pPr>
            <a:r>
              <a:rPr lang="en-US" dirty="0" smtClean="0"/>
              <a:t>Some common contaminants:</a:t>
            </a:r>
          </a:p>
          <a:p>
            <a:pPr lvl="1">
              <a:buFont typeface="Wingdings" panose="05000000000000000000" pitchFamily="2" charset="2"/>
              <a:buChar char="§"/>
            </a:pPr>
            <a:r>
              <a:rPr lang="en-US" sz="2600" i="1" dirty="0" smtClean="0"/>
              <a:t>Salmonella</a:t>
            </a:r>
          </a:p>
          <a:p>
            <a:pPr lvl="1">
              <a:buFont typeface="Wingdings" panose="05000000000000000000" pitchFamily="2" charset="2"/>
              <a:buChar char="§"/>
            </a:pPr>
            <a:r>
              <a:rPr lang="en-US" sz="2600" i="1" dirty="0" err="1" smtClean="0"/>
              <a:t>Shigella</a:t>
            </a:r>
            <a:endParaRPr lang="en-US" sz="2600" i="1" dirty="0" smtClean="0"/>
          </a:p>
          <a:p>
            <a:pPr lvl="1">
              <a:buFont typeface="Wingdings" panose="05000000000000000000" pitchFamily="2" charset="2"/>
              <a:buChar char="§"/>
            </a:pPr>
            <a:r>
              <a:rPr lang="en-US" sz="2600" i="1" dirty="0" smtClean="0"/>
              <a:t>Norovirus</a:t>
            </a:r>
            <a:endParaRPr lang="en-US" sz="2200" i="1" dirty="0" smtClean="0"/>
          </a:p>
          <a:p>
            <a:pPr lvl="1">
              <a:buFont typeface="Wingdings" panose="05000000000000000000" pitchFamily="2" charset="2"/>
              <a:buChar char="§"/>
            </a:pPr>
            <a:r>
              <a:rPr lang="en-US" sz="2600" i="1" dirty="0" smtClean="0"/>
              <a:t>Campylobacter</a:t>
            </a:r>
            <a:endParaRPr lang="en-US" sz="2200" i="1" dirty="0" smtClean="0"/>
          </a:p>
          <a:p>
            <a:pPr lvl="1">
              <a:buFont typeface="Wingdings" panose="05000000000000000000" pitchFamily="2" charset="2"/>
              <a:buChar char="§"/>
            </a:pPr>
            <a:r>
              <a:rPr lang="en-US" sz="2600" i="1" dirty="0" smtClean="0"/>
              <a:t>E. Coli</a:t>
            </a:r>
          </a:p>
        </p:txBody>
      </p:sp>
      <p:pic>
        <p:nvPicPr>
          <p:cNvPr id="5" name="Picture 2"/>
          <p:cNvPicPr>
            <a:picLocks noChangeAspect="1" noChangeArrowheads="1"/>
          </p:cNvPicPr>
          <p:nvPr/>
        </p:nvPicPr>
        <p:blipFill>
          <a:blip r:embed="rId3"/>
          <a:srcRect/>
          <a:stretch>
            <a:fillRect/>
          </a:stretch>
        </p:blipFill>
        <p:spPr>
          <a:xfrm>
            <a:off x="6236112" y="3719818"/>
            <a:ext cx="2209800" cy="1008879"/>
          </a:xfrm>
          <a:prstGeom prst="rect">
            <a:avLst/>
          </a:prstGeom>
          <a:effectLst>
            <a:outerShdw blurRad="292100" dist="139700" dir="2700000" algn="tl" rotWithShape="0">
              <a:srgbClr val="333333">
                <a:alpha val="65000"/>
              </a:srgbClr>
            </a:outerShdw>
          </a:effectLst>
        </p:spPr>
      </p:pic>
      <p:pic>
        <p:nvPicPr>
          <p:cNvPr id="6" name="Picture 3"/>
          <p:cNvPicPr>
            <a:picLocks noChangeAspect="1" noChangeArrowheads="1"/>
          </p:cNvPicPr>
          <p:nvPr/>
        </p:nvPicPr>
        <p:blipFill>
          <a:blip r:embed="rId4"/>
          <a:srcRect/>
          <a:stretch>
            <a:fillRect/>
          </a:stretch>
        </p:blipFill>
        <p:spPr bwMode="auto">
          <a:xfrm>
            <a:off x="6236112" y="4728697"/>
            <a:ext cx="2209800" cy="1010194"/>
          </a:xfrm>
          <a:prstGeom prst="rect">
            <a:avLst/>
          </a:prstGeom>
          <a:ln>
            <a:noFill/>
          </a:ln>
          <a:effectLst>
            <a:outerShdw blurRad="292100" dist="139700" dir="2700000" algn="tl" rotWithShape="0">
              <a:srgbClr val="333333">
                <a:alpha val="65000"/>
              </a:srgbClr>
            </a:outerShdw>
          </a:effectLst>
        </p:spPr>
      </p:pic>
      <p:pic>
        <p:nvPicPr>
          <p:cNvPr id="7" name="Picture 8" descr="C:\Documents and Settings\dbrochetti\Local Settings\Temporary Internet Files\Content.IE5\V1AX9TA9\MPj04074920000[1].jpg"/>
          <p:cNvPicPr>
            <a:picLocks noChangeAspect="1" noChangeArrowheads="1"/>
          </p:cNvPicPr>
          <p:nvPr/>
        </p:nvPicPr>
        <p:blipFill>
          <a:blip r:embed="rId5"/>
          <a:srcRect/>
          <a:stretch>
            <a:fillRect/>
          </a:stretch>
        </p:blipFill>
        <p:spPr bwMode="auto">
          <a:xfrm>
            <a:off x="6936658" y="1811949"/>
            <a:ext cx="1750142" cy="16855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612071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23" y="229470"/>
            <a:ext cx="8229600" cy="1143000"/>
          </a:xfrm>
        </p:spPr>
        <p:txBody>
          <a:bodyPr/>
          <a:lstStyle/>
          <a:p>
            <a:r>
              <a:rPr lang="en-US" dirty="0" smtClean="0"/>
              <a:t>Do I Matter?</a:t>
            </a:r>
            <a:endParaRPr lang="en-US" dirty="0"/>
          </a:p>
        </p:txBody>
      </p:sp>
      <p:sp>
        <p:nvSpPr>
          <p:cNvPr id="4" name="Right Arrow 3"/>
          <p:cNvSpPr/>
          <p:nvPr/>
        </p:nvSpPr>
        <p:spPr>
          <a:xfrm rot="2039786">
            <a:off x="509453" y="1553758"/>
            <a:ext cx="1408257"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ight Arrow 4"/>
          <p:cNvSpPr/>
          <p:nvPr/>
        </p:nvSpPr>
        <p:spPr>
          <a:xfrm rot="16200000">
            <a:off x="-109522" y="3391782"/>
            <a:ext cx="1408257"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696522" y="3514088"/>
            <a:ext cx="3119215" cy="369332"/>
          </a:xfrm>
          <a:prstGeom prst="rect">
            <a:avLst/>
          </a:prstGeom>
          <a:noFill/>
        </p:spPr>
        <p:txBody>
          <a:bodyPr wrap="square" rtlCol="0">
            <a:spAutoFit/>
          </a:bodyPr>
          <a:lstStyle/>
          <a:p>
            <a:r>
              <a:rPr lang="en-US" dirty="0" smtClean="0"/>
              <a:t>Producer</a:t>
            </a:r>
          </a:p>
        </p:txBody>
      </p:sp>
      <p:sp>
        <p:nvSpPr>
          <p:cNvPr id="11" name="TextBox 10"/>
          <p:cNvSpPr txBox="1"/>
          <p:nvPr/>
        </p:nvSpPr>
        <p:spPr>
          <a:xfrm>
            <a:off x="696522" y="2244453"/>
            <a:ext cx="3119215" cy="369332"/>
          </a:xfrm>
          <a:prstGeom prst="rect">
            <a:avLst/>
          </a:prstGeom>
          <a:noFill/>
        </p:spPr>
        <p:txBody>
          <a:bodyPr wrap="square" rtlCol="0">
            <a:spAutoFit/>
          </a:bodyPr>
          <a:lstStyle/>
          <a:p>
            <a:r>
              <a:rPr lang="en-US" dirty="0" smtClean="0"/>
              <a:t>Transport</a:t>
            </a:r>
          </a:p>
        </p:txBody>
      </p:sp>
      <p:sp>
        <p:nvSpPr>
          <p:cNvPr id="12" name="TextBox 11"/>
          <p:cNvSpPr txBox="1"/>
          <p:nvPr/>
        </p:nvSpPr>
        <p:spPr>
          <a:xfrm>
            <a:off x="1134528" y="1187804"/>
            <a:ext cx="3119215" cy="369332"/>
          </a:xfrm>
          <a:prstGeom prst="rect">
            <a:avLst/>
          </a:prstGeom>
          <a:noFill/>
        </p:spPr>
        <p:txBody>
          <a:bodyPr wrap="square" rtlCol="0">
            <a:spAutoFit/>
          </a:bodyPr>
          <a:lstStyle/>
          <a:p>
            <a:r>
              <a:rPr lang="en-US" dirty="0" smtClean="0"/>
              <a:t>Manufacturing</a:t>
            </a:r>
          </a:p>
        </p:txBody>
      </p:sp>
      <p:sp>
        <p:nvSpPr>
          <p:cNvPr id="13" name="Right Arrow 12"/>
          <p:cNvSpPr/>
          <p:nvPr/>
        </p:nvSpPr>
        <p:spPr>
          <a:xfrm rot="1910005">
            <a:off x="1691980" y="2318322"/>
            <a:ext cx="1408257"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396108" y="2059679"/>
            <a:ext cx="3119215" cy="369332"/>
          </a:xfrm>
          <a:prstGeom prst="rect">
            <a:avLst/>
          </a:prstGeom>
          <a:noFill/>
        </p:spPr>
        <p:txBody>
          <a:bodyPr wrap="square" rtlCol="0">
            <a:spAutoFit/>
          </a:bodyPr>
          <a:lstStyle/>
          <a:p>
            <a:r>
              <a:rPr lang="en-US" dirty="0" smtClean="0"/>
              <a:t>Transport</a:t>
            </a:r>
          </a:p>
        </p:txBody>
      </p:sp>
      <p:sp>
        <p:nvSpPr>
          <p:cNvPr id="15" name="Right Arrow 14"/>
          <p:cNvSpPr/>
          <p:nvPr/>
        </p:nvSpPr>
        <p:spPr>
          <a:xfrm rot="1910005">
            <a:off x="2891392" y="3044134"/>
            <a:ext cx="1408257"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3542255" y="2671524"/>
            <a:ext cx="3119215" cy="369332"/>
          </a:xfrm>
          <a:prstGeom prst="rect">
            <a:avLst/>
          </a:prstGeom>
          <a:noFill/>
        </p:spPr>
        <p:txBody>
          <a:bodyPr wrap="square" rtlCol="0">
            <a:spAutoFit/>
          </a:bodyPr>
          <a:lstStyle/>
          <a:p>
            <a:r>
              <a:rPr lang="en-US" dirty="0" smtClean="0"/>
              <a:t>Storage</a:t>
            </a:r>
          </a:p>
        </p:txBody>
      </p:sp>
      <p:sp>
        <p:nvSpPr>
          <p:cNvPr id="17" name="Right Arrow 16"/>
          <p:cNvSpPr/>
          <p:nvPr/>
        </p:nvSpPr>
        <p:spPr>
          <a:xfrm rot="16200000">
            <a:off x="-113834" y="1959396"/>
            <a:ext cx="1408257"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4780260" y="3439524"/>
            <a:ext cx="3119215" cy="369332"/>
          </a:xfrm>
          <a:prstGeom prst="rect">
            <a:avLst/>
          </a:prstGeom>
          <a:noFill/>
        </p:spPr>
        <p:txBody>
          <a:bodyPr wrap="square" rtlCol="0">
            <a:spAutoFit/>
          </a:bodyPr>
          <a:lstStyle/>
          <a:p>
            <a:r>
              <a:rPr lang="en-US" dirty="0" smtClean="0"/>
              <a:t>Transport</a:t>
            </a:r>
          </a:p>
        </p:txBody>
      </p:sp>
      <p:sp>
        <p:nvSpPr>
          <p:cNvPr id="19" name="TextBox 18"/>
          <p:cNvSpPr txBox="1"/>
          <p:nvPr/>
        </p:nvSpPr>
        <p:spPr>
          <a:xfrm>
            <a:off x="5816315" y="4073615"/>
            <a:ext cx="3119215" cy="369332"/>
          </a:xfrm>
          <a:prstGeom prst="rect">
            <a:avLst/>
          </a:prstGeom>
          <a:noFill/>
        </p:spPr>
        <p:txBody>
          <a:bodyPr wrap="square" rtlCol="0">
            <a:spAutoFit/>
          </a:bodyPr>
          <a:lstStyle/>
          <a:p>
            <a:r>
              <a:rPr lang="en-US" dirty="0" smtClean="0"/>
              <a:t>Storage</a:t>
            </a:r>
          </a:p>
        </p:txBody>
      </p:sp>
      <p:sp>
        <p:nvSpPr>
          <p:cNvPr id="20" name="Right Arrow 19"/>
          <p:cNvSpPr/>
          <p:nvPr/>
        </p:nvSpPr>
        <p:spPr>
          <a:xfrm rot="1910005">
            <a:off x="4084005" y="3758890"/>
            <a:ext cx="1303582"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ight Arrow 20"/>
          <p:cNvSpPr/>
          <p:nvPr/>
        </p:nvSpPr>
        <p:spPr>
          <a:xfrm rot="1910005">
            <a:off x="5190874" y="4442530"/>
            <a:ext cx="1250882"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6970147" y="4762709"/>
            <a:ext cx="3119215" cy="369332"/>
          </a:xfrm>
          <a:prstGeom prst="rect">
            <a:avLst/>
          </a:prstGeom>
          <a:noFill/>
        </p:spPr>
        <p:txBody>
          <a:bodyPr wrap="square" rtlCol="0">
            <a:spAutoFit/>
          </a:bodyPr>
          <a:lstStyle/>
          <a:p>
            <a:r>
              <a:rPr lang="en-US" dirty="0" smtClean="0"/>
              <a:t>Prep</a:t>
            </a:r>
          </a:p>
        </p:txBody>
      </p:sp>
      <p:sp>
        <p:nvSpPr>
          <p:cNvPr id="23" name="Right Arrow 22"/>
          <p:cNvSpPr/>
          <p:nvPr/>
        </p:nvSpPr>
        <p:spPr>
          <a:xfrm rot="1910005">
            <a:off x="6320715" y="5019773"/>
            <a:ext cx="872266"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own Arrow 23"/>
          <p:cNvSpPr/>
          <p:nvPr/>
        </p:nvSpPr>
        <p:spPr>
          <a:xfrm rot="5400000">
            <a:off x="1905276" y="3445302"/>
            <a:ext cx="316709" cy="559527"/>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own Arrow 24"/>
          <p:cNvSpPr/>
          <p:nvPr/>
        </p:nvSpPr>
        <p:spPr>
          <a:xfrm rot="8115221">
            <a:off x="1777912" y="2493084"/>
            <a:ext cx="316709" cy="559527"/>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Down Arrow 25"/>
          <p:cNvSpPr/>
          <p:nvPr/>
        </p:nvSpPr>
        <p:spPr>
          <a:xfrm rot="5400000">
            <a:off x="2921614" y="1119018"/>
            <a:ext cx="316709" cy="559527"/>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Down Arrow 26"/>
          <p:cNvSpPr/>
          <p:nvPr/>
        </p:nvSpPr>
        <p:spPr>
          <a:xfrm rot="5400000">
            <a:off x="3789803" y="1938270"/>
            <a:ext cx="316709" cy="559527"/>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Down Arrow 27"/>
          <p:cNvSpPr/>
          <p:nvPr/>
        </p:nvSpPr>
        <p:spPr>
          <a:xfrm rot="5400000">
            <a:off x="4682639" y="2547803"/>
            <a:ext cx="316709" cy="559527"/>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722" name="Picture 2" descr="C:\Program Files\Microsoft Office\MEDIA\CAGCAT10\j0297185.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141" y="4044390"/>
            <a:ext cx="1809598" cy="1442009"/>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Image result for sala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sala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 name="Picture 6" descr="http://upload.wikimedia.org/wikipedia/commons/e/e6/Russian_Salad.jpg"/>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34140" y="5326919"/>
            <a:ext cx="912816" cy="684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39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80">
                                          <p:stCondLst>
                                            <p:cond delay="0"/>
                                          </p:stCondLst>
                                        </p:cTn>
                                        <p:tgtEl>
                                          <p:spTgt spid="27"/>
                                        </p:tgtEl>
                                      </p:cBhvr>
                                    </p:animEffect>
                                    <p:anim calcmode="lin" valueType="num">
                                      <p:cBhvr>
                                        <p:cTn id="8"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3" dur="26">
                                          <p:stCondLst>
                                            <p:cond delay="650"/>
                                          </p:stCondLst>
                                        </p:cTn>
                                        <p:tgtEl>
                                          <p:spTgt spid="27"/>
                                        </p:tgtEl>
                                      </p:cBhvr>
                                      <p:to x="100000" y="60000"/>
                                    </p:animScale>
                                    <p:animScale>
                                      <p:cBhvr>
                                        <p:cTn id="14" dur="166" decel="50000">
                                          <p:stCondLst>
                                            <p:cond delay="676"/>
                                          </p:stCondLst>
                                        </p:cTn>
                                        <p:tgtEl>
                                          <p:spTgt spid="27"/>
                                        </p:tgtEl>
                                      </p:cBhvr>
                                      <p:to x="100000" y="100000"/>
                                    </p:animScale>
                                    <p:animScale>
                                      <p:cBhvr>
                                        <p:cTn id="15" dur="26">
                                          <p:stCondLst>
                                            <p:cond delay="1312"/>
                                          </p:stCondLst>
                                        </p:cTn>
                                        <p:tgtEl>
                                          <p:spTgt spid="27"/>
                                        </p:tgtEl>
                                      </p:cBhvr>
                                      <p:to x="100000" y="80000"/>
                                    </p:animScale>
                                    <p:animScale>
                                      <p:cBhvr>
                                        <p:cTn id="16" dur="166" decel="50000">
                                          <p:stCondLst>
                                            <p:cond delay="1338"/>
                                          </p:stCondLst>
                                        </p:cTn>
                                        <p:tgtEl>
                                          <p:spTgt spid="27"/>
                                        </p:tgtEl>
                                      </p:cBhvr>
                                      <p:to x="100000" y="100000"/>
                                    </p:animScale>
                                    <p:animScale>
                                      <p:cBhvr>
                                        <p:cTn id="17" dur="26">
                                          <p:stCondLst>
                                            <p:cond delay="1642"/>
                                          </p:stCondLst>
                                        </p:cTn>
                                        <p:tgtEl>
                                          <p:spTgt spid="27"/>
                                        </p:tgtEl>
                                      </p:cBhvr>
                                      <p:to x="100000" y="90000"/>
                                    </p:animScale>
                                    <p:animScale>
                                      <p:cBhvr>
                                        <p:cTn id="18" dur="166" decel="50000">
                                          <p:stCondLst>
                                            <p:cond delay="1668"/>
                                          </p:stCondLst>
                                        </p:cTn>
                                        <p:tgtEl>
                                          <p:spTgt spid="27"/>
                                        </p:tgtEl>
                                      </p:cBhvr>
                                      <p:to x="100000" y="100000"/>
                                    </p:animScale>
                                    <p:animScale>
                                      <p:cBhvr>
                                        <p:cTn id="19" dur="26">
                                          <p:stCondLst>
                                            <p:cond delay="1808"/>
                                          </p:stCondLst>
                                        </p:cTn>
                                        <p:tgtEl>
                                          <p:spTgt spid="27"/>
                                        </p:tgtEl>
                                      </p:cBhvr>
                                      <p:to x="100000" y="95000"/>
                                    </p:animScale>
                                    <p:animScale>
                                      <p:cBhvr>
                                        <p:cTn id="20" dur="166" decel="50000">
                                          <p:stCondLst>
                                            <p:cond delay="1834"/>
                                          </p:stCondLst>
                                        </p:cTn>
                                        <p:tgtEl>
                                          <p:spTgt spid="2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80">
                                          <p:stCondLst>
                                            <p:cond delay="0"/>
                                          </p:stCondLst>
                                        </p:cTn>
                                        <p:tgtEl>
                                          <p:spTgt spid="28"/>
                                        </p:tgtEl>
                                      </p:cBhvr>
                                    </p:animEffect>
                                    <p:anim calcmode="lin" valueType="num">
                                      <p:cBhvr>
                                        <p:cTn id="24"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29" dur="26">
                                          <p:stCondLst>
                                            <p:cond delay="650"/>
                                          </p:stCondLst>
                                        </p:cTn>
                                        <p:tgtEl>
                                          <p:spTgt spid="28"/>
                                        </p:tgtEl>
                                      </p:cBhvr>
                                      <p:to x="100000" y="60000"/>
                                    </p:animScale>
                                    <p:animScale>
                                      <p:cBhvr>
                                        <p:cTn id="30" dur="166" decel="50000">
                                          <p:stCondLst>
                                            <p:cond delay="676"/>
                                          </p:stCondLst>
                                        </p:cTn>
                                        <p:tgtEl>
                                          <p:spTgt spid="28"/>
                                        </p:tgtEl>
                                      </p:cBhvr>
                                      <p:to x="100000" y="100000"/>
                                    </p:animScale>
                                    <p:animScale>
                                      <p:cBhvr>
                                        <p:cTn id="31" dur="26">
                                          <p:stCondLst>
                                            <p:cond delay="1312"/>
                                          </p:stCondLst>
                                        </p:cTn>
                                        <p:tgtEl>
                                          <p:spTgt spid="28"/>
                                        </p:tgtEl>
                                      </p:cBhvr>
                                      <p:to x="100000" y="80000"/>
                                    </p:animScale>
                                    <p:animScale>
                                      <p:cBhvr>
                                        <p:cTn id="32" dur="166" decel="50000">
                                          <p:stCondLst>
                                            <p:cond delay="1338"/>
                                          </p:stCondLst>
                                        </p:cTn>
                                        <p:tgtEl>
                                          <p:spTgt spid="28"/>
                                        </p:tgtEl>
                                      </p:cBhvr>
                                      <p:to x="100000" y="100000"/>
                                    </p:animScale>
                                    <p:animScale>
                                      <p:cBhvr>
                                        <p:cTn id="33" dur="26">
                                          <p:stCondLst>
                                            <p:cond delay="1642"/>
                                          </p:stCondLst>
                                        </p:cTn>
                                        <p:tgtEl>
                                          <p:spTgt spid="28"/>
                                        </p:tgtEl>
                                      </p:cBhvr>
                                      <p:to x="100000" y="90000"/>
                                    </p:animScale>
                                    <p:animScale>
                                      <p:cBhvr>
                                        <p:cTn id="34" dur="166" decel="50000">
                                          <p:stCondLst>
                                            <p:cond delay="1668"/>
                                          </p:stCondLst>
                                        </p:cTn>
                                        <p:tgtEl>
                                          <p:spTgt spid="28"/>
                                        </p:tgtEl>
                                      </p:cBhvr>
                                      <p:to x="100000" y="100000"/>
                                    </p:animScale>
                                    <p:animScale>
                                      <p:cBhvr>
                                        <p:cTn id="35" dur="26">
                                          <p:stCondLst>
                                            <p:cond delay="1808"/>
                                          </p:stCondLst>
                                        </p:cTn>
                                        <p:tgtEl>
                                          <p:spTgt spid="28"/>
                                        </p:tgtEl>
                                      </p:cBhvr>
                                      <p:to x="100000" y="95000"/>
                                    </p:animScale>
                                    <p:animScale>
                                      <p:cBhvr>
                                        <p:cTn id="36" dur="166" decel="50000">
                                          <p:stCondLst>
                                            <p:cond delay="1834"/>
                                          </p:stCondLst>
                                        </p:cTn>
                                        <p:tgtEl>
                                          <p:spTgt spid="28"/>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down)">
                                      <p:cBhvr>
                                        <p:cTn id="39" dur="580">
                                          <p:stCondLst>
                                            <p:cond delay="0"/>
                                          </p:stCondLst>
                                        </p:cTn>
                                        <p:tgtEl>
                                          <p:spTgt spid="26"/>
                                        </p:tgtEl>
                                      </p:cBhvr>
                                    </p:animEffect>
                                    <p:anim calcmode="lin" valueType="num">
                                      <p:cBhvr>
                                        <p:cTn id="40"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45" dur="26">
                                          <p:stCondLst>
                                            <p:cond delay="650"/>
                                          </p:stCondLst>
                                        </p:cTn>
                                        <p:tgtEl>
                                          <p:spTgt spid="26"/>
                                        </p:tgtEl>
                                      </p:cBhvr>
                                      <p:to x="100000" y="60000"/>
                                    </p:animScale>
                                    <p:animScale>
                                      <p:cBhvr>
                                        <p:cTn id="46" dur="166" decel="50000">
                                          <p:stCondLst>
                                            <p:cond delay="676"/>
                                          </p:stCondLst>
                                        </p:cTn>
                                        <p:tgtEl>
                                          <p:spTgt spid="26"/>
                                        </p:tgtEl>
                                      </p:cBhvr>
                                      <p:to x="100000" y="100000"/>
                                    </p:animScale>
                                    <p:animScale>
                                      <p:cBhvr>
                                        <p:cTn id="47" dur="26">
                                          <p:stCondLst>
                                            <p:cond delay="1312"/>
                                          </p:stCondLst>
                                        </p:cTn>
                                        <p:tgtEl>
                                          <p:spTgt spid="26"/>
                                        </p:tgtEl>
                                      </p:cBhvr>
                                      <p:to x="100000" y="80000"/>
                                    </p:animScale>
                                    <p:animScale>
                                      <p:cBhvr>
                                        <p:cTn id="48" dur="166" decel="50000">
                                          <p:stCondLst>
                                            <p:cond delay="1338"/>
                                          </p:stCondLst>
                                        </p:cTn>
                                        <p:tgtEl>
                                          <p:spTgt spid="26"/>
                                        </p:tgtEl>
                                      </p:cBhvr>
                                      <p:to x="100000" y="100000"/>
                                    </p:animScale>
                                    <p:animScale>
                                      <p:cBhvr>
                                        <p:cTn id="49" dur="26">
                                          <p:stCondLst>
                                            <p:cond delay="1642"/>
                                          </p:stCondLst>
                                        </p:cTn>
                                        <p:tgtEl>
                                          <p:spTgt spid="26"/>
                                        </p:tgtEl>
                                      </p:cBhvr>
                                      <p:to x="100000" y="90000"/>
                                    </p:animScale>
                                    <p:animScale>
                                      <p:cBhvr>
                                        <p:cTn id="50" dur="166" decel="50000">
                                          <p:stCondLst>
                                            <p:cond delay="1668"/>
                                          </p:stCondLst>
                                        </p:cTn>
                                        <p:tgtEl>
                                          <p:spTgt spid="26"/>
                                        </p:tgtEl>
                                      </p:cBhvr>
                                      <p:to x="100000" y="100000"/>
                                    </p:animScale>
                                    <p:animScale>
                                      <p:cBhvr>
                                        <p:cTn id="51" dur="26">
                                          <p:stCondLst>
                                            <p:cond delay="1808"/>
                                          </p:stCondLst>
                                        </p:cTn>
                                        <p:tgtEl>
                                          <p:spTgt spid="26"/>
                                        </p:tgtEl>
                                      </p:cBhvr>
                                      <p:to x="100000" y="95000"/>
                                    </p:animScale>
                                    <p:animScale>
                                      <p:cBhvr>
                                        <p:cTn id="52" dur="166" decel="50000">
                                          <p:stCondLst>
                                            <p:cond delay="1834"/>
                                          </p:stCondLst>
                                        </p:cTn>
                                        <p:tgtEl>
                                          <p:spTgt spid="26"/>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down)">
                                      <p:cBhvr>
                                        <p:cTn id="55" dur="580">
                                          <p:stCondLst>
                                            <p:cond delay="0"/>
                                          </p:stCondLst>
                                        </p:cTn>
                                        <p:tgtEl>
                                          <p:spTgt spid="25"/>
                                        </p:tgtEl>
                                      </p:cBhvr>
                                    </p:animEffect>
                                    <p:anim calcmode="lin" valueType="num">
                                      <p:cBhvr>
                                        <p:cTn id="5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61" dur="26">
                                          <p:stCondLst>
                                            <p:cond delay="650"/>
                                          </p:stCondLst>
                                        </p:cTn>
                                        <p:tgtEl>
                                          <p:spTgt spid="25"/>
                                        </p:tgtEl>
                                      </p:cBhvr>
                                      <p:to x="100000" y="60000"/>
                                    </p:animScale>
                                    <p:animScale>
                                      <p:cBhvr>
                                        <p:cTn id="62" dur="166" decel="50000">
                                          <p:stCondLst>
                                            <p:cond delay="676"/>
                                          </p:stCondLst>
                                        </p:cTn>
                                        <p:tgtEl>
                                          <p:spTgt spid="25"/>
                                        </p:tgtEl>
                                      </p:cBhvr>
                                      <p:to x="100000" y="100000"/>
                                    </p:animScale>
                                    <p:animScale>
                                      <p:cBhvr>
                                        <p:cTn id="63" dur="26">
                                          <p:stCondLst>
                                            <p:cond delay="1312"/>
                                          </p:stCondLst>
                                        </p:cTn>
                                        <p:tgtEl>
                                          <p:spTgt spid="25"/>
                                        </p:tgtEl>
                                      </p:cBhvr>
                                      <p:to x="100000" y="80000"/>
                                    </p:animScale>
                                    <p:animScale>
                                      <p:cBhvr>
                                        <p:cTn id="64" dur="166" decel="50000">
                                          <p:stCondLst>
                                            <p:cond delay="1338"/>
                                          </p:stCondLst>
                                        </p:cTn>
                                        <p:tgtEl>
                                          <p:spTgt spid="25"/>
                                        </p:tgtEl>
                                      </p:cBhvr>
                                      <p:to x="100000" y="100000"/>
                                    </p:animScale>
                                    <p:animScale>
                                      <p:cBhvr>
                                        <p:cTn id="65" dur="26">
                                          <p:stCondLst>
                                            <p:cond delay="1642"/>
                                          </p:stCondLst>
                                        </p:cTn>
                                        <p:tgtEl>
                                          <p:spTgt spid="25"/>
                                        </p:tgtEl>
                                      </p:cBhvr>
                                      <p:to x="100000" y="90000"/>
                                    </p:animScale>
                                    <p:animScale>
                                      <p:cBhvr>
                                        <p:cTn id="66" dur="166" decel="50000">
                                          <p:stCondLst>
                                            <p:cond delay="1668"/>
                                          </p:stCondLst>
                                        </p:cTn>
                                        <p:tgtEl>
                                          <p:spTgt spid="25"/>
                                        </p:tgtEl>
                                      </p:cBhvr>
                                      <p:to x="100000" y="100000"/>
                                    </p:animScale>
                                    <p:animScale>
                                      <p:cBhvr>
                                        <p:cTn id="67" dur="26">
                                          <p:stCondLst>
                                            <p:cond delay="1808"/>
                                          </p:stCondLst>
                                        </p:cTn>
                                        <p:tgtEl>
                                          <p:spTgt spid="25"/>
                                        </p:tgtEl>
                                      </p:cBhvr>
                                      <p:to x="100000" y="95000"/>
                                    </p:animScale>
                                    <p:animScale>
                                      <p:cBhvr>
                                        <p:cTn id="68" dur="166" decel="50000">
                                          <p:stCondLst>
                                            <p:cond delay="1834"/>
                                          </p:stCondLst>
                                        </p:cTn>
                                        <p:tgtEl>
                                          <p:spTgt spid="25"/>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down)">
                                      <p:cBhvr>
                                        <p:cTn id="71" dur="580">
                                          <p:stCondLst>
                                            <p:cond delay="0"/>
                                          </p:stCondLst>
                                        </p:cTn>
                                        <p:tgtEl>
                                          <p:spTgt spid="24"/>
                                        </p:tgtEl>
                                      </p:cBhvr>
                                    </p:animEffect>
                                    <p:anim calcmode="lin" valueType="num">
                                      <p:cBhvr>
                                        <p:cTn id="72"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77" dur="26">
                                          <p:stCondLst>
                                            <p:cond delay="650"/>
                                          </p:stCondLst>
                                        </p:cTn>
                                        <p:tgtEl>
                                          <p:spTgt spid="24"/>
                                        </p:tgtEl>
                                      </p:cBhvr>
                                      <p:to x="100000" y="60000"/>
                                    </p:animScale>
                                    <p:animScale>
                                      <p:cBhvr>
                                        <p:cTn id="78" dur="166" decel="50000">
                                          <p:stCondLst>
                                            <p:cond delay="676"/>
                                          </p:stCondLst>
                                        </p:cTn>
                                        <p:tgtEl>
                                          <p:spTgt spid="24"/>
                                        </p:tgtEl>
                                      </p:cBhvr>
                                      <p:to x="100000" y="100000"/>
                                    </p:animScale>
                                    <p:animScale>
                                      <p:cBhvr>
                                        <p:cTn id="79" dur="26">
                                          <p:stCondLst>
                                            <p:cond delay="1312"/>
                                          </p:stCondLst>
                                        </p:cTn>
                                        <p:tgtEl>
                                          <p:spTgt spid="24"/>
                                        </p:tgtEl>
                                      </p:cBhvr>
                                      <p:to x="100000" y="80000"/>
                                    </p:animScale>
                                    <p:animScale>
                                      <p:cBhvr>
                                        <p:cTn id="80" dur="166" decel="50000">
                                          <p:stCondLst>
                                            <p:cond delay="1338"/>
                                          </p:stCondLst>
                                        </p:cTn>
                                        <p:tgtEl>
                                          <p:spTgt spid="24"/>
                                        </p:tgtEl>
                                      </p:cBhvr>
                                      <p:to x="100000" y="100000"/>
                                    </p:animScale>
                                    <p:animScale>
                                      <p:cBhvr>
                                        <p:cTn id="81" dur="26">
                                          <p:stCondLst>
                                            <p:cond delay="1642"/>
                                          </p:stCondLst>
                                        </p:cTn>
                                        <p:tgtEl>
                                          <p:spTgt spid="24"/>
                                        </p:tgtEl>
                                      </p:cBhvr>
                                      <p:to x="100000" y="90000"/>
                                    </p:animScale>
                                    <p:animScale>
                                      <p:cBhvr>
                                        <p:cTn id="82" dur="166" decel="50000">
                                          <p:stCondLst>
                                            <p:cond delay="1668"/>
                                          </p:stCondLst>
                                        </p:cTn>
                                        <p:tgtEl>
                                          <p:spTgt spid="24"/>
                                        </p:tgtEl>
                                      </p:cBhvr>
                                      <p:to x="100000" y="100000"/>
                                    </p:animScale>
                                    <p:animScale>
                                      <p:cBhvr>
                                        <p:cTn id="83" dur="26">
                                          <p:stCondLst>
                                            <p:cond delay="1808"/>
                                          </p:stCondLst>
                                        </p:cTn>
                                        <p:tgtEl>
                                          <p:spTgt spid="24"/>
                                        </p:tgtEl>
                                      </p:cBhvr>
                                      <p:to x="100000" y="95000"/>
                                    </p:animScale>
                                    <p:animScale>
                                      <p:cBhvr>
                                        <p:cTn id="84"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23" y="229470"/>
            <a:ext cx="8229600" cy="1143000"/>
          </a:xfrm>
        </p:spPr>
        <p:txBody>
          <a:bodyPr/>
          <a:lstStyle/>
          <a:p>
            <a:r>
              <a:rPr lang="en-US" dirty="0" smtClean="0"/>
              <a:t>Where do I Fit?</a:t>
            </a:r>
            <a:endParaRPr lang="en-US" dirty="0"/>
          </a:p>
        </p:txBody>
      </p:sp>
      <p:sp>
        <p:nvSpPr>
          <p:cNvPr id="4" name="Right Arrow 3"/>
          <p:cNvSpPr/>
          <p:nvPr/>
        </p:nvSpPr>
        <p:spPr>
          <a:xfrm rot="2039786">
            <a:off x="509453" y="1553758"/>
            <a:ext cx="1408257"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ight Arrow 4"/>
          <p:cNvSpPr/>
          <p:nvPr/>
        </p:nvSpPr>
        <p:spPr>
          <a:xfrm rot="16200000">
            <a:off x="-109522" y="3391782"/>
            <a:ext cx="1408257"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696522" y="3514088"/>
            <a:ext cx="3119215" cy="369332"/>
          </a:xfrm>
          <a:prstGeom prst="rect">
            <a:avLst/>
          </a:prstGeom>
          <a:noFill/>
        </p:spPr>
        <p:txBody>
          <a:bodyPr wrap="square" rtlCol="0">
            <a:spAutoFit/>
          </a:bodyPr>
          <a:lstStyle/>
          <a:p>
            <a:r>
              <a:rPr lang="en-US" dirty="0" smtClean="0"/>
              <a:t>Producer</a:t>
            </a:r>
          </a:p>
        </p:txBody>
      </p:sp>
      <p:sp>
        <p:nvSpPr>
          <p:cNvPr id="11" name="TextBox 10"/>
          <p:cNvSpPr txBox="1"/>
          <p:nvPr/>
        </p:nvSpPr>
        <p:spPr>
          <a:xfrm>
            <a:off x="696522" y="2244453"/>
            <a:ext cx="3119215" cy="369332"/>
          </a:xfrm>
          <a:prstGeom prst="rect">
            <a:avLst/>
          </a:prstGeom>
          <a:noFill/>
        </p:spPr>
        <p:txBody>
          <a:bodyPr wrap="square" rtlCol="0">
            <a:spAutoFit/>
          </a:bodyPr>
          <a:lstStyle/>
          <a:p>
            <a:r>
              <a:rPr lang="en-US" dirty="0" smtClean="0"/>
              <a:t>Transport</a:t>
            </a:r>
          </a:p>
        </p:txBody>
      </p:sp>
      <p:sp>
        <p:nvSpPr>
          <p:cNvPr id="12" name="TextBox 11"/>
          <p:cNvSpPr txBox="1"/>
          <p:nvPr/>
        </p:nvSpPr>
        <p:spPr>
          <a:xfrm>
            <a:off x="1134528" y="1187804"/>
            <a:ext cx="3119215" cy="369332"/>
          </a:xfrm>
          <a:prstGeom prst="rect">
            <a:avLst/>
          </a:prstGeom>
          <a:noFill/>
        </p:spPr>
        <p:txBody>
          <a:bodyPr wrap="square" rtlCol="0">
            <a:spAutoFit/>
          </a:bodyPr>
          <a:lstStyle/>
          <a:p>
            <a:r>
              <a:rPr lang="en-US" dirty="0" smtClean="0"/>
              <a:t>Manufacturing</a:t>
            </a:r>
          </a:p>
        </p:txBody>
      </p:sp>
      <p:sp>
        <p:nvSpPr>
          <p:cNvPr id="13" name="Right Arrow 12"/>
          <p:cNvSpPr/>
          <p:nvPr/>
        </p:nvSpPr>
        <p:spPr>
          <a:xfrm rot="1910005">
            <a:off x="1691980" y="2318322"/>
            <a:ext cx="1408257"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396108" y="2059679"/>
            <a:ext cx="3119215" cy="369332"/>
          </a:xfrm>
          <a:prstGeom prst="rect">
            <a:avLst/>
          </a:prstGeom>
          <a:noFill/>
        </p:spPr>
        <p:txBody>
          <a:bodyPr wrap="square" rtlCol="0">
            <a:spAutoFit/>
          </a:bodyPr>
          <a:lstStyle/>
          <a:p>
            <a:r>
              <a:rPr lang="en-US" dirty="0" smtClean="0"/>
              <a:t>Transport</a:t>
            </a:r>
          </a:p>
        </p:txBody>
      </p:sp>
      <p:sp>
        <p:nvSpPr>
          <p:cNvPr id="15" name="Right Arrow 14"/>
          <p:cNvSpPr/>
          <p:nvPr/>
        </p:nvSpPr>
        <p:spPr>
          <a:xfrm rot="1910005">
            <a:off x="2891392" y="3044134"/>
            <a:ext cx="1408257"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3542255" y="2671524"/>
            <a:ext cx="3119215" cy="369332"/>
          </a:xfrm>
          <a:prstGeom prst="rect">
            <a:avLst/>
          </a:prstGeom>
          <a:noFill/>
        </p:spPr>
        <p:txBody>
          <a:bodyPr wrap="square" rtlCol="0">
            <a:spAutoFit/>
          </a:bodyPr>
          <a:lstStyle/>
          <a:p>
            <a:r>
              <a:rPr lang="en-US" dirty="0" smtClean="0"/>
              <a:t>Storage</a:t>
            </a:r>
          </a:p>
        </p:txBody>
      </p:sp>
      <p:sp>
        <p:nvSpPr>
          <p:cNvPr id="17" name="Right Arrow 16"/>
          <p:cNvSpPr/>
          <p:nvPr/>
        </p:nvSpPr>
        <p:spPr>
          <a:xfrm rot="16200000">
            <a:off x="-113834" y="1959396"/>
            <a:ext cx="1408257"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4780260" y="3439524"/>
            <a:ext cx="3119215" cy="369332"/>
          </a:xfrm>
          <a:prstGeom prst="rect">
            <a:avLst/>
          </a:prstGeom>
          <a:noFill/>
        </p:spPr>
        <p:txBody>
          <a:bodyPr wrap="square" rtlCol="0">
            <a:spAutoFit/>
          </a:bodyPr>
          <a:lstStyle/>
          <a:p>
            <a:r>
              <a:rPr lang="en-US" dirty="0" smtClean="0"/>
              <a:t>Transport</a:t>
            </a:r>
          </a:p>
        </p:txBody>
      </p:sp>
      <p:sp>
        <p:nvSpPr>
          <p:cNvPr id="19" name="TextBox 18"/>
          <p:cNvSpPr txBox="1"/>
          <p:nvPr/>
        </p:nvSpPr>
        <p:spPr>
          <a:xfrm>
            <a:off x="5816315" y="4073615"/>
            <a:ext cx="3119215" cy="369332"/>
          </a:xfrm>
          <a:prstGeom prst="rect">
            <a:avLst/>
          </a:prstGeom>
          <a:noFill/>
        </p:spPr>
        <p:txBody>
          <a:bodyPr wrap="square" rtlCol="0">
            <a:spAutoFit/>
          </a:bodyPr>
          <a:lstStyle/>
          <a:p>
            <a:r>
              <a:rPr lang="en-US" dirty="0" smtClean="0"/>
              <a:t>Storage</a:t>
            </a:r>
          </a:p>
        </p:txBody>
      </p:sp>
      <p:sp>
        <p:nvSpPr>
          <p:cNvPr id="20" name="Right Arrow 19"/>
          <p:cNvSpPr/>
          <p:nvPr/>
        </p:nvSpPr>
        <p:spPr>
          <a:xfrm rot="1910005">
            <a:off x="4084005" y="3758890"/>
            <a:ext cx="1303582"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ight Arrow 20"/>
          <p:cNvSpPr/>
          <p:nvPr/>
        </p:nvSpPr>
        <p:spPr>
          <a:xfrm rot="1910005">
            <a:off x="5190874" y="4442530"/>
            <a:ext cx="1250882"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6970147" y="4762709"/>
            <a:ext cx="3119215" cy="369332"/>
          </a:xfrm>
          <a:prstGeom prst="rect">
            <a:avLst/>
          </a:prstGeom>
          <a:noFill/>
        </p:spPr>
        <p:txBody>
          <a:bodyPr wrap="square" rtlCol="0">
            <a:spAutoFit/>
          </a:bodyPr>
          <a:lstStyle/>
          <a:p>
            <a:r>
              <a:rPr lang="en-US" dirty="0" smtClean="0"/>
              <a:t>Prep</a:t>
            </a:r>
          </a:p>
        </p:txBody>
      </p:sp>
      <p:sp>
        <p:nvSpPr>
          <p:cNvPr id="23" name="Right Arrow 22"/>
          <p:cNvSpPr/>
          <p:nvPr/>
        </p:nvSpPr>
        <p:spPr>
          <a:xfrm rot="1910005">
            <a:off x="6320715" y="5019773"/>
            <a:ext cx="872266" cy="32474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own Arrow 23"/>
          <p:cNvSpPr/>
          <p:nvPr/>
        </p:nvSpPr>
        <p:spPr>
          <a:xfrm rot="5400000">
            <a:off x="7888601" y="4667611"/>
            <a:ext cx="316709" cy="559527"/>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Down Arrow 26"/>
          <p:cNvSpPr/>
          <p:nvPr/>
        </p:nvSpPr>
        <p:spPr>
          <a:xfrm rot="5400000">
            <a:off x="6181512" y="3370738"/>
            <a:ext cx="316709" cy="559527"/>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Down Arrow 27"/>
          <p:cNvSpPr/>
          <p:nvPr/>
        </p:nvSpPr>
        <p:spPr>
          <a:xfrm rot="5400000">
            <a:off x="7054668" y="4004829"/>
            <a:ext cx="316709" cy="559527"/>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722" name="Picture 2" descr="C:\Program Files\Microsoft Office\MEDIA\CAGCAT10\j0297185.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141" y="4044390"/>
            <a:ext cx="1809598" cy="1442009"/>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Image result for sala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sala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 name="Picture 6" descr="http://upload.wikimedia.org/wikipedia/commons/e/e6/Russian_Salad.jpg"/>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34140" y="5326919"/>
            <a:ext cx="912816" cy="684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96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80">
                                          <p:stCondLst>
                                            <p:cond delay="0"/>
                                          </p:stCondLst>
                                        </p:cTn>
                                        <p:tgtEl>
                                          <p:spTgt spid="27"/>
                                        </p:tgtEl>
                                      </p:cBhvr>
                                    </p:animEffect>
                                    <p:anim calcmode="lin" valueType="num">
                                      <p:cBhvr>
                                        <p:cTn id="8"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3" dur="26">
                                          <p:stCondLst>
                                            <p:cond delay="650"/>
                                          </p:stCondLst>
                                        </p:cTn>
                                        <p:tgtEl>
                                          <p:spTgt spid="27"/>
                                        </p:tgtEl>
                                      </p:cBhvr>
                                      <p:to x="100000" y="60000"/>
                                    </p:animScale>
                                    <p:animScale>
                                      <p:cBhvr>
                                        <p:cTn id="14" dur="166" decel="50000">
                                          <p:stCondLst>
                                            <p:cond delay="676"/>
                                          </p:stCondLst>
                                        </p:cTn>
                                        <p:tgtEl>
                                          <p:spTgt spid="27"/>
                                        </p:tgtEl>
                                      </p:cBhvr>
                                      <p:to x="100000" y="100000"/>
                                    </p:animScale>
                                    <p:animScale>
                                      <p:cBhvr>
                                        <p:cTn id="15" dur="26">
                                          <p:stCondLst>
                                            <p:cond delay="1312"/>
                                          </p:stCondLst>
                                        </p:cTn>
                                        <p:tgtEl>
                                          <p:spTgt spid="27"/>
                                        </p:tgtEl>
                                      </p:cBhvr>
                                      <p:to x="100000" y="80000"/>
                                    </p:animScale>
                                    <p:animScale>
                                      <p:cBhvr>
                                        <p:cTn id="16" dur="166" decel="50000">
                                          <p:stCondLst>
                                            <p:cond delay="1338"/>
                                          </p:stCondLst>
                                        </p:cTn>
                                        <p:tgtEl>
                                          <p:spTgt spid="27"/>
                                        </p:tgtEl>
                                      </p:cBhvr>
                                      <p:to x="100000" y="100000"/>
                                    </p:animScale>
                                    <p:animScale>
                                      <p:cBhvr>
                                        <p:cTn id="17" dur="26">
                                          <p:stCondLst>
                                            <p:cond delay="1642"/>
                                          </p:stCondLst>
                                        </p:cTn>
                                        <p:tgtEl>
                                          <p:spTgt spid="27"/>
                                        </p:tgtEl>
                                      </p:cBhvr>
                                      <p:to x="100000" y="90000"/>
                                    </p:animScale>
                                    <p:animScale>
                                      <p:cBhvr>
                                        <p:cTn id="18" dur="166" decel="50000">
                                          <p:stCondLst>
                                            <p:cond delay="1668"/>
                                          </p:stCondLst>
                                        </p:cTn>
                                        <p:tgtEl>
                                          <p:spTgt spid="27"/>
                                        </p:tgtEl>
                                      </p:cBhvr>
                                      <p:to x="100000" y="100000"/>
                                    </p:animScale>
                                    <p:animScale>
                                      <p:cBhvr>
                                        <p:cTn id="19" dur="26">
                                          <p:stCondLst>
                                            <p:cond delay="1808"/>
                                          </p:stCondLst>
                                        </p:cTn>
                                        <p:tgtEl>
                                          <p:spTgt spid="27"/>
                                        </p:tgtEl>
                                      </p:cBhvr>
                                      <p:to x="100000" y="95000"/>
                                    </p:animScale>
                                    <p:animScale>
                                      <p:cBhvr>
                                        <p:cTn id="20" dur="166" decel="50000">
                                          <p:stCondLst>
                                            <p:cond delay="1834"/>
                                          </p:stCondLst>
                                        </p:cTn>
                                        <p:tgtEl>
                                          <p:spTgt spid="2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80">
                                          <p:stCondLst>
                                            <p:cond delay="0"/>
                                          </p:stCondLst>
                                        </p:cTn>
                                        <p:tgtEl>
                                          <p:spTgt spid="28"/>
                                        </p:tgtEl>
                                      </p:cBhvr>
                                    </p:animEffect>
                                    <p:anim calcmode="lin" valueType="num">
                                      <p:cBhvr>
                                        <p:cTn id="24"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29" dur="26">
                                          <p:stCondLst>
                                            <p:cond delay="650"/>
                                          </p:stCondLst>
                                        </p:cTn>
                                        <p:tgtEl>
                                          <p:spTgt spid="28"/>
                                        </p:tgtEl>
                                      </p:cBhvr>
                                      <p:to x="100000" y="60000"/>
                                    </p:animScale>
                                    <p:animScale>
                                      <p:cBhvr>
                                        <p:cTn id="30" dur="166" decel="50000">
                                          <p:stCondLst>
                                            <p:cond delay="676"/>
                                          </p:stCondLst>
                                        </p:cTn>
                                        <p:tgtEl>
                                          <p:spTgt spid="28"/>
                                        </p:tgtEl>
                                      </p:cBhvr>
                                      <p:to x="100000" y="100000"/>
                                    </p:animScale>
                                    <p:animScale>
                                      <p:cBhvr>
                                        <p:cTn id="31" dur="26">
                                          <p:stCondLst>
                                            <p:cond delay="1312"/>
                                          </p:stCondLst>
                                        </p:cTn>
                                        <p:tgtEl>
                                          <p:spTgt spid="28"/>
                                        </p:tgtEl>
                                      </p:cBhvr>
                                      <p:to x="100000" y="80000"/>
                                    </p:animScale>
                                    <p:animScale>
                                      <p:cBhvr>
                                        <p:cTn id="32" dur="166" decel="50000">
                                          <p:stCondLst>
                                            <p:cond delay="1338"/>
                                          </p:stCondLst>
                                        </p:cTn>
                                        <p:tgtEl>
                                          <p:spTgt spid="28"/>
                                        </p:tgtEl>
                                      </p:cBhvr>
                                      <p:to x="100000" y="100000"/>
                                    </p:animScale>
                                    <p:animScale>
                                      <p:cBhvr>
                                        <p:cTn id="33" dur="26">
                                          <p:stCondLst>
                                            <p:cond delay="1642"/>
                                          </p:stCondLst>
                                        </p:cTn>
                                        <p:tgtEl>
                                          <p:spTgt spid="28"/>
                                        </p:tgtEl>
                                      </p:cBhvr>
                                      <p:to x="100000" y="90000"/>
                                    </p:animScale>
                                    <p:animScale>
                                      <p:cBhvr>
                                        <p:cTn id="34" dur="166" decel="50000">
                                          <p:stCondLst>
                                            <p:cond delay="1668"/>
                                          </p:stCondLst>
                                        </p:cTn>
                                        <p:tgtEl>
                                          <p:spTgt spid="28"/>
                                        </p:tgtEl>
                                      </p:cBhvr>
                                      <p:to x="100000" y="100000"/>
                                    </p:animScale>
                                    <p:animScale>
                                      <p:cBhvr>
                                        <p:cTn id="35" dur="26">
                                          <p:stCondLst>
                                            <p:cond delay="1808"/>
                                          </p:stCondLst>
                                        </p:cTn>
                                        <p:tgtEl>
                                          <p:spTgt spid="28"/>
                                        </p:tgtEl>
                                      </p:cBhvr>
                                      <p:to x="100000" y="95000"/>
                                    </p:animScale>
                                    <p:animScale>
                                      <p:cBhvr>
                                        <p:cTn id="36" dur="166" decel="50000">
                                          <p:stCondLst>
                                            <p:cond delay="1834"/>
                                          </p:stCondLst>
                                        </p:cTn>
                                        <p:tgtEl>
                                          <p:spTgt spid="28"/>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down)">
                                      <p:cBhvr>
                                        <p:cTn id="39" dur="580">
                                          <p:stCondLst>
                                            <p:cond delay="0"/>
                                          </p:stCondLst>
                                        </p:cTn>
                                        <p:tgtEl>
                                          <p:spTgt spid="24"/>
                                        </p:tgtEl>
                                      </p:cBhvr>
                                    </p:animEffect>
                                    <p:anim calcmode="lin" valueType="num">
                                      <p:cBhvr>
                                        <p:cTn id="40"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45" dur="26">
                                          <p:stCondLst>
                                            <p:cond delay="650"/>
                                          </p:stCondLst>
                                        </p:cTn>
                                        <p:tgtEl>
                                          <p:spTgt spid="24"/>
                                        </p:tgtEl>
                                      </p:cBhvr>
                                      <p:to x="100000" y="60000"/>
                                    </p:animScale>
                                    <p:animScale>
                                      <p:cBhvr>
                                        <p:cTn id="46" dur="166" decel="50000">
                                          <p:stCondLst>
                                            <p:cond delay="676"/>
                                          </p:stCondLst>
                                        </p:cTn>
                                        <p:tgtEl>
                                          <p:spTgt spid="24"/>
                                        </p:tgtEl>
                                      </p:cBhvr>
                                      <p:to x="100000" y="100000"/>
                                    </p:animScale>
                                    <p:animScale>
                                      <p:cBhvr>
                                        <p:cTn id="47" dur="26">
                                          <p:stCondLst>
                                            <p:cond delay="1312"/>
                                          </p:stCondLst>
                                        </p:cTn>
                                        <p:tgtEl>
                                          <p:spTgt spid="24"/>
                                        </p:tgtEl>
                                      </p:cBhvr>
                                      <p:to x="100000" y="80000"/>
                                    </p:animScale>
                                    <p:animScale>
                                      <p:cBhvr>
                                        <p:cTn id="48" dur="166" decel="50000">
                                          <p:stCondLst>
                                            <p:cond delay="1338"/>
                                          </p:stCondLst>
                                        </p:cTn>
                                        <p:tgtEl>
                                          <p:spTgt spid="24"/>
                                        </p:tgtEl>
                                      </p:cBhvr>
                                      <p:to x="100000" y="100000"/>
                                    </p:animScale>
                                    <p:animScale>
                                      <p:cBhvr>
                                        <p:cTn id="49" dur="26">
                                          <p:stCondLst>
                                            <p:cond delay="1642"/>
                                          </p:stCondLst>
                                        </p:cTn>
                                        <p:tgtEl>
                                          <p:spTgt spid="24"/>
                                        </p:tgtEl>
                                      </p:cBhvr>
                                      <p:to x="100000" y="90000"/>
                                    </p:animScale>
                                    <p:animScale>
                                      <p:cBhvr>
                                        <p:cTn id="50" dur="166" decel="50000">
                                          <p:stCondLst>
                                            <p:cond delay="1668"/>
                                          </p:stCondLst>
                                        </p:cTn>
                                        <p:tgtEl>
                                          <p:spTgt spid="24"/>
                                        </p:tgtEl>
                                      </p:cBhvr>
                                      <p:to x="100000" y="100000"/>
                                    </p:animScale>
                                    <p:animScale>
                                      <p:cBhvr>
                                        <p:cTn id="51" dur="26">
                                          <p:stCondLst>
                                            <p:cond delay="1808"/>
                                          </p:stCondLst>
                                        </p:cTn>
                                        <p:tgtEl>
                                          <p:spTgt spid="24"/>
                                        </p:tgtEl>
                                      </p:cBhvr>
                                      <p:to x="100000" y="95000"/>
                                    </p:animScale>
                                    <p:animScale>
                                      <p:cBhvr>
                                        <p:cTn id="52"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 </a:t>
            </a:r>
            <a:r>
              <a:rPr lang="en-US" dirty="0" smtClean="0"/>
              <a:t>Produce </a:t>
            </a:r>
            <a:r>
              <a:rPr lang="en-US" dirty="0"/>
              <a:t>is at </a:t>
            </a:r>
            <a:r>
              <a:rPr lang="en-US" dirty="0" smtClean="0"/>
              <a:t>Risk </a:t>
            </a:r>
            <a:r>
              <a:rPr lang="en-US" dirty="0"/>
              <a:t>of </a:t>
            </a:r>
            <a:r>
              <a:rPr lang="en-US" dirty="0" smtClean="0"/>
              <a:t>Contamination</a:t>
            </a:r>
            <a:endParaRPr lang="en-US" dirty="0"/>
          </a:p>
        </p:txBody>
      </p:sp>
      <p:sp>
        <p:nvSpPr>
          <p:cNvPr id="7" name="Content Placeholder 6"/>
          <p:cNvSpPr>
            <a:spLocks noGrp="1"/>
          </p:cNvSpPr>
          <p:nvPr>
            <p:ph idx="1"/>
          </p:nvPr>
        </p:nvSpPr>
        <p:spPr>
          <a:xfrm>
            <a:off x="457200" y="1601752"/>
            <a:ext cx="8229600" cy="1523188"/>
          </a:xfrm>
        </p:spPr>
        <p:txBody>
          <a:bodyPr/>
          <a:lstStyle/>
          <a:p>
            <a:pPr marL="457200" lvl="1" indent="0" algn="ctr">
              <a:buNone/>
            </a:pPr>
            <a:r>
              <a:rPr lang="en-US" dirty="0" smtClean="0"/>
              <a:t>farmers </a:t>
            </a:r>
            <a:r>
              <a:rPr lang="en-US" dirty="0"/>
              <a:t>m</a:t>
            </a:r>
            <a:r>
              <a:rPr lang="en-US" dirty="0" smtClean="0"/>
              <a:t>arket = organic = grocery store = big box store when it comes to safe handling</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9469" y="2928295"/>
            <a:ext cx="4905025" cy="2990724"/>
          </a:xfrm>
          <a:prstGeom prst="rect">
            <a:avLst/>
          </a:prstGeom>
        </p:spPr>
      </p:pic>
    </p:spTree>
    <p:extLst>
      <p:ext uri="{BB962C8B-B14F-4D97-AF65-F5344CB8AC3E}">
        <p14:creationId xmlns:p14="http://schemas.microsoft.com/office/powerpoint/2010/main" val="2882731494"/>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_Point_Template_UAFCS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Power_Point_Template_UAFCS (2)</Template>
  <TotalTime>840</TotalTime>
  <Words>2462</Words>
  <Application>Microsoft Office PowerPoint</Application>
  <PresentationFormat>On-screen Show (4:3)</PresentationFormat>
  <Paragraphs>192</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Power_Point_Template_UAFCS (2)</vt:lpstr>
      <vt:lpstr>PowerPoint Presentation</vt:lpstr>
      <vt:lpstr>Produce Safety Objectives</vt:lpstr>
      <vt:lpstr>Food Safety Situation</vt:lpstr>
      <vt:lpstr>Why I Should I be Informed?</vt:lpstr>
      <vt:lpstr>Why Focus on Produce?</vt:lpstr>
      <vt:lpstr>What is a Contaminant?</vt:lpstr>
      <vt:lpstr>Do I Matter?</vt:lpstr>
      <vt:lpstr>Where do I Fit?</vt:lpstr>
      <vt:lpstr>All Produce is at Risk of Contamination</vt:lpstr>
      <vt:lpstr>Principles for Safe Handling</vt:lpstr>
      <vt:lpstr>If it’s Bruised, You Lose!</vt:lpstr>
      <vt:lpstr>Scrub a Dub Dub!</vt:lpstr>
      <vt:lpstr>Keep it Clean</vt:lpstr>
      <vt:lpstr>Myth Busted</vt:lpstr>
      <vt:lpstr>Keep Produce Separate</vt:lpstr>
      <vt:lpstr>Chill</vt:lpstr>
      <vt:lpstr>When in Doubt, Throw it Out!</vt:lpstr>
      <vt:lpstr>Review</vt:lpstr>
      <vt:lpstr>In Case You Missed It</vt:lpstr>
      <vt:lpstr>Activity</vt:lpstr>
      <vt:lpstr>Produce Safety Resources</vt:lpstr>
    </vt:vector>
  </TitlesOfParts>
  <Company>UACES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U of A Family and Consumer Sciences PowerPoint Template</dc:subject>
  <dc:creator>sfuller</dc:creator>
  <cp:keywords>arkansas,division,agriculture,family,consumer,science,powerpoint,slide,template</cp:keywords>
  <cp:lastModifiedBy>mcurtis</cp:lastModifiedBy>
  <cp:revision>53</cp:revision>
  <cp:lastPrinted>2015-04-02T15:20:43Z</cp:lastPrinted>
  <dcterms:created xsi:type="dcterms:W3CDTF">2015-03-12T19:56:03Z</dcterms:created>
  <dcterms:modified xsi:type="dcterms:W3CDTF">2015-06-22T15:50:27Z</dcterms:modified>
</cp:coreProperties>
</file>