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2" r:id="rId3"/>
    <p:sldId id="308" r:id="rId4"/>
    <p:sldId id="276" r:id="rId5"/>
    <p:sldId id="300" r:id="rId6"/>
    <p:sldId id="301" r:id="rId7"/>
    <p:sldId id="304" r:id="rId8"/>
    <p:sldId id="305" r:id="rId9"/>
    <p:sldId id="306" r:id="rId10"/>
    <p:sldId id="307" r:id="rId11"/>
    <p:sldId id="293" r:id="rId12"/>
    <p:sldId id="285" r:id="rId13"/>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00"/>
    <a:srgbClr val="57A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0231" autoAdjust="0"/>
  </p:normalViewPr>
  <p:slideViewPr>
    <p:cSldViewPr>
      <p:cViewPr>
        <p:scale>
          <a:sx n="100" d="100"/>
          <a:sy n="100" d="100"/>
        </p:scale>
        <p:origin x="552" y="636"/>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148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C37D4908-95CF-4C79-A052-BD8CC0C76E7C}" type="datetime1">
              <a:rPr lang="en-US"/>
              <a:pPr>
                <a:defRPr/>
              </a:pPr>
              <a:t>6/30/2014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AAA6C68B-2482-4F31-95E8-C948487A3C6E}" type="slidenum">
              <a:rPr lang="en-US"/>
              <a:pPr>
                <a:defRPr/>
              </a:pPr>
              <a:t>‹#›</a:t>
            </a:fld>
            <a:endParaRPr lang="en-US"/>
          </a:p>
        </p:txBody>
      </p:sp>
    </p:spTree>
    <p:extLst>
      <p:ext uri="{BB962C8B-B14F-4D97-AF65-F5344CB8AC3E}">
        <p14:creationId xmlns:p14="http://schemas.microsoft.com/office/powerpoint/2010/main" val="39488298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 you love</a:t>
            </a:r>
            <a:r>
              <a:rPr lang="en-US" baseline="0" dirty="0" smtClean="0"/>
              <a:t> to garden? </a:t>
            </a:r>
          </a:p>
          <a:p>
            <a:r>
              <a:rPr lang="en-US" baseline="0" dirty="0" smtClean="0"/>
              <a:t>What are some of the benefits of gardening? (Relieves stress, can ease depression, a form of physical activity, get to be outdoors and enjoy nature)</a:t>
            </a:r>
          </a:p>
          <a:p>
            <a:r>
              <a:rPr lang="en-US" baseline="0" dirty="0" smtClean="0"/>
              <a:t>Are there any down-sides to gardening?  (can cause joint pain, back pain, etc.)</a:t>
            </a:r>
          </a:p>
          <a:p>
            <a:r>
              <a:rPr lang="en-US" baseline="0" dirty="0" smtClean="0"/>
              <a:t>Today we are going to talk about ways you can still enjoy gardening while overcoming some of the obstacles that can get in the way.</a:t>
            </a:r>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Garden stools and kneelers</a:t>
            </a:r>
            <a:r>
              <a:rPr lang="en-US" baseline="0" dirty="0" smtClean="0"/>
              <a:t> can both help with knee and back pain.  Combination kneelers serve a dual purpose by providing handles to assist you when getting up and can be turned over and used as a stool.</a:t>
            </a:r>
          </a:p>
          <a:p>
            <a:r>
              <a:rPr lang="en-US" baseline="0" dirty="0" smtClean="0"/>
              <a:t>Garden stools with locking wheels can help with mobility and aid against repetitive standing and sitting.  Most also come with rotating, adjustable seats that can allow you to garden at multiple angles and heights.</a:t>
            </a:r>
          </a:p>
          <a:p>
            <a:r>
              <a:rPr lang="en-US" baseline="0" dirty="0" smtClean="0"/>
              <a:t>Caddies and garden aprons help to keep your tools within reach.</a:t>
            </a:r>
            <a:endParaRPr lang="en-US" dirty="0"/>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gardening tips and tricks for you to follow</a:t>
            </a:r>
            <a:r>
              <a:rPr lang="en-US" baseline="0" dirty="0" smtClean="0"/>
              <a:t> </a:t>
            </a:r>
            <a:r>
              <a:rPr lang="en-US" baseline="0" smtClean="0"/>
              <a:t>when out </a:t>
            </a:r>
            <a:r>
              <a:rPr lang="en-US" baseline="0" dirty="0" smtClean="0"/>
              <a:t>in your garden.</a:t>
            </a:r>
          </a:p>
          <a:p>
            <a:r>
              <a:rPr lang="en-US" baseline="0" dirty="0" smtClean="0"/>
              <a:t>Respect Pain – If you feel severe pain, STOP gardening and rest.  Consult a healthcare provider if the pain continues.</a:t>
            </a:r>
          </a:p>
          <a:p>
            <a:r>
              <a:rPr lang="en-US" baseline="0" dirty="0" smtClean="0"/>
              <a:t>Posture – Try not to slouch over while you garden.  Poor posture can cause pain, fatigue, and even strains.</a:t>
            </a:r>
          </a:p>
          <a:p>
            <a:r>
              <a:rPr lang="en-US" baseline="0" dirty="0" smtClean="0"/>
              <a:t>Switch tasks often – Staying in one position too long or repetitive tasks can cause stiffness and joint pain.  Stretch often and alternate bending and stooping jobs with standing and reaching jobs.</a:t>
            </a:r>
          </a:p>
          <a:p>
            <a:r>
              <a:rPr lang="en-US" baseline="0" dirty="0" smtClean="0"/>
              <a:t>Wear gloves – Protect your hands from blisters, thorns and cuts.  There are several styles to choose from depending on what you are doing.</a:t>
            </a:r>
          </a:p>
          <a:p>
            <a:r>
              <a:rPr lang="en-US" baseline="0" dirty="0" smtClean="0"/>
              <a:t>Use your Largest Strongest Joints – Use your legs instead of your back when lifting.  When troweling, use your forearm and elbow instead of your wrist and fingers.  Use the palms of your hands to push levers and tools instead of your fingers.</a:t>
            </a:r>
          </a:p>
          <a:p>
            <a:r>
              <a:rPr lang="en-US" baseline="0" dirty="0" smtClean="0"/>
              <a:t>Sun Protection – Always remember to protect yourself from the harmful effects that can be caused by the sun.  Wear lightweight, protective clothing, large brim hat, sunglasses, and a sunscreen with an SPF of at least 15.</a:t>
            </a:r>
          </a:p>
          <a:p>
            <a:r>
              <a:rPr lang="en-US" baseline="0" dirty="0" smtClean="0"/>
              <a:t>Avoid Dehydration – Drink plenty of decaffeinated fluids and avoid being outdoors between 10 and 2.  Allow time for breaks in the shade.</a:t>
            </a:r>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Are there any questions?</a:t>
            </a:r>
            <a:endParaRPr lang="en-US"/>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ts val="0"/>
              </a:spcBef>
            </a:pPr>
            <a:r>
              <a:rPr lang="en-US" sz="1100" dirty="0" smtClean="0">
                <a:solidFill>
                  <a:srgbClr val="000000"/>
                </a:solidFill>
              </a:rPr>
              <a:t>Your garden can be that special, wonderful place for recovering your bearings, not losing them.</a:t>
            </a:r>
          </a:p>
          <a:p>
            <a:pPr eaLnBrk="1" hangingPunct="1">
              <a:lnSpc>
                <a:spcPct val="80000"/>
              </a:lnSpc>
              <a:spcBef>
                <a:spcPts val="0"/>
              </a:spcBef>
            </a:pPr>
            <a:endParaRPr lang="en-US" sz="1100" dirty="0" smtClean="0">
              <a:solidFill>
                <a:srgbClr val="000000"/>
              </a:solidFill>
            </a:endParaRPr>
          </a:p>
          <a:p>
            <a:pPr eaLnBrk="1" hangingPunct="1">
              <a:lnSpc>
                <a:spcPct val="80000"/>
              </a:lnSpc>
              <a:spcBef>
                <a:spcPts val="0"/>
              </a:spcBef>
            </a:pPr>
            <a:r>
              <a:rPr lang="en-US" sz="1100" dirty="0" smtClean="0">
                <a:solidFill>
                  <a:srgbClr val="000000"/>
                </a:solidFill>
              </a:rPr>
              <a:t>“Getting it done” should not be the objective because gardening is a work in progress.</a:t>
            </a:r>
          </a:p>
          <a:p>
            <a:pPr eaLnBrk="1" hangingPunct="1">
              <a:lnSpc>
                <a:spcPct val="80000"/>
              </a:lnSpc>
              <a:spcBef>
                <a:spcPts val="0"/>
              </a:spcBef>
            </a:pPr>
            <a:endParaRPr lang="en-US" sz="1100" dirty="0" smtClean="0">
              <a:solidFill>
                <a:srgbClr val="000000"/>
              </a:solidFill>
            </a:endParaRPr>
          </a:p>
          <a:p>
            <a:pPr eaLnBrk="1" hangingPunct="1">
              <a:lnSpc>
                <a:spcPct val="80000"/>
              </a:lnSpc>
              <a:spcBef>
                <a:spcPts val="0"/>
              </a:spcBef>
            </a:pPr>
            <a:r>
              <a:rPr lang="en-US" sz="1100" dirty="0" smtClean="0">
                <a:solidFill>
                  <a:srgbClr val="000000"/>
                </a:solidFill>
              </a:rPr>
              <a:t>If you feel rushed and anxious to  get it all done, you will attempt to complete more than you can comfortably manage; you will miss the pleasure of the act of gardening.</a:t>
            </a:r>
          </a:p>
          <a:p>
            <a:pPr eaLnBrk="1" hangingPunct="1">
              <a:lnSpc>
                <a:spcPct val="80000"/>
              </a:lnSpc>
              <a:spcBef>
                <a:spcPts val="0"/>
              </a:spcBef>
            </a:pPr>
            <a:endParaRPr lang="en-US" sz="1100" dirty="0" smtClean="0">
              <a:solidFill>
                <a:srgbClr val="000000"/>
              </a:solidFill>
            </a:endParaRPr>
          </a:p>
          <a:p>
            <a:pPr eaLnBrk="1" hangingPunct="1">
              <a:lnSpc>
                <a:spcPct val="80000"/>
              </a:lnSpc>
              <a:spcBef>
                <a:spcPts val="0"/>
              </a:spcBef>
            </a:pPr>
            <a:r>
              <a:rPr lang="en-US" sz="1100" dirty="0" smtClean="0">
                <a:solidFill>
                  <a:srgbClr val="000000"/>
                </a:solidFill>
              </a:rPr>
              <a:t>By definition, exercise</a:t>
            </a:r>
            <a:r>
              <a:rPr lang="en-US" sz="1100" baseline="0" dirty="0" smtClean="0">
                <a:solidFill>
                  <a:srgbClr val="000000"/>
                </a:solidFill>
              </a:rPr>
              <a:t> an intentional activity that increases your heart rate and is done for at least ten minutes.  So gardening can be a form of exercise.</a:t>
            </a:r>
          </a:p>
          <a:p>
            <a:pPr eaLnBrk="1" hangingPunct="1">
              <a:lnSpc>
                <a:spcPct val="80000"/>
              </a:lnSpc>
              <a:spcBef>
                <a:spcPts val="0"/>
              </a:spcBef>
            </a:pPr>
            <a:endParaRPr lang="en-US" sz="1100" baseline="0" dirty="0" smtClean="0">
              <a:solidFill>
                <a:srgbClr val="000000"/>
              </a:solidFill>
            </a:endParaRPr>
          </a:p>
          <a:p>
            <a:pPr eaLnBrk="1" hangingPunct="1">
              <a:lnSpc>
                <a:spcPct val="80000"/>
              </a:lnSpc>
              <a:spcBef>
                <a:spcPts val="0"/>
              </a:spcBef>
            </a:pPr>
            <a:r>
              <a:rPr lang="en-US" sz="1100" baseline="0" dirty="0" smtClean="0">
                <a:solidFill>
                  <a:srgbClr val="000000"/>
                </a:solidFill>
              </a:rPr>
              <a:t>Make sure you respect the most important tool while gardening – your body.  Proper body mechanics, well-designed gardening tools, and frequent breaks can help keep you a healthy gardener and reduce your risk for injury.</a:t>
            </a:r>
            <a:endParaRPr lang="en-US" sz="1100" dirty="0" smtClean="0">
              <a:solidFill>
                <a:srgbClr val="000000"/>
              </a:solidFill>
            </a:endParaRPr>
          </a:p>
          <a:p>
            <a:pPr eaLnBrk="1" hangingPunct="1">
              <a:lnSpc>
                <a:spcPct val="90000"/>
              </a:lnSpc>
              <a:spcBef>
                <a:spcPts val="0"/>
              </a:spcBef>
            </a:pPr>
            <a:endParaRPr lang="en-US" sz="1100"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vision naturally deteriorates as we age.  Our clarity can be reduced</a:t>
            </a:r>
            <a:r>
              <a:rPr lang="en-US" baseline="0" dirty="0" smtClean="0"/>
              <a:t> and certain colors can become hard to see – such as blues, violets and greens.</a:t>
            </a:r>
          </a:p>
          <a:p>
            <a:endParaRPr lang="en-US" baseline="0" dirty="0" smtClean="0"/>
          </a:p>
          <a:p>
            <a:r>
              <a:rPr lang="en-US" baseline="0" dirty="0" smtClean="0"/>
              <a:t>Also, our depth perception can also diminish.</a:t>
            </a:r>
          </a:p>
          <a:p>
            <a:endParaRPr lang="en-US" baseline="0" dirty="0" smtClean="0"/>
          </a:p>
          <a:p>
            <a:r>
              <a:rPr lang="en-US" baseline="0" dirty="0" smtClean="0"/>
              <a:t>Our agility, balance and strength can also decrease as we age making it difficult to lift and move objects and increase our risk for falls.</a:t>
            </a:r>
          </a:p>
          <a:p>
            <a:endParaRPr lang="en-US" baseline="0" dirty="0" smtClean="0"/>
          </a:p>
          <a:p>
            <a:r>
              <a:rPr lang="en-US" baseline="0" dirty="0" smtClean="0"/>
              <a:t>Arthritis is one of the most common disabling conditions…affecting nearly 21 million Americans.  It can cause a decrease in strength and an increase in pain.</a:t>
            </a:r>
          </a:p>
          <a:p>
            <a:endParaRPr lang="en-US" baseline="0" dirty="0" smtClean="0"/>
          </a:p>
          <a:p>
            <a:r>
              <a:rPr lang="en-US" baseline="0" dirty="0" smtClean="0"/>
              <a:t>As we age, our bodies don’t adjust as quickly or as well to temperature, especially high and low temperatures.</a:t>
            </a:r>
            <a:endParaRPr lang="en-US" dirty="0"/>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create a gardening atmosphere</a:t>
            </a:r>
            <a:r>
              <a:rPr lang="en-US" baseline="0" dirty="0" smtClean="0"/>
              <a:t> you can continue to use as your age and abilities change, incorporate universal design principles.</a:t>
            </a:r>
            <a:endParaRPr lang="en-US" dirty="0"/>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Pathways can be made out of almost any material, but make sure they are firm, smooth and level.  Avoid surfaces that</a:t>
            </a:r>
            <a:r>
              <a:rPr lang="en-US" baseline="0" dirty="0" smtClean="0"/>
              <a:t> become slippery when wet.</a:t>
            </a:r>
            <a:endParaRPr lang="en-US" dirty="0" smtClean="0"/>
          </a:p>
          <a:p>
            <a:r>
              <a:rPr lang="en-US" dirty="0" smtClean="0"/>
              <a:t>They need to be at least 3 foot wide to accommodate a wheelchair</a:t>
            </a:r>
            <a:r>
              <a:rPr lang="en-US" baseline="0" dirty="0" smtClean="0"/>
              <a:t> or walker.  For persons to walk side-by-side, pathways should be 5 foot wide.  </a:t>
            </a:r>
          </a:p>
          <a:p>
            <a:r>
              <a:rPr lang="en-US" baseline="0" dirty="0" smtClean="0"/>
              <a:t>If a ramp is installed, make sure to follow ADA guidelines for the proper slope and length ratio.</a:t>
            </a:r>
          </a:p>
          <a:p>
            <a:r>
              <a:rPr lang="en-US" baseline="0" dirty="0" smtClean="0"/>
              <a:t>Because our vision naturally deteriorates as we age, make sure pathways have a clearly marked beginning and ending, make sure borders are visible or brightly colored, and avoid fall hazards such as abrupt drop-offs.</a:t>
            </a:r>
            <a:endParaRPr lang="en-US" dirty="0"/>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 you are planting</a:t>
            </a:r>
            <a:r>
              <a:rPr lang="en-US" baseline="0" dirty="0" smtClean="0"/>
              <a:t> flowers, herbs, or vegetables, raised garden beds can make gardening easier by reducing the need to bend or stoop.</a:t>
            </a:r>
          </a:p>
          <a:p>
            <a:r>
              <a:rPr lang="en-US" baseline="0" dirty="0" smtClean="0"/>
              <a:t>Semi-ambulatory raised beds are built 2 ½ to 3 feet tall and have a wide ledge all the way around to provide you a place to sit.</a:t>
            </a:r>
          </a:p>
          <a:p>
            <a:r>
              <a:rPr lang="en-US" baseline="0" dirty="0" smtClean="0"/>
              <a:t>Wheelchair accessible raised beds are built 2 to 2 ½  feet tall to allow ample room for a wheelchair or other type of chair to roll directly under and all 4 sides are accessible.</a:t>
            </a:r>
          </a:p>
          <a:p>
            <a:r>
              <a:rPr lang="en-US" baseline="0" dirty="0" smtClean="0"/>
              <a:t>Raised beds can be built out of any material – wood, stone, concrete, blocks, </a:t>
            </a:r>
            <a:r>
              <a:rPr lang="en-US" baseline="0" dirty="0" err="1" smtClean="0"/>
              <a:t>etc</a:t>
            </a:r>
            <a:r>
              <a:rPr lang="en-US" baseline="0" dirty="0" smtClean="0"/>
              <a:t> but they should meet certain width guidelines.  If the raised bed is accessible by all 4 sides, it should be no more than 4 foot wide.  If it is against a building it should be no more than 2 foot wide.  This is to make sure you can reach all areas of the bed.</a:t>
            </a:r>
          </a:p>
          <a:p>
            <a:r>
              <a:rPr lang="en-US" baseline="0" dirty="0" smtClean="0"/>
              <a:t>Besides actual raised beds, you can used containers on wheels so they can be moved easily or hanging baskets for smaller plants.  Also , vertical gardens can be made out of trellises and arbors.</a:t>
            </a:r>
            <a:endParaRPr lang="en-US" dirty="0"/>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variety of gardening tools available</a:t>
            </a:r>
            <a:r>
              <a:rPr lang="en-US" baseline="0" dirty="0" smtClean="0"/>
              <a:t> that have been adapted to meet certain needs.</a:t>
            </a:r>
          </a:p>
          <a:p>
            <a:r>
              <a:rPr lang="en-US" baseline="0" dirty="0" smtClean="0"/>
              <a:t>Choosing the right ones can make your gardening experience more enjoyable.</a:t>
            </a:r>
            <a:endParaRPr lang="en-US" dirty="0"/>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Long- handled or telescoping tools extend your reach which</a:t>
            </a:r>
            <a:r>
              <a:rPr lang="en-US" baseline="0" dirty="0" smtClean="0"/>
              <a:t>, in turn, can ease the strain on your lower back.  They can also be used while standing or sitting down.</a:t>
            </a:r>
            <a:endParaRPr lang="en-US" dirty="0"/>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Ergonomic tools are designed to help keep</a:t>
            </a:r>
            <a:r>
              <a:rPr lang="en-US" baseline="0" dirty="0" smtClean="0"/>
              <a:t> your body in a neutral position which can reduce the amount of stress placed on your joints.</a:t>
            </a:r>
          </a:p>
          <a:p>
            <a:r>
              <a:rPr lang="en-US" baseline="0" dirty="0" smtClean="0"/>
              <a:t>They also come in a variety of shapes and sizes so make sure you choose one that best fits your hands.</a:t>
            </a:r>
          </a:p>
          <a:p>
            <a:r>
              <a:rPr lang="en-US" baseline="0" dirty="0" smtClean="0"/>
              <a:t>The handle should be small enough that you can hold it comfortably, but large enough that your thumb barely overlaps your fingers.</a:t>
            </a:r>
          </a:p>
          <a:p>
            <a:r>
              <a:rPr lang="en-US" baseline="0" dirty="0" smtClean="0"/>
              <a:t>Pistol grip tools can be  modified with a forearm attachment that reduces the amount of stress placed on your wrist and fingers by allowing you to use your forearm and elbow to do the majority of the work.</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AAA6C68B-2482-4F31-95E8-C948487A3C6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9434"/>
            <a:ext cx="7772400" cy="1010543"/>
          </a:xfrm>
        </p:spPr>
        <p:txBody>
          <a:bodyPr/>
          <a:lstStyle>
            <a:lvl1pPr>
              <a:defRPr>
                <a:solidFill>
                  <a:srgbClr val="57A144"/>
                </a:solidFill>
              </a:defRPr>
            </a:lvl1pPr>
          </a:lstStyle>
          <a:p>
            <a:r>
              <a:rPr lang="en-US" smtClean="0"/>
              <a:t>Click to edit Master title style</a:t>
            </a:r>
            <a:endParaRPr lang="fr-CA" dirty="0"/>
          </a:p>
        </p:txBody>
      </p:sp>
      <p:sp>
        <p:nvSpPr>
          <p:cNvPr id="3" name="Subtitle 2"/>
          <p:cNvSpPr>
            <a:spLocks noGrp="1"/>
          </p:cNvSpPr>
          <p:nvPr>
            <p:ph type="subTitle" idx="1"/>
          </p:nvPr>
        </p:nvSpPr>
        <p:spPr>
          <a:xfrm>
            <a:off x="1371600" y="1581944"/>
            <a:ext cx="6400800" cy="790939"/>
          </a:xfrm>
        </p:spPr>
        <p:txBody>
          <a:bodyPr/>
          <a:lstStyle>
            <a:lvl1pPr marL="0" indent="0" algn="ctr">
              <a:buNone/>
              <a:defRPr baseline="0">
                <a:solidFill>
                  <a:srgbClr val="57A1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fr-CA" dirty="0" err="1" smtClean="0"/>
              <a:t>Title</a:t>
            </a:r>
            <a:endParaRPr lang="fr-CA" dirty="0"/>
          </a:p>
        </p:txBody>
      </p:sp>
      <p:sp>
        <p:nvSpPr>
          <p:cNvPr id="8" name="Content Placeholder 2"/>
          <p:cNvSpPr>
            <a:spLocks noGrp="1"/>
          </p:cNvSpPr>
          <p:nvPr>
            <p:ph idx="1"/>
          </p:nvPr>
        </p:nvSpPr>
        <p:spPr>
          <a:xfrm>
            <a:off x="457200" y="1879368"/>
            <a:ext cx="8229600" cy="4525963"/>
          </a:xfrm>
        </p:spPr>
        <p:txBody>
          <a:bodyPr/>
          <a:lstStyle/>
          <a:p>
            <a:r>
              <a:rPr lang="fr-CA" dirty="0" err="1" smtClean="0"/>
              <a:t>Lorem</a:t>
            </a:r>
            <a:r>
              <a:rPr lang="fr-CA" dirty="0" smtClean="0"/>
              <a:t> </a:t>
            </a:r>
            <a:r>
              <a:rPr lang="fr-CA" dirty="0" err="1" smtClean="0"/>
              <a:t>ipsum</a:t>
            </a:r>
            <a:r>
              <a:rPr lang="fr-CA" dirty="0" smtClean="0"/>
              <a:t> </a:t>
            </a:r>
            <a:r>
              <a:rPr lang="fr-CA" dirty="0" err="1" smtClean="0"/>
              <a:t>dolor</a:t>
            </a:r>
            <a:r>
              <a:rPr lang="fr-CA" dirty="0" smtClean="0"/>
              <a:t> </a:t>
            </a:r>
            <a:r>
              <a:rPr lang="fr-CA" dirty="0" err="1" smtClean="0"/>
              <a:t>sit</a:t>
            </a:r>
            <a:r>
              <a:rPr lang="fr-CA" dirty="0" smtClean="0"/>
              <a:t> </a:t>
            </a:r>
            <a:r>
              <a:rPr lang="fr-CA" dirty="0" err="1" smtClean="0"/>
              <a:t>amet</a:t>
            </a:r>
            <a:r>
              <a:rPr lang="fr-CA" dirty="0" smtClean="0"/>
              <a:t>, </a:t>
            </a:r>
            <a:r>
              <a:rPr lang="fr-CA" dirty="0" err="1" smtClean="0"/>
              <a:t>consectetuer</a:t>
            </a:r>
            <a:r>
              <a:rPr lang="fr-CA" dirty="0" smtClean="0"/>
              <a:t> </a:t>
            </a:r>
            <a:r>
              <a:rPr lang="fr-CA" dirty="0" err="1" smtClean="0"/>
              <a:t>adipiscing</a:t>
            </a:r>
            <a:r>
              <a:rPr lang="fr-CA" dirty="0" smtClean="0"/>
              <a:t> </a:t>
            </a:r>
            <a:r>
              <a:rPr lang="fr-CA" dirty="0" err="1" smtClean="0"/>
              <a:t>elit</a:t>
            </a:r>
            <a:r>
              <a:rPr lang="fr-CA" dirty="0" smtClean="0"/>
              <a:t>. </a:t>
            </a:r>
            <a:r>
              <a:rPr lang="fr-CA" dirty="0" err="1" smtClean="0"/>
              <a:t>Vivamus</a:t>
            </a:r>
            <a:r>
              <a:rPr lang="fr-CA" dirty="0" smtClean="0"/>
              <a:t> et magna. </a:t>
            </a:r>
            <a:r>
              <a:rPr lang="fr-CA" dirty="0" err="1" smtClean="0"/>
              <a:t>Fusce</a:t>
            </a:r>
            <a:r>
              <a:rPr lang="fr-CA" dirty="0" smtClean="0"/>
              <a:t> </a:t>
            </a:r>
            <a:r>
              <a:rPr lang="fr-CA" dirty="0" err="1" smtClean="0"/>
              <a:t>sed</a:t>
            </a:r>
            <a:r>
              <a:rPr lang="fr-CA" dirty="0" smtClean="0"/>
              <a:t> </a:t>
            </a:r>
            <a:r>
              <a:rPr lang="fr-CA" dirty="0" err="1" smtClean="0"/>
              <a:t>sem</a:t>
            </a:r>
            <a:r>
              <a:rPr lang="fr-CA" dirty="0" smtClean="0"/>
              <a:t> </a:t>
            </a:r>
            <a:r>
              <a:rPr lang="fr-CA" dirty="0" err="1" smtClean="0"/>
              <a:t>sed</a:t>
            </a:r>
            <a:r>
              <a:rPr lang="fr-CA" dirty="0" smtClean="0"/>
              <a:t> magna </a:t>
            </a:r>
            <a:r>
              <a:rPr lang="fr-CA" dirty="0" err="1" smtClean="0"/>
              <a:t>suscipit</a:t>
            </a:r>
            <a:r>
              <a:rPr lang="fr-CA" dirty="0" smtClean="0"/>
              <a:t> </a:t>
            </a:r>
            <a:r>
              <a:rPr lang="fr-CA" dirty="0" err="1" smtClean="0"/>
              <a:t>egestas</a:t>
            </a:r>
            <a:r>
              <a:rPr lang="fr-CA" dirty="0" smtClean="0"/>
              <a:t>. </a:t>
            </a:r>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553805"/>
            <a:ext cx="8229600" cy="1143000"/>
          </a:xfrm>
        </p:spPr>
        <p:txBody>
          <a:bodyPr/>
          <a:lstStyle/>
          <a:p>
            <a:r>
              <a:rPr lang="fr-CA" dirty="0" err="1" smtClean="0"/>
              <a:t>Title</a:t>
            </a:r>
            <a:endParaRPr lang="fr-CA" dirty="0"/>
          </a:p>
        </p:txBody>
      </p:sp>
      <p:sp>
        <p:nvSpPr>
          <p:cNvPr id="8" name="Content Placeholder 2"/>
          <p:cNvSpPr>
            <a:spLocks noGrp="1"/>
          </p:cNvSpPr>
          <p:nvPr>
            <p:ph idx="1"/>
          </p:nvPr>
        </p:nvSpPr>
        <p:spPr>
          <a:xfrm>
            <a:off x="457200" y="1879368"/>
            <a:ext cx="8229600" cy="4525963"/>
          </a:xfrm>
        </p:spPr>
        <p:txBody>
          <a:bodyPr>
            <a:normAutofit/>
          </a:bodyPr>
          <a:lstStyle/>
          <a:p>
            <a:r>
              <a:rPr lang="fr-CA" dirty="0" err="1" smtClean="0"/>
              <a:t>Lorem</a:t>
            </a:r>
            <a:r>
              <a:rPr lang="fr-CA" dirty="0" smtClean="0"/>
              <a:t> </a:t>
            </a:r>
            <a:r>
              <a:rPr lang="fr-CA" dirty="0" err="1" smtClean="0"/>
              <a:t>ipsum</a:t>
            </a:r>
            <a:r>
              <a:rPr lang="fr-CA" dirty="0" smtClean="0"/>
              <a:t> </a:t>
            </a:r>
            <a:r>
              <a:rPr lang="fr-CA" dirty="0" err="1" smtClean="0"/>
              <a:t>dolor</a:t>
            </a:r>
            <a:r>
              <a:rPr lang="fr-CA" dirty="0" smtClean="0"/>
              <a:t> </a:t>
            </a:r>
            <a:r>
              <a:rPr lang="fr-CA" dirty="0" err="1" smtClean="0"/>
              <a:t>sit</a:t>
            </a:r>
            <a:r>
              <a:rPr lang="fr-CA" dirty="0" smtClean="0"/>
              <a:t> </a:t>
            </a:r>
            <a:r>
              <a:rPr lang="fr-CA" dirty="0" err="1" smtClean="0"/>
              <a:t>amet</a:t>
            </a:r>
            <a:r>
              <a:rPr lang="fr-CA" dirty="0" smtClean="0"/>
              <a:t>, </a:t>
            </a:r>
            <a:r>
              <a:rPr lang="fr-CA" dirty="0" err="1" smtClean="0"/>
              <a:t>consectetuer</a:t>
            </a:r>
            <a:r>
              <a:rPr lang="fr-CA" dirty="0" smtClean="0"/>
              <a:t> </a:t>
            </a:r>
            <a:r>
              <a:rPr lang="fr-CA" dirty="0" err="1" smtClean="0"/>
              <a:t>adipiscing</a:t>
            </a:r>
            <a:r>
              <a:rPr lang="fr-CA" dirty="0" smtClean="0"/>
              <a:t> </a:t>
            </a:r>
            <a:r>
              <a:rPr lang="fr-CA" dirty="0" err="1" smtClean="0"/>
              <a:t>elit</a:t>
            </a:r>
            <a:r>
              <a:rPr lang="fr-CA" dirty="0" smtClean="0"/>
              <a:t>. </a:t>
            </a:r>
            <a:r>
              <a:rPr lang="fr-CA" dirty="0" err="1" smtClean="0"/>
              <a:t>Vivamus</a:t>
            </a:r>
            <a:r>
              <a:rPr lang="fr-CA" dirty="0" smtClean="0"/>
              <a:t> et magna. </a:t>
            </a:r>
            <a:r>
              <a:rPr lang="fr-CA" dirty="0" err="1" smtClean="0"/>
              <a:t>Fusce</a:t>
            </a:r>
            <a:r>
              <a:rPr lang="fr-CA" dirty="0" smtClean="0"/>
              <a:t> </a:t>
            </a:r>
            <a:r>
              <a:rPr lang="fr-CA" dirty="0" err="1" smtClean="0"/>
              <a:t>sed</a:t>
            </a:r>
            <a:r>
              <a:rPr lang="fr-CA" dirty="0" smtClean="0"/>
              <a:t> </a:t>
            </a:r>
            <a:r>
              <a:rPr lang="fr-CA" dirty="0" err="1" smtClean="0"/>
              <a:t>sem</a:t>
            </a:r>
            <a:r>
              <a:rPr lang="fr-CA" dirty="0" smtClean="0"/>
              <a:t> </a:t>
            </a:r>
            <a:r>
              <a:rPr lang="fr-CA" dirty="0" err="1" smtClean="0"/>
              <a:t>sed</a:t>
            </a:r>
            <a:r>
              <a:rPr lang="fr-CA" dirty="0" smtClean="0"/>
              <a:t> magna </a:t>
            </a:r>
            <a:r>
              <a:rPr lang="fr-CA" dirty="0" err="1" smtClean="0"/>
              <a:t>suscipit</a:t>
            </a:r>
            <a:r>
              <a:rPr lang="fr-CA" dirty="0" smtClean="0"/>
              <a:t> </a:t>
            </a:r>
            <a:r>
              <a:rPr lang="fr-CA" dirty="0" err="1" smtClean="0"/>
              <a:t>egestas</a:t>
            </a:r>
            <a:r>
              <a:rPr lang="fr-CA" dirty="0" smtClean="0"/>
              <a:t>.</a:t>
            </a:r>
          </a:p>
          <a:p>
            <a:r>
              <a:rPr lang="fr-CA" dirty="0" err="1" smtClean="0"/>
              <a:t>Lorem</a:t>
            </a:r>
            <a:r>
              <a:rPr lang="fr-CA" dirty="0" smtClean="0"/>
              <a:t> </a:t>
            </a:r>
            <a:r>
              <a:rPr lang="fr-CA" dirty="0" err="1" smtClean="0"/>
              <a:t>ipsum</a:t>
            </a:r>
            <a:r>
              <a:rPr lang="fr-CA" dirty="0" smtClean="0"/>
              <a:t> </a:t>
            </a:r>
            <a:r>
              <a:rPr lang="fr-CA" dirty="0" err="1" smtClean="0"/>
              <a:t>dolor</a:t>
            </a:r>
            <a:r>
              <a:rPr lang="fr-CA" dirty="0" smtClean="0"/>
              <a:t> </a:t>
            </a:r>
            <a:r>
              <a:rPr lang="fr-CA" dirty="0" err="1" smtClean="0"/>
              <a:t>sit</a:t>
            </a:r>
            <a:r>
              <a:rPr lang="fr-CA" dirty="0" smtClean="0"/>
              <a:t> </a:t>
            </a:r>
            <a:r>
              <a:rPr lang="fr-CA" dirty="0" err="1" smtClean="0"/>
              <a:t>amet</a:t>
            </a:r>
            <a:r>
              <a:rPr lang="fr-CA" dirty="0" smtClean="0"/>
              <a:t>, </a:t>
            </a:r>
            <a:r>
              <a:rPr lang="fr-CA" dirty="0" err="1" smtClean="0"/>
              <a:t>consectetuer</a:t>
            </a:r>
            <a:r>
              <a:rPr lang="fr-CA" dirty="0" smtClean="0"/>
              <a:t> </a:t>
            </a:r>
            <a:r>
              <a:rPr lang="fr-CA" dirty="0" err="1" smtClean="0"/>
              <a:t>adipiscing</a:t>
            </a:r>
            <a:r>
              <a:rPr lang="fr-CA" dirty="0" smtClean="0"/>
              <a:t> </a:t>
            </a:r>
            <a:r>
              <a:rPr lang="fr-CA" dirty="0" err="1" smtClean="0"/>
              <a:t>elit</a:t>
            </a:r>
            <a:r>
              <a:rPr lang="fr-CA" dirty="0" smtClean="0"/>
              <a:t>. </a:t>
            </a:r>
            <a:r>
              <a:rPr lang="fr-CA" dirty="0" err="1" smtClean="0"/>
              <a:t>Vivamus</a:t>
            </a:r>
            <a:r>
              <a:rPr lang="fr-CA" dirty="0" smtClean="0"/>
              <a:t> et magna. </a:t>
            </a:r>
            <a:r>
              <a:rPr lang="fr-CA" dirty="0" err="1" smtClean="0"/>
              <a:t>Fusce</a:t>
            </a:r>
            <a:r>
              <a:rPr lang="fr-CA" dirty="0" smtClean="0"/>
              <a:t> </a:t>
            </a:r>
            <a:r>
              <a:rPr lang="fr-CA" dirty="0" err="1" smtClean="0"/>
              <a:t>sed</a:t>
            </a:r>
            <a:r>
              <a:rPr lang="fr-CA" dirty="0" smtClean="0"/>
              <a:t> </a:t>
            </a:r>
            <a:r>
              <a:rPr lang="fr-CA" dirty="0" err="1" smtClean="0"/>
              <a:t>sem</a:t>
            </a:r>
            <a:r>
              <a:rPr lang="fr-CA" dirty="0" smtClean="0"/>
              <a:t> </a:t>
            </a:r>
            <a:r>
              <a:rPr lang="fr-CA" dirty="0" err="1" smtClean="0"/>
              <a:t>sed</a:t>
            </a:r>
            <a:r>
              <a:rPr lang="fr-CA" dirty="0" smtClean="0"/>
              <a:t> magna </a:t>
            </a:r>
            <a:r>
              <a:rPr lang="fr-CA" dirty="0" err="1" smtClean="0"/>
              <a:t>suscipit</a:t>
            </a:r>
            <a:r>
              <a:rPr lang="fr-CA" dirty="0" smtClean="0"/>
              <a:t> </a:t>
            </a:r>
            <a:r>
              <a:rPr lang="fr-CA" dirty="0" err="1" smtClean="0"/>
              <a:t>egestas</a:t>
            </a:r>
            <a:r>
              <a:rPr lang="fr-CA" dirty="0" smtClean="0"/>
              <a:t>.  </a:t>
            </a:r>
            <a:endParaRPr lang="fr-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627784" y="553805"/>
            <a:ext cx="6059016" cy="1143000"/>
          </a:xfrm>
        </p:spPr>
        <p:txBody>
          <a:bodyPr/>
          <a:lstStyle/>
          <a:p>
            <a:r>
              <a:rPr lang="fr-CA" dirty="0" err="1" smtClean="0"/>
              <a:t>Title</a:t>
            </a:r>
            <a:endParaRPr lang="fr-CA" dirty="0"/>
          </a:p>
        </p:txBody>
      </p:sp>
      <p:sp>
        <p:nvSpPr>
          <p:cNvPr id="9" name="Content Placeholder 2"/>
          <p:cNvSpPr>
            <a:spLocks noGrp="1"/>
          </p:cNvSpPr>
          <p:nvPr>
            <p:ph idx="1"/>
          </p:nvPr>
        </p:nvSpPr>
        <p:spPr>
          <a:xfrm>
            <a:off x="2627784" y="1879368"/>
            <a:ext cx="6059016" cy="4525963"/>
          </a:xfrm>
        </p:spPr>
        <p:txBody>
          <a:bodyPr/>
          <a:lstStyle/>
          <a:p>
            <a:r>
              <a:rPr lang="fr-CA" dirty="0" err="1" smtClean="0"/>
              <a:t>Lorem</a:t>
            </a:r>
            <a:r>
              <a:rPr lang="fr-CA" dirty="0" smtClean="0"/>
              <a:t> </a:t>
            </a:r>
            <a:r>
              <a:rPr lang="fr-CA" dirty="0" err="1" smtClean="0"/>
              <a:t>ipsum</a:t>
            </a:r>
            <a:r>
              <a:rPr lang="fr-CA" dirty="0" smtClean="0"/>
              <a:t> </a:t>
            </a:r>
            <a:r>
              <a:rPr lang="fr-CA" dirty="0" err="1" smtClean="0"/>
              <a:t>dolor</a:t>
            </a:r>
            <a:r>
              <a:rPr lang="fr-CA" dirty="0" smtClean="0"/>
              <a:t> </a:t>
            </a:r>
            <a:r>
              <a:rPr lang="fr-CA" dirty="0" err="1" smtClean="0"/>
              <a:t>sit</a:t>
            </a:r>
            <a:r>
              <a:rPr lang="fr-CA" dirty="0" smtClean="0"/>
              <a:t> </a:t>
            </a:r>
            <a:r>
              <a:rPr lang="fr-CA" dirty="0" err="1" smtClean="0"/>
              <a:t>amet</a:t>
            </a:r>
            <a:r>
              <a:rPr lang="fr-CA" dirty="0" smtClean="0"/>
              <a:t>, </a:t>
            </a:r>
            <a:r>
              <a:rPr lang="fr-CA" dirty="0" err="1" smtClean="0"/>
              <a:t>consectetuer</a:t>
            </a:r>
            <a:r>
              <a:rPr lang="fr-CA" dirty="0" smtClean="0"/>
              <a:t> </a:t>
            </a:r>
            <a:r>
              <a:rPr lang="fr-CA" dirty="0" err="1" smtClean="0"/>
              <a:t>adipiscing</a:t>
            </a:r>
            <a:r>
              <a:rPr lang="fr-CA" dirty="0" smtClean="0"/>
              <a:t> </a:t>
            </a:r>
            <a:r>
              <a:rPr lang="fr-CA" dirty="0" err="1" smtClean="0"/>
              <a:t>elit</a:t>
            </a:r>
            <a:r>
              <a:rPr lang="fr-CA" dirty="0" smtClean="0"/>
              <a:t>. </a:t>
            </a:r>
            <a:r>
              <a:rPr lang="fr-CA" dirty="0" err="1" smtClean="0"/>
              <a:t>Vivamus</a:t>
            </a:r>
            <a:r>
              <a:rPr lang="fr-CA" dirty="0" smtClean="0"/>
              <a:t> et magna. </a:t>
            </a:r>
            <a:r>
              <a:rPr lang="fr-CA" dirty="0" err="1" smtClean="0"/>
              <a:t>Fusce</a:t>
            </a:r>
            <a:r>
              <a:rPr lang="fr-CA" dirty="0" smtClean="0"/>
              <a:t> </a:t>
            </a:r>
            <a:r>
              <a:rPr lang="fr-CA" dirty="0" err="1" smtClean="0"/>
              <a:t>sed</a:t>
            </a:r>
            <a:r>
              <a:rPr lang="fr-CA" dirty="0" smtClean="0"/>
              <a:t> </a:t>
            </a:r>
            <a:r>
              <a:rPr lang="fr-CA" dirty="0" err="1" smtClean="0"/>
              <a:t>sem</a:t>
            </a:r>
            <a:r>
              <a:rPr lang="fr-CA" dirty="0" smtClean="0"/>
              <a:t> </a:t>
            </a:r>
            <a:r>
              <a:rPr lang="fr-CA" dirty="0" err="1" smtClean="0"/>
              <a:t>sed</a:t>
            </a:r>
            <a:r>
              <a:rPr lang="fr-CA" dirty="0" smtClean="0"/>
              <a:t> magna </a:t>
            </a:r>
            <a:r>
              <a:rPr lang="fr-CA" dirty="0" err="1" smtClean="0"/>
              <a:t>suscipit</a:t>
            </a:r>
            <a:r>
              <a:rPr lang="fr-CA" dirty="0" smtClean="0"/>
              <a:t> </a:t>
            </a:r>
            <a:r>
              <a:rPr lang="fr-CA" dirty="0" err="1" smtClean="0"/>
              <a:t>egestas</a:t>
            </a:r>
            <a:r>
              <a:rPr lang="fr-CA" dirty="0" smtClean="0"/>
              <a:t>. </a:t>
            </a:r>
            <a:endParaRPr lang="fr-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57200" y="553805"/>
            <a:ext cx="8229600" cy="1143000"/>
          </a:xfrm>
        </p:spPr>
        <p:txBody>
          <a:bodyPr/>
          <a:lstStyle/>
          <a:p>
            <a:r>
              <a:rPr lang="fr-CA" dirty="0" err="1" smtClean="0"/>
              <a:t>Title</a:t>
            </a:r>
            <a:endParaRPr lang="fr-CA" dirty="0"/>
          </a:p>
        </p:txBody>
      </p:sp>
      <p:sp>
        <p:nvSpPr>
          <p:cNvPr id="11" name="Content Placeholder 2"/>
          <p:cNvSpPr>
            <a:spLocks noGrp="1"/>
          </p:cNvSpPr>
          <p:nvPr>
            <p:ph idx="1"/>
          </p:nvPr>
        </p:nvSpPr>
        <p:spPr>
          <a:xfrm>
            <a:off x="457200" y="1879368"/>
            <a:ext cx="8229600" cy="4525963"/>
          </a:xfrm>
        </p:spPr>
        <p:txBody>
          <a:bodyPr>
            <a:normAutofit/>
          </a:bodyPr>
          <a:lstStyle/>
          <a:p>
            <a:r>
              <a:rPr lang="fr-CA" dirty="0" err="1" smtClean="0"/>
              <a:t>Lorem</a:t>
            </a:r>
            <a:r>
              <a:rPr lang="fr-CA" dirty="0" smtClean="0"/>
              <a:t> </a:t>
            </a:r>
            <a:r>
              <a:rPr lang="fr-CA" dirty="0" err="1" smtClean="0"/>
              <a:t>ipsum</a:t>
            </a:r>
            <a:r>
              <a:rPr lang="fr-CA" dirty="0" smtClean="0"/>
              <a:t> </a:t>
            </a:r>
            <a:r>
              <a:rPr lang="fr-CA" dirty="0" err="1" smtClean="0"/>
              <a:t>dolor</a:t>
            </a:r>
            <a:r>
              <a:rPr lang="fr-CA" dirty="0" smtClean="0"/>
              <a:t> </a:t>
            </a:r>
            <a:r>
              <a:rPr lang="fr-CA" dirty="0" err="1" smtClean="0"/>
              <a:t>sit</a:t>
            </a:r>
            <a:r>
              <a:rPr lang="fr-CA" dirty="0" smtClean="0"/>
              <a:t> </a:t>
            </a:r>
            <a:r>
              <a:rPr lang="fr-CA" dirty="0" err="1" smtClean="0"/>
              <a:t>amet</a:t>
            </a:r>
            <a:r>
              <a:rPr lang="fr-CA" dirty="0" smtClean="0"/>
              <a:t>, </a:t>
            </a:r>
            <a:r>
              <a:rPr lang="fr-CA" dirty="0" err="1" smtClean="0"/>
              <a:t>consectetuer</a:t>
            </a:r>
            <a:r>
              <a:rPr lang="fr-CA" dirty="0" smtClean="0"/>
              <a:t> </a:t>
            </a:r>
            <a:r>
              <a:rPr lang="fr-CA" dirty="0" err="1" smtClean="0"/>
              <a:t>adipiscing</a:t>
            </a:r>
            <a:r>
              <a:rPr lang="fr-CA" dirty="0" smtClean="0"/>
              <a:t> </a:t>
            </a:r>
            <a:r>
              <a:rPr lang="fr-CA" dirty="0" err="1" smtClean="0"/>
              <a:t>elit</a:t>
            </a:r>
            <a:r>
              <a:rPr lang="fr-CA" dirty="0" smtClean="0"/>
              <a:t>. </a:t>
            </a:r>
            <a:r>
              <a:rPr lang="fr-CA" dirty="0" err="1" smtClean="0"/>
              <a:t>Vivamus</a:t>
            </a:r>
            <a:r>
              <a:rPr lang="fr-CA" dirty="0" smtClean="0"/>
              <a:t> et magna. </a:t>
            </a:r>
            <a:r>
              <a:rPr lang="fr-CA" dirty="0" err="1" smtClean="0"/>
              <a:t>Fusce</a:t>
            </a:r>
            <a:r>
              <a:rPr lang="fr-CA" dirty="0" smtClean="0"/>
              <a:t> </a:t>
            </a:r>
            <a:r>
              <a:rPr lang="fr-CA" dirty="0" err="1" smtClean="0"/>
              <a:t>sed</a:t>
            </a:r>
            <a:r>
              <a:rPr lang="fr-CA" dirty="0" smtClean="0"/>
              <a:t> </a:t>
            </a:r>
            <a:r>
              <a:rPr lang="fr-CA" dirty="0" err="1" smtClean="0"/>
              <a:t>sem</a:t>
            </a:r>
            <a:r>
              <a:rPr lang="fr-CA" dirty="0" smtClean="0"/>
              <a:t> </a:t>
            </a:r>
            <a:r>
              <a:rPr lang="fr-CA" dirty="0" err="1" smtClean="0"/>
              <a:t>sed</a:t>
            </a:r>
            <a:r>
              <a:rPr lang="fr-CA" dirty="0" smtClean="0"/>
              <a:t> magna </a:t>
            </a:r>
            <a:r>
              <a:rPr lang="fr-CA" dirty="0" err="1" smtClean="0"/>
              <a:t>suscipit</a:t>
            </a:r>
            <a:r>
              <a:rPr lang="fr-CA" dirty="0" smtClean="0"/>
              <a:t> </a:t>
            </a:r>
            <a:r>
              <a:rPr lang="fr-CA" dirty="0" err="1" smtClean="0"/>
              <a:t>egestas</a:t>
            </a:r>
            <a:r>
              <a:rPr lang="fr-CA" dirty="0" smtClean="0"/>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627784" y="553805"/>
            <a:ext cx="6059016" cy="1143000"/>
          </a:xfrm>
        </p:spPr>
        <p:txBody>
          <a:bodyPr/>
          <a:lstStyle/>
          <a:p>
            <a:r>
              <a:rPr lang="fr-CA" dirty="0" err="1" smtClean="0"/>
              <a:t>Title</a:t>
            </a:r>
            <a:endParaRPr lang="fr-CA" dirty="0"/>
          </a:p>
        </p:txBody>
      </p:sp>
      <p:sp>
        <p:nvSpPr>
          <p:cNvPr id="7" name="Content Placeholder 2"/>
          <p:cNvSpPr>
            <a:spLocks noGrp="1"/>
          </p:cNvSpPr>
          <p:nvPr>
            <p:ph idx="1"/>
          </p:nvPr>
        </p:nvSpPr>
        <p:spPr>
          <a:xfrm>
            <a:off x="2627784" y="1879368"/>
            <a:ext cx="6059016" cy="4525963"/>
          </a:xfrm>
        </p:spPr>
        <p:txBody>
          <a:bodyPr/>
          <a:lstStyle/>
          <a:p>
            <a:r>
              <a:rPr lang="fr-CA" dirty="0" err="1" smtClean="0"/>
              <a:t>Lorem</a:t>
            </a:r>
            <a:r>
              <a:rPr lang="fr-CA" dirty="0" smtClean="0"/>
              <a:t> </a:t>
            </a:r>
            <a:r>
              <a:rPr lang="fr-CA" dirty="0" err="1" smtClean="0"/>
              <a:t>ipsum</a:t>
            </a:r>
            <a:r>
              <a:rPr lang="fr-CA" dirty="0" smtClean="0"/>
              <a:t> </a:t>
            </a:r>
            <a:r>
              <a:rPr lang="fr-CA" dirty="0" err="1" smtClean="0"/>
              <a:t>dolor</a:t>
            </a:r>
            <a:r>
              <a:rPr lang="fr-CA" dirty="0" smtClean="0"/>
              <a:t> </a:t>
            </a:r>
            <a:r>
              <a:rPr lang="fr-CA" dirty="0" err="1" smtClean="0"/>
              <a:t>sit</a:t>
            </a:r>
            <a:r>
              <a:rPr lang="fr-CA" dirty="0" smtClean="0"/>
              <a:t> </a:t>
            </a:r>
            <a:r>
              <a:rPr lang="fr-CA" dirty="0" err="1" smtClean="0"/>
              <a:t>amet</a:t>
            </a:r>
            <a:r>
              <a:rPr lang="fr-CA" dirty="0" smtClean="0"/>
              <a:t>, </a:t>
            </a:r>
            <a:r>
              <a:rPr lang="fr-CA" dirty="0" err="1" smtClean="0"/>
              <a:t>consectetuer</a:t>
            </a:r>
            <a:r>
              <a:rPr lang="fr-CA" dirty="0" smtClean="0"/>
              <a:t> </a:t>
            </a:r>
            <a:r>
              <a:rPr lang="fr-CA" dirty="0" err="1" smtClean="0"/>
              <a:t>adipiscing</a:t>
            </a:r>
            <a:r>
              <a:rPr lang="fr-CA" dirty="0" smtClean="0"/>
              <a:t> </a:t>
            </a:r>
            <a:r>
              <a:rPr lang="fr-CA" dirty="0" err="1" smtClean="0"/>
              <a:t>elit</a:t>
            </a:r>
            <a:r>
              <a:rPr lang="fr-CA" dirty="0" smtClean="0"/>
              <a:t>. </a:t>
            </a:r>
            <a:r>
              <a:rPr lang="fr-CA" dirty="0" err="1" smtClean="0"/>
              <a:t>Vivamus</a:t>
            </a:r>
            <a:r>
              <a:rPr lang="fr-CA" dirty="0" smtClean="0"/>
              <a:t> et magna. </a:t>
            </a:r>
            <a:r>
              <a:rPr lang="fr-CA" dirty="0" err="1" smtClean="0"/>
              <a:t>Fusce</a:t>
            </a:r>
            <a:r>
              <a:rPr lang="fr-CA" dirty="0" smtClean="0"/>
              <a:t> </a:t>
            </a:r>
            <a:r>
              <a:rPr lang="fr-CA" dirty="0" err="1" smtClean="0"/>
              <a:t>sed</a:t>
            </a:r>
            <a:r>
              <a:rPr lang="fr-CA" dirty="0" smtClean="0"/>
              <a:t> </a:t>
            </a:r>
            <a:r>
              <a:rPr lang="fr-CA" dirty="0" err="1" smtClean="0"/>
              <a:t>sem</a:t>
            </a:r>
            <a:r>
              <a:rPr lang="fr-CA" dirty="0" smtClean="0"/>
              <a:t> </a:t>
            </a:r>
            <a:r>
              <a:rPr lang="fr-CA" dirty="0" err="1" smtClean="0"/>
              <a:t>sed</a:t>
            </a:r>
            <a:r>
              <a:rPr lang="fr-CA" dirty="0" smtClean="0"/>
              <a:t> magna </a:t>
            </a:r>
            <a:r>
              <a:rPr lang="fr-CA" dirty="0" err="1" smtClean="0"/>
              <a:t>suscipit</a:t>
            </a:r>
            <a:r>
              <a:rPr lang="fr-CA" dirty="0" smtClean="0"/>
              <a:t> </a:t>
            </a:r>
            <a:r>
              <a:rPr lang="fr-CA" dirty="0" err="1" smtClean="0"/>
              <a:t>egestas</a:t>
            </a:r>
            <a:r>
              <a:rPr lang="fr-CA" dirty="0" smtClean="0"/>
              <a:t>. </a:t>
            </a:r>
            <a:endParaRPr lang="fr-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553805"/>
            <a:ext cx="8229600" cy="1143000"/>
          </a:xfrm>
        </p:spPr>
        <p:txBody>
          <a:bodyPr/>
          <a:lstStyle>
            <a:lvl1pPr>
              <a:defRPr>
                <a:solidFill>
                  <a:schemeClr val="tx2"/>
                </a:solidFill>
              </a:defRPr>
            </a:lvl1pPr>
          </a:lstStyle>
          <a:p>
            <a:r>
              <a:rPr lang="fr-CA" dirty="0" err="1" smtClean="0"/>
              <a:t>Title</a:t>
            </a:r>
            <a:endParaRPr lang="fr-CA" dirty="0"/>
          </a:p>
        </p:txBody>
      </p:sp>
      <p:sp>
        <p:nvSpPr>
          <p:cNvPr id="6" name="Content Placeholder 2"/>
          <p:cNvSpPr>
            <a:spLocks noGrp="1"/>
          </p:cNvSpPr>
          <p:nvPr>
            <p:ph idx="1"/>
          </p:nvPr>
        </p:nvSpPr>
        <p:spPr>
          <a:xfrm>
            <a:off x="457200" y="1879368"/>
            <a:ext cx="8229600" cy="4525963"/>
          </a:xfrm>
        </p:spPr>
        <p:txBody>
          <a:bodyPr/>
          <a:lstStyle/>
          <a:p>
            <a:r>
              <a:rPr lang="fr-CA" dirty="0" err="1" smtClean="0"/>
              <a:t>Lorem</a:t>
            </a:r>
            <a:r>
              <a:rPr lang="fr-CA" dirty="0" smtClean="0"/>
              <a:t> </a:t>
            </a:r>
            <a:r>
              <a:rPr lang="fr-CA" dirty="0" err="1" smtClean="0"/>
              <a:t>ipsum</a:t>
            </a:r>
            <a:r>
              <a:rPr lang="fr-CA" dirty="0" smtClean="0"/>
              <a:t> </a:t>
            </a:r>
            <a:r>
              <a:rPr lang="fr-CA" dirty="0" err="1" smtClean="0"/>
              <a:t>dolor</a:t>
            </a:r>
            <a:r>
              <a:rPr lang="fr-CA" dirty="0" smtClean="0"/>
              <a:t> </a:t>
            </a:r>
            <a:r>
              <a:rPr lang="fr-CA" dirty="0" err="1" smtClean="0"/>
              <a:t>sit</a:t>
            </a:r>
            <a:r>
              <a:rPr lang="fr-CA" dirty="0" smtClean="0"/>
              <a:t> </a:t>
            </a:r>
            <a:r>
              <a:rPr lang="fr-CA" dirty="0" err="1" smtClean="0"/>
              <a:t>amet</a:t>
            </a:r>
            <a:r>
              <a:rPr lang="fr-CA" dirty="0" smtClean="0"/>
              <a:t>, </a:t>
            </a:r>
            <a:r>
              <a:rPr lang="fr-CA" dirty="0" err="1" smtClean="0"/>
              <a:t>consectetuer</a:t>
            </a:r>
            <a:r>
              <a:rPr lang="fr-CA" dirty="0" smtClean="0"/>
              <a:t> </a:t>
            </a:r>
            <a:r>
              <a:rPr lang="fr-CA" dirty="0" err="1" smtClean="0"/>
              <a:t>adipiscing</a:t>
            </a:r>
            <a:r>
              <a:rPr lang="fr-CA" dirty="0" smtClean="0"/>
              <a:t> </a:t>
            </a:r>
            <a:r>
              <a:rPr lang="fr-CA" dirty="0" err="1" smtClean="0"/>
              <a:t>elit</a:t>
            </a:r>
            <a:r>
              <a:rPr lang="fr-CA" dirty="0" smtClean="0"/>
              <a:t>. </a:t>
            </a:r>
            <a:r>
              <a:rPr lang="fr-CA" dirty="0" err="1" smtClean="0"/>
              <a:t>Vivamus</a:t>
            </a:r>
            <a:r>
              <a:rPr lang="fr-CA" dirty="0" smtClean="0"/>
              <a:t> et magna. </a:t>
            </a:r>
            <a:r>
              <a:rPr lang="fr-CA" dirty="0" err="1" smtClean="0"/>
              <a:t>Fusce</a:t>
            </a:r>
            <a:r>
              <a:rPr lang="fr-CA" dirty="0" smtClean="0"/>
              <a:t> </a:t>
            </a:r>
            <a:r>
              <a:rPr lang="fr-CA" dirty="0" err="1" smtClean="0"/>
              <a:t>sed</a:t>
            </a:r>
            <a:r>
              <a:rPr lang="fr-CA" dirty="0" smtClean="0"/>
              <a:t> </a:t>
            </a:r>
            <a:r>
              <a:rPr lang="fr-CA" dirty="0" err="1" smtClean="0"/>
              <a:t>sem</a:t>
            </a:r>
            <a:r>
              <a:rPr lang="fr-CA" dirty="0" smtClean="0"/>
              <a:t> </a:t>
            </a:r>
            <a:r>
              <a:rPr lang="fr-CA" dirty="0" err="1" smtClean="0"/>
              <a:t>sed</a:t>
            </a:r>
            <a:r>
              <a:rPr lang="fr-CA" dirty="0" smtClean="0"/>
              <a:t> magna </a:t>
            </a:r>
            <a:r>
              <a:rPr lang="fr-CA" dirty="0" err="1" smtClean="0"/>
              <a:t>suscipit</a:t>
            </a:r>
            <a:r>
              <a:rPr lang="fr-CA" dirty="0" smtClean="0"/>
              <a:t> </a:t>
            </a:r>
            <a:r>
              <a:rPr lang="fr-CA" dirty="0" err="1" smtClean="0"/>
              <a:t>egestas</a:t>
            </a:r>
            <a:r>
              <a:rPr lang="fr-CA" dirty="0" smtClean="0"/>
              <a:t>. </a:t>
            </a:r>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CA"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smtClean="0"/>
          </a:p>
        </p:txBody>
      </p:sp>
      <p:sp>
        <p:nvSpPr>
          <p:cNvPr id="4" name="Date Placeholder 3"/>
          <p:cNvSpPr>
            <a:spLocks noGrp="1"/>
          </p:cNvSpPr>
          <p:nvPr>
            <p:ph type="dt" sz="half" idx="2"/>
          </p:nvPr>
        </p:nvSpPr>
        <p:spPr>
          <a:xfrm>
            <a:off x="457200" y="6356350"/>
            <a:ext cx="2133600" cy="3667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34" charset="0"/>
              </a:defRPr>
            </a:lvl1pPr>
          </a:lstStyle>
          <a:p>
            <a:pPr>
              <a:defRPr/>
            </a:pPr>
            <a:fld id="{F884AF46-98EF-4F03-9A57-A5339894A8CE}" type="datetime1">
              <a:rPr lang="fr-CA"/>
              <a:pPr>
                <a:defRPr/>
              </a:pPr>
              <a:t>2014-06-30</a:t>
            </a:fld>
            <a:endParaRPr lang="fr-CA"/>
          </a:p>
        </p:txBody>
      </p:sp>
      <p:sp>
        <p:nvSpPr>
          <p:cNvPr id="5" name="Footer Placeholder 4"/>
          <p:cNvSpPr>
            <a:spLocks noGrp="1"/>
          </p:cNvSpPr>
          <p:nvPr>
            <p:ph type="ftr" sz="quarter" idx="3"/>
          </p:nvPr>
        </p:nvSpPr>
        <p:spPr>
          <a:xfrm>
            <a:off x="3124200" y="6356350"/>
            <a:ext cx="2895600" cy="3667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defRPr>
            </a:lvl1pPr>
          </a:lstStyle>
          <a:p>
            <a:pPr>
              <a:defRPr/>
            </a:pPr>
            <a:endParaRPr lang="fr-CA"/>
          </a:p>
        </p:txBody>
      </p:sp>
      <p:sp>
        <p:nvSpPr>
          <p:cNvPr id="6" name="Slide Number Placeholder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34" charset="0"/>
              </a:defRPr>
            </a:lvl1pPr>
          </a:lstStyle>
          <a:p>
            <a:pPr>
              <a:defRPr/>
            </a:pPr>
            <a:fld id="{12BE4E6C-F8DB-456D-B1F9-687D5FCA4E96}"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rtl="0" eaLnBrk="0" fontAlgn="base" hangingPunct="0">
        <a:spcBef>
          <a:spcPct val="0"/>
        </a:spcBef>
        <a:spcAft>
          <a:spcPct val="0"/>
        </a:spcAft>
        <a:defRPr sz="4400" kern="1200">
          <a:solidFill>
            <a:schemeClr val="tx1"/>
          </a:solidFill>
          <a:latin typeface="+mj-lt"/>
          <a:ea typeface="ＭＳ Ｐゴシック"/>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a:cs typeface="ＭＳ Ｐゴシック"/>
        </a:defRPr>
      </a:lvl5pPr>
      <a:lvl6pPr marL="457200" algn="ctr" rtl="0" fontAlgn="base">
        <a:spcBef>
          <a:spcPct val="0"/>
        </a:spcBef>
        <a:spcAft>
          <a:spcPct val="0"/>
        </a:spcAft>
        <a:defRPr sz="4400">
          <a:solidFill>
            <a:schemeClr val="tx1"/>
          </a:solidFill>
          <a:latin typeface="Calibri" pitchFamily="34" charset="0"/>
          <a:ea typeface="ＭＳ Ｐゴシック"/>
          <a:cs typeface="ＭＳ Ｐゴシック"/>
        </a:defRPr>
      </a:lvl6pPr>
      <a:lvl7pPr marL="914400" algn="ctr" rtl="0" fontAlgn="base">
        <a:spcBef>
          <a:spcPct val="0"/>
        </a:spcBef>
        <a:spcAft>
          <a:spcPct val="0"/>
        </a:spcAft>
        <a:defRPr sz="4400">
          <a:solidFill>
            <a:schemeClr val="tx1"/>
          </a:solidFill>
          <a:latin typeface="Calibri" pitchFamily="34" charset="0"/>
          <a:ea typeface="ＭＳ Ｐゴシック"/>
          <a:cs typeface="ＭＳ Ｐゴシック"/>
        </a:defRPr>
      </a:lvl7pPr>
      <a:lvl8pPr marL="1371600" algn="ctr" rtl="0" fontAlgn="base">
        <a:spcBef>
          <a:spcPct val="0"/>
        </a:spcBef>
        <a:spcAft>
          <a:spcPct val="0"/>
        </a:spcAft>
        <a:defRPr sz="4400">
          <a:solidFill>
            <a:schemeClr val="tx1"/>
          </a:solidFill>
          <a:latin typeface="Calibri" pitchFamily="34" charset="0"/>
          <a:ea typeface="ＭＳ Ｐゴシック"/>
          <a:cs typeface="ＭＳ Ｐゴシック"/>
        </a:defRPr>
      </a:lvl8pPr>
      <a:lvl9pPr marL="1828800" algn="ctr" rtl="0" fontAlgn="base">
        <a:spcBef>
          <a:spcPct val="0"/>
        </a:spcBef>
        <a:spcAft>
          <a:spcPct val="0"/>
        </a:spcAft>
        <a:defRPr sz="4400">
          <a:solidFill>
            <a:schemeClr val="tx1"/>
          </a:solidFill>
          <a:latin typeface="Calibri" pitchFamily="34" charset="0"/>
          <a:ea typeface="ＭＳ Ｐゴシック"/>
          <a:cs typeface="ＭＳ Ｐゴシック"/>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aex.ed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858838"/>
            <a:ext cx="7772400" cy="1009650"/>
          </a:xfrm>
        </p:spPr>
        <p:txBody>
          <a:bodyPr/>
          <a:lstStyle/>
          <a:p>
            <a:pPr eaLnBrk="1" hangingPunct="1"/>
            <a:r>
              <a:rPr lang="en-US" sz="4800" b="1" dirty="0" smtClean="0">
                <a:latin typeface="Harrington" pitchFamily="82" charset="0"/>
              </a:rPr>
              <a:t>Endless Gardening</a:t>
            </a:r>
            <a:endParaRPr lang="fr-CA" sz="4800" dirty="0" smtClean="0"/>
          </a:p>
        </p:txBody>
      </p:sp>
      <p:pic>
        <p:nvPicPr>
          <p:cNvPr id="11267" name="Picture 5" descr="Arthritis and Agriculture"/>
          <p:cNvPicPr>
            <a:picLocks noChangeAspect="1"/>
          </p:cNvPicPr>
          <p:nvPr/>
        </p:nvPicPr>
        <p:blipFill>
          <a:blip r:embed="rId3" cstate="print"/>
          <a:srcRect/>
          <a:stretch>
            <a:fillRect/>
          </a:stretch>
        </p:blipFill>
        <p:spPr bwMode="auto">
          <a:xfrm>
            <a:off x="7162800" y="6020090"/>
            <a:ext cx="1592377" cy="640080"/>
          </a:xfrm>
          <a:prstGeom prst="rect">
            <a:avLst/>
          </a:prstGeom>
          <a:noFill/>
          <a:ln w="9525">
            <a:noFill/>
            <a:miter lim="800000"/>
            <a:headEnd/>
            <a:tailEnd/>
          </a:ln>
        </p:spPr>
      </p:pic>
      <p:pic>
        <p:nvPicPr>
          <p:cNvPr id="8" name="Picture 7" descr="U of A Division of Agriculture Research and Extension University of Arkansas System"/>
          <p:cNvPicPr>
            <a:picLocks noChangeAspect="1"/>
          </p:cNvPicPr>
          <p:nvPr/>
        </p:nvPicPr>
        <p:blipFill>
          <a:blip r:embed="rId4" cstate="print"/>
          <a:stretch>
            <a:fillRect/>
          </a:stretch>
        </p:blipFill>
        <p:spPr>
          <a:xfrm>
            <a:off x="304800" y="5715000"/>
            <a:ext cx="1798443" cy="1005840"/>
          </a:xfrm>
          <a:prstGeom prst="rect">
            <a:avLst/>
          </a:prstGeom>
        </p:spPr>
      </p:pic>
      <p:pic>
        <p:nvPicPr>
          <p:cNvPr id="2" name="Picture 1" descr="Arkansas AgrAbilit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6020090"/>
            <a:ext cx="1779386" cy="640080"/>
          </a:xfrm>
          <a:prstGeom prst="rect">
            <a:avLst/>
          </a:prstGeom>
        </p:spPr>
      </p:pic>
      <p:pic>
        <p:nvPicPr>
          <p:cNvPr id="3" name="Picture 2" descr="Family and Consumer Sciences"/>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5943600"/>
            <a:ext cx="531129" cy="548640"/>
          </a:xfrm>
          <a:prstGeom prst="rect">
            <a:avLst/>
          </a:prstGeom>
        </p:spPr>
      </p:pic>
      <p:sp>
        <p:nvSpPr>
          <p:cNvPr id="4" name="TextBox 3"/>
          <p:cNvSpPr txBox="1"/>
          <p:nvPr/>
        </p:nvSpPr>
        <p:spPr>
          <a:xfrm>
            <a:off x="2514600" y="1828800"/>
            <a:ext cx="4267200" cy="646331"/>
          </a:xfrm>
          <a:prstGeom prst="rect">
            <a:avLst/>
          </a:prstGeom>
          <a:noFill/>
        </p:spPr>
        <p:txBody>
          <a:bodyPr wrap="square" rtlCol="0">
            <a:spAutoFit/>
          </a:bodyPr>
          <a:lstStyle/>
          <a:p>
            <a:pPr algn="ctr"/>
            <a:r>
              <a:rPr lang="en-US" dirty="0" err="1" smtClean="0">
                <a:solidFill>
                  <a:srgbClr val="336600"/>
                </a:solidFill>
              </a:rPr>
              <a:t>LaVona</a:t>
            </a:r>
            <a:r>
              <a:rPr lang="en-US" dirty="0" smtClean="0">
                <a:solidFill>
                  <a:srgbClr val="336600"/>
                </a:solidFill>
              </a:rPr>
              <a:t> </a:t>
            </a:r>
            <a:r>
              <a:rPr lang="en-US" dirty="0" err="1" smtClean="0">
                <a:solidFill>
                  <a:srgbClr val="336600"/>
                </a:solidFill>
              </a:rPr>
              <a:t>Traywick</a:t>
            </a:r>
            <a:r>
              <a:rPr lang="en-US" dirty="0" smtClean="0">
                <a:solidFill>
                  <a:srgbClr val="336600"/>
                </a:solidFill>
              </a:rPr>
              <a:t>, Ph.D.</a:t>
            </a:r>
          </a:p>
          <a:p>
            <a:pPr algn="ctr"/>
            <a:r>
              <a:rPr lang="en-US" dirty="0" smtClean="0">
                <a:solidFill>
                  <a:srgbClr val="336600"/>
                </a:solidFill>
              </a:rPr>
              <a:t>Jessica Vincent, M.Ed., CHES</a:t>
            </a:r>
            <a:endParaRPr lang="en-US" dirty="0">
              <a:solidFill>
                <a:srgbClr val="33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554038"/>
            <a:ext cx="8229600" cy="1143000"/>
          </a:xfrm>
        </p:spPr>
        <p:txBody>
          <a:bodyPr/>
          <a:lstStyle/>
          <a:p>
            <a:pPr eaLnBrk="1" hangingPunct="1"/>
            <a:r>
              <a:rPr lang="en-US" b="1" dirty="0" smtClean="0">
                <a:solidFill>
                  <a:schemeClr val="tx1"/>
                </a:solidFill>
                <a:latin typeface="Rockwell Condensed" pitchFamily="18" charset="0"/>
              </a:rPr>
              <a:t>Universal Design Principles</a:t>
            </a:r>
            <a:endParaRPr lang="en-US" dirty="0" smtClean="0">
              <a:solidFill>
                <a:schemeClr val="tx1"/>
              </a:solidFill>
            </a:endParaRPr>
          </a:p>
        </p:txBody>
      </p:sp>
      <p:sp>
        <p:nvSpPr>
          <p:cNvPr id="27651" name="Content Placeholder 4"/>
          <p:cNvSpPr>
            <a:spLocks noGrp="1"/>
          </p:cNvSpPr>
          <p:nvPr>
            <p:ph idx="1"/>
          </p:nvPr>
        </p:nvSpPr>
        <p:spPr>
          <a:xfrm>
            <a:off x="457200" y="1879600"/>
            <a:ext cx="8229600" cy="4525963"/>
          </a:xfrm>
        </p:spPr>
        <p:txBody>
          <a:bodyPr/>
          <a:lstStyle/>
          <a:p>
            <a:pPr marL="0" indent="0" eaLnBrk="1" hangingPunct="1">
              <a:buNone/>
            </a:pPr>
            <a:r>
              <a:rPr lang="en-US" sz="4000" b="1" dirty="0" smtClean="0">
                <a:solidFill>
                  <a:schemeClr val="bg1"/>
                </a:solidFill>
              </a:rPr>
              <a:t>Kneelers, Stools, and Caddies</a:t>
            </a:r>
          </a:p>
          <a:p>
            <a:pPr eaLnBrk="1" hangingPunct="1"/>
            <a:r>
              <a:rPr lang="en-US" dirty="0" smtClean="0">
                <a:solidFill>
                  <a:schemeClr val="bg1"/>
                </a:solidFill>
              </a:rPr>
              <a:t>Can help with knee and back pain</a:t>
            </a:r>
          </a:p>
          <a:p>
            <a:pPr eaLnBrk="1" hangingPunct="1"/>
            <a:r>
              <a:rPr lang="en-US" dirty="0" smtClean="0">
                <a:solidFill>
                  <a:schemeClr val="bg1"/>
                </a:solidFill>
              </a:rPr>
              <a:t>Can help with mobility</a:t>
            </a:r>
          </a:p>
          <a:p>
            <a:pPr eaLnBrk="1" hangingPunct="1"/>
            <a:r>
              <a:rPr lang="en-US" dirty="0" smtClean="0">
                <a:solidFill>
                  <a:schemeClr val="bg1"/>
                </a:solidFill>
              </a:rPr>
              <a:t>Provide rest from standing</a:t>
            </a: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endParaRPr lang="en-US" dirty="0" smtClean="0">
              <a:solidFill>
                <a:schemeClr val="bg1"/>
              </a:solidFill>
            </a:endParaRPr>
          </a:p>
        </p:txBody>
      </p:sp>
      <p:pic>
        <p:nvPicPr>
          <p:cNvPr id="5" name="Picture 4" descr="U of A Division of Agriculture Research and Extension University of Arkansas System"/>
          <p:cNvPicPr>
            <a:picLocks noChangeAspect="1"/>
          </p:cNvPicPr>
          <p:nvPr/>
        </p:nvPicPr>
        <p:blipFill>
          <a:blip r:embed="rId3" cstate="print"/>
          <a:stretch>
            <a:fillRect/>
          </a:stretch>
        </p:blipFill>
        <p:spPr>
          <a:xfrm>
            <a:off x="228601" y="6172200"/>
            <a:ext cx="817473" cy="457200"/>
          </a:xfrm>
          <a:prstGeom prst="rect">
            <a:avLst/>
          </a:prstGeom>
        </p:spPr>
      </p:pic>
      <p:pic>
        <p:nvPicPr>
          <p:cNvPr id="8" name="Picture 7" descr="Picture of a kneeler benc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5181600"/>
            <a:ext cx="1828800" cy="1371600"/>
          </a:xfrm>
          <a:prstGeom prst="rect">
            <a:avLst/>
          </a:prstGeom>
          <a:ln>
            <a:noFill/>
          </a:ln>
          <a:effectLst>
            <a:softEdge rad="112500"/>
          </a:effectLst>
        </p:spPr>
      </p:pic>
      <p:pic>
        <p:nvPicPr>
          <p:cNvPr id="7" name="Picture 2" descr="Picture of a kneeler bench"/>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562600" y="4572000"/>
            <a:ext cx="1828800" cy="1371600"/>
          </a:xfrm>
          <a:prstGeom prst="rect">
            <a:avLst/>
          </a:prstGeom>
          <a:ln>
            <a:noFill/>
          </a:ln>
          <a:effectLst>
            <a:softEdge rad="112500"/>
          </a:effectLst>
        </p:spPr>
      </p:pic>
      <p:pic>
        <p:nvPicPr>
          <p:cNvPr id="2" name="Picture 1" descr="Picture of a stool on wheel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2971800"/>
            <a:ext cx="1524000" cy="1295400"/>
          </a:xfrm>
          <a:prstGeom prst="rect">
            <a:avLst/>
          </a:prstGeom>
        </p:spPr>
      </p:pic>
      <p:pic>
        <p:nvPicPr>
          <p:cNvPr id="9" name="Picture 8" descr="Picture of a tool caddy"/>
          <p:cNvPicPr/>
          <p:nvPr/>
        </p:nvPicPr>
        <p:blipFill rotWithShape="1">
          <a:blip r:embed="rId7" cstate="print">
            <a:extLst>
              <a:ext uri="{28A0092B-C50C-407E-A947-70E740481C1C}">
                <a14:useLocalDpi xmlns:a14="http://schemas.microsoft.com/office/drawing/2010/main" val="0"/>
              </a:ext>
            </a:extLst>
          </a:blip>
          <a:srcRect l="50833" t="50500"/>
          <a:stretch/>
        </p:blipFill>
        <p:spPr bwMode="auto">
          <a:xfrm>
            <a:off x="2647907" y="5181600"/>
            <a:ext cx="163449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292606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smtClean="0">
                <a:solidFill>
                  <a:schemeClr val="tx1"/>
                </a:solidFill>
                <a:latin typeface="Rockwell Condensed" pitchFamily="18" charset="0"/>
              </a:rPr>
              <a:t>Gardening Tips &amp; Tricks</a:t>
            </a:r>
            <a:endParaRPr lang="en-US" smtClean="0">
              <a:solidFill>
                <a:schemeClr val="tx1"/>
              </a:solidFill>
            </a:endParaRPr>
          </a:p>
        </p:txBody>
      </p:sp>
      <p:sp>
        <p:nvSpPr>
          <p:cNvPr id="25603" name="Content Placeholder 2"/>
          <p:cNvSpPr>
            <a:spLocks noGrp="1"/>
          </p:cNvSpPr>
          <p:nvPr>
            <p:ph idx="1"/>
          </p:nvPr>
        </p:nvSpPr>
        <p:spPr/>
        <p:txBody>
          <a:bodyPr/>
          <a:lstStyle/>
          <a:p>
            <a:pPr eaLnBrk="1" hangingPunct="1"/>
            <a:r>
              <a:rPr lang="en-US" sz="2800" dirty="0" smtClean="0">
                <a:solidFill>
                  <a:schemeClr val="bg1"/>
                </a:solidFill>
              </a:rPr>
              <a:t>Respect Pain</a:t>
            </a:r>
          </a:p>
          <a:p>
            <a:pPr eaLnBrk="1" hangingPunct="1"/>
            <a:r>
              <a:rPr lang="en-US" sz="2800" dirty="0" smtClean="0">
                <a:solidFill>
                  <a:schemeClr val="bg1"/>
                </a:solidFill>
              </a:rPr>
              <a:t>Posture</a:t>
            </a:r>
          </a:p>
          <a:p>
            <a:pPr eaLnBrk="1" hangingPunct="1"/>
            <a:r>
              <a:rPr lang="en-US" sz="2800" dirty="0" smtClean="0">
                <a:solidFill>
                  <a:schemeClr val="bg1"/>
                </a:solidFill>
              </a:rPr>
              <a:t>Switch Tasks Often</a:t>
            </a:r>
          </a:p>
          <a:p>
            <a:pPr eaLnBrk="1" hangingPunct="1"/>
            <a:r>
              <a:rPr lang="en-US" sz="2800" dirty="0" smtClean="0">
                <a:solidFill>
                  <a:schemeClr val="bg1"/>
                </a:solidFill>
              </a:rPr>
              <a:t>Wear Gloves</a:t>
            </a:r>
          </a:p>
          <a:p>
            <a:pPr eaLnBrk="1" hangingPunct="1"/>
            <a:r>
              <a:rPr lang="en-US" sz="2800" dirty="0" smtClean="0">
                <a:solidFill>
                  <a:schemeClr val="bg1"/>
                </a:solidFill>
              </a:rPr>
              <a:t>Use Your Largest Strongest Joints	</a:t>
            </a:r>
          </a:p>
          <a:p>
            <a:pPr eaLnBrk="1" hangingPunct="1"/>
            <a:r>
              <a:rPr lang="en-US" sz="2800" dirty="0" smtClean="0">
                <a:solidFill>
                  <a:schemeClr val="bg1"/>
                </a:solidFill>
              </a:rPr>
              <a:t>Sun Protection</a:t>
            </a:r>
          </a:p>
          <a:p>
            <a:pPr eaLnBrk="1" hangingPunct="1"/>
            <a:r>
              <a:rPr lang="en-US" sz="2800" dirty="0" smtClean="0">
                <a:solidFill>
                  <a:schemeClr val="bg1"/>
                </a:solidFill>
              </a:rPr>
              <a:t>Avoid Dehydration</a:t>
            </a:r>
          </a:p>
        </p:txBody>
      </p:sp>
      <p:pic>
        <p:nvPicPr>
          <p:cNvPr id="8" name="Picture 7" descr="U of A Division of Agriculture Research and Extension University of Arkansas System"/>
          <p:cNvPicPr>
            <a:picLocks noChangeAspect="1"/>
          </p:cNvPicPr>
          <p:nvPr/>
        </p:nvPicPr>
        <p:blipFill>
          <a:blip r:embed="rId3" cstate="print"/>
          <a:stretch>
            <a:fillRect/>
          </a:stretch>
        </p:blipFill>
        <p:spPr>
          <a:xfrm>
            <a:off x="304800" y="6199051"/>
            <a:ext cx="817473" cy="457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Questions?</a:t>
            </a:r>
            <a:endParaRPr lang="en-US" dirty="0">
              <a:solidFill>
                <a:srgbClr val="002060"/>
              </a:solidFill>
            </a:endParaRPr>
          </a:p>
        </p:txBody>
      </p:sp>
      <p:sp>
        <p:nvSpPr>
          <p:cNvPr id="5" name="Content Placeholder 4"/>
          <p:cNvSpPr>
            <a:spLocks noGrp="1"/>
          </p:cNvSpPr>
          <p:nvPr>
            <p:ph idx="1"/>
          </p:nvPr>
        </p:nvSpPr>
        <p:spPr/>
        <p:txBody>
          <a:bodyPr/>
          <a:lstStyle/>
          <a:p>
            <a:pPr algn="ctr">
              <a:buNone/>
            </a:pPr>
            <a:r>
              <a:rPr lang="en-US" dirty="0" smtClean="0">
                <a:solidFill>
                  <a:schemeClr val="bg1"/>
                </a:solidFill>
              </a:rPr>
              <a:t>Contact your local</a:t>
            </a:r>
          </a:p>
          <a:p>
            <a:pPr algn="ctr">
              <a:buNone/>
            </a:pPr>
            <a:r>
              <a:rPr lang="en-US" dirty="0" smtClean="0">
                <a:solidFill>
                  <a:schemeClr val="bg1"/>
                </a:solidFill>
              </a:rPr>
              <a:t>Cooperative Extension Service</a:t>
            </a:r>
          </a:p>
          <a:p>
            <a:pPr algn="ctr">
              <a:buNone/>
            </a:pPr>
            <a:r>
              <a:rPr lang="en-US" dirty="0">
                <a:solidFill>
                  <a:schemeClr val="bg1"/>
                </a:solidFill>
              </a:rPr>
              <a:t>o</a:t>
            </a:r>
            <a:r>
              <a:rPr lang="en-US" dirty="0" smtClean="0">
                <a:solidFill>
                  <a:schemeClr val="bg1"/>
                </a:solidFill>
              </a:rPr>
              <a:t>r visit</a:t>
            </a:r>
          </a:p>
          <a:p>
            <a:pPr algn="ctr">
              <a:buNone/>
            </a:pPr>
            <a:r>
              <a:rPr lang="en-US" dirty="0" smtClean="0">
                <a:solidFill>
                  <a:schemeClr val="bg1"/>
                </a:solidFill>
                <a:hlinkClick r:id="rId3"/>
              </a:rPr>
              <a:t>www.uaex.edu</a:t>
            </a:r>
            <a:endParaRPr lang="en-US" dirty="0" smtClean="0">
              <a:solidFill>
                <a:schemeClr val="bg1"/>
              </a:solidFill>
            </a:endParaRPr>
          </a:p>
          <a:p>
            <a:pPr algn="ctr">
              <a:buNone/>
            </a:pPr>
            <a:endParaRPr lang="en-US" dirty="0" smtClean="0">
              <a:solidFill>
                <a:schemeClr val="bg1"/>
              </a:solidFill>
            </a:endParaRPr>
          </a:p>
          <a:p>
            <a:pPr algn="ctr">
              <a:buNone/>
            </a:pPr>
            <a:endParaRPr lang="en-US" dirty="0">
              <a:solidFill>
                <a:schemeClr val="bg1"/>
              </a:solidFill>
            </a:endParaRPr>
          </a:p>
        </p:txBody>
      </p:sp>
      <p:pic>
        <p:nvPicPr>
          <p:cNvPr id="6" name="Picture 5" descr="U of A Division of Agriculture Research and Extension University of Arkansas System"/>
          <p:cNvPicPr>
            <a:picLocks noChangeAspect="1"/>
          </p:cNvPicPr>
          <p:nvPr/>
        </p:nvPicPr>
        <p:blipFill>
          <a:blip r:embed="rId4" cstate="print"/>
          <a:stretch>
            <a:fillRect/>
          </a:stretch>
        </p:blipFill>
        <p:spPr>
          <a:xfrm>
            <a:off x="7010400" y="5638800"/>
            <a:ext cx="1634946" cy="914400"/>
          </a:xfrm>
          <a:prstGeom prst="rect">
            <a:avLst/>
          </a:prstGeom>
        </p:spPr>
      </p:pic>
      <p:pic>
        <p:nvPicPr>
          <p:cNvPr id="8" name="Picture 7" descr="Arkansas AgrAbility"/>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7200" y="726392"/>
            <a:ext cx="1807899" cy="65033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21533" y="762000"/>
            <a:ext cx="8229600" cy="1143000"/>
          </a:xfrm>
        </p:spPr>
        <p:txBody>
          <a:bodyPr/>
          <a:lstStyle/>
          <a:p>
            <a:pPr eaLnBrk="1" hangingPunct="1"/>
            <a:r>
              <a:rPr lang="en-US" b="1" dirty="0" smtClean="0">
                <a:latin typeface="Rockwell Condensed" pitchFamily="18" charset="0"/>
              </a:rPr>
              <a:t>Benefits of Gardening</a:t>
            </a:r>
            <a:br>
              <a:rPr lang="en-US" b="1" dirty="0" smtClean="0">
                <a:latin typeface="Rockwell Condensed" pitchFamily="18" charset="0"/>
              </a:rPr>
            </a:br>
            <a:endParaRPr lang="en-US" b="1" dirty="0" smtClean="0">
              <a:latin typeface="Rockwell Condensed" pitchFamily="18" charset="0"/>
            </a:endParaRPr>
          </a:p>
        </p:txBody>
      </p:sp>
      <p:sp>
        <p:nvSpPr>
          <p:cNvPr id="23555" name="Content Placeholder 2"/>
          <p:cNvSpPr>
            <a:spLocks noGrp="1"/>
          </p:cNvSpPr>
          <p:nvPr>
            <p:ph idx="1"/>
          </p:nvPr>
        </p:nvSpPr>
        <p:spPr/>
        <p:txBody>
          <a:bodyPr/>
          <a:lstStyle/>
          <a:p>
            <a:pPr eaLnBrk="1" hangingPunct="1">
              <a:lnSpc>
                <a:spcPct val="80000"/>
              </a:lnSpc>
            </a:pPr>
            <a:r>
              <a:rPr lang="en-US" dirty="0" smtClean="0">
                <a:solidFill>
                  <a:schemeClr val="bg1"/>
                </a:solidFill>
              </a:rPr>
              <a:t>Gardening should be a joy, not a chore.</a:t>
            </a:r>
          </a:p>
          <a:p>
            <a:pPr eaLnBrk="1" hangingPunct="1">
              <a:lnSpc>
                <a:spcPct val="80000"/>
              </a:lnSpc>
            </a:pPr>
            <a:endParaRPr lang="en-US" dirty="0" smtClean="0">
              <a:solidFill>
                <a:schemeClr val="bg1"/>
              </a:solidFill>
            </a:endParaRPr>
          </a:p>
          <a:p>
            <a:pPr eaLnBrk="1" hangingPunct="1">
              <a:lnSpc>
                <a:spcPct val="80000"/>
              </a:lnSpc>
            </a:pPr>
            <a:r>
              <a:rPr lang="en-US" dirty="0" smtClean="0">
                <a:solidFill>
                  <a:schemeClr val="bg1"/>
                </a:solidFill>
              </a:rPr>
              <a:t>Gardening can be a form of exercise.</a:t>
            </a:r>
          </a:p>
          <a:p>
            <a:pPr eaLnBrk="1" hangingPunct="1">
              <a:lnSpc>
                <a:spcPct val="80000"/>
              </a:lnSpc>
            </a:pPr>
            <a:endParaRPr lang="en-US" dirty="0" smtClean="0">
              <a:solidFill>
                <a:schemeClr val="bg1"/>
              </a:solidFill>
            </a:endParaRPr>
          </a:p>
          <a:p>
            <a:pPr eaLnBrk="1" hangingPunct="1">
              <a:lnSpc>
                <a:spcPct val="80000"/>
              </a:lnSpc>
            </a:pPr>
            <a:r>
              <a:rPr lang="en-US" dirty="0" smtClean="0">
                <a:solidFill>
                  <a:schemeClr val="bg1"/>
                </a:solidFill>
              </a:rPr>
              <a:t>The most important gardening </a:t>
            </a:r>
          </a:p>
          <a:p>
            <a:pPr marL="0" indent="0" eaLnBrk="1" hangingPunct="1">
              <a:lnSpc>
                <a:spcPct val="80000"/>
              </a:lnSpc>
              <a:buNone/>
            </a:pPr>
            <a:r>
              <a:rPr lang="en-US" dirty="0" smtClean="0">
                <a:solidFill>
                  <a:schemeClr val="bg1"/>
                </a:solidFill>
              </a:rPr>
              <a:t>     tool is your body!</a:t>
            </a:r>
          </a:p>
          <a:p>
            <a:pPr eaLnBrk="1" hangingPunct="1">
              <a:lnSpc>
                <a:spcPts val="1000"/>
              </a:lnSpc>
              <a:spcBef>
                <a:spcPts val="0"/>
              </a:spcBef>
              <a:buNone/>
            </a:pPr>
            <a:endParaRPr lang="en-US" sz="2800" dirty="0" smtClean="0">
              <a:solidFill>
                <a:schemeClr val="bg1"/>
              </a:solidFill>
            </a:endParaRPr>
          </a:p>
          <a:p>
            <a:pPr eaLnBrk="1" hangingPunct="1">
              <a:lnSpc>
                <a:spcPts val="1000"/>
              </a:lnSpc>
              <a:spcBef>
                <a:spcPts val="0"/>
              </a:spcBef>
              <a:buNone/>
            </a:pPr>
            <a:endParaRPr lang="en-US" sz="2800" dirty="0" smtClean="0">
              <a:solidFill>
                <a:schemeClr val="bg1"/>
              </a:solidFill>
            </a:endParaRPr>
          </a:p>
          <a:p>
            <a:pPr eaLnBrk="1" hangingPunct="1">
              <a:lnSpc>
                <a:spcPts val="1000"/>
              </a:lnSpc>
              <a:spcBef>
                <a:spcPts val="0"/>
              </a:spcBef>
              <a:buNone/>
            </a:pPr>
            <a:endParaRPr lang="en-US" sz="2800" dirty="0" smtClean="0">
              <a:solidFill>
                <a:schemeClr val="bg1"/>
              </a:solidFill>
            </a:endParaRPr>
          </a:p>
          <a:p>
            <a:pPr marL="0" indent="0" eaLnBrk="1" hangingPunct="1">
              <a:lnSpc>
                <a:spcPct val="90000"/>
              </a:lnSpc>
              <a:spcBef>
                <a:spcPts val="0"/>
              </a:spcBef>
              <a:buNone/>
            </a:pPr>
            <a:endParaRPr lang="en-US" sz="2200" dirty="0" smtClean="0">
              <a:solidFill>
                <a:schemeClr val="bg1"/>
              </a:solidFill>
            </a:endParaRPr>
          </a:p>
        </p:txBody>
      </p:sp>
      <p:pic>
        <p:nvPicPr>
          <p:cNvPr id="5" name="Picture 4" descr="U of A Division of Agriculture Research and Extension University of Arkansas System"/>
          <p:cNvPicPr>
            <a:picLocks noChangeAspect="1"/>
          </p:cNvPicPr>
          <p:nvPr/>
        </p:nvPicPr>
        <p:blipFill>
          <a:blip r:embed="rId3" cstate="print"/>
          <a:stretch>
            <a:fillRect/>
          </a:stretch>
        </p:blipFill>
        <p:spPr>
          <a:xfrm>
            <a:off x="212797" y="6183443"/>
            <a:ext cx="817473" cy="45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dirty="0" smtClean="0">
                <a:latin typeface="Rockwell Condensed" pitchFamily="18" charset="0"/>
              </a:rPr>
              <a:t>Changes Caused by Aging</a:t>
            </a:r>
          </a:p>
        </p:txBody>
      </p:sp>
      <p:sp>
        <p:nvSpPr>
          <p:cNvPr id="23555" name="Content Placeholder 2"/>
          <p:cNvSpPr>
            <a:spLocks noGrp="1"/>
          </p:cNvSpPr>
          <p:nvPr>
            <p:ph idx="1"/>
          </p:nvPr>
        </p:nvSpPr>
        <p:spPr/>
        <p:txBody>
          <a:bodyPr/>
          <a:lstStyle/>
          <a:p>
            <a:pPr eaLnBrk="1" hangingPunct="1">
              <a:lnSpc>
                <a:spcPct val="80000"/>
              </a:lnSpc>
            </a:pPr>
            <a:r>
              <a:rPr lang="en-US" dirty="0" smtClean="0">
                <a:solidFill>
                  <a:schemeClr val="bg1"/>
                </a:solidFill>
              </a:rPr>
              <a:t>Vision</a:t>
            </a:r>
          </a:p>
          <a:p>
            <a:pPr eaLnBrk="1" hangingPunct="1">
              <a:lnSpc>
                <a:spcPct val="80000"/>
              </a:lnSpc>
            </a:pPr>
            <a:endParaRPr lang="en-US" dirty="0" smtClean="0">
              <a:solidFill>
                <a:schemeClr val="bg1"/>
              </a:solidFill>
            </a:endParaRPr>
          </a:p>
          <a:p>
            <a:pPr eaLnBrk="1" hangingPunct="1">
              <a:lnSpc>
                <a:spcPct val="80000"/>
              </a:lnSpc>
            </a:pPr>
            <a:r>
              <a:rPr lang="en-US" dirty="0" smtClean="0">
                <a:solidFill>
                  <a:schemeClr val="bg1"/>
                </a:solidFill>
              </a:rPr>
              <a:t>Muscular and Skeletal</a:t>
            </a:r>
          </a:p>
          <a:p>
            <a:pPr eaLnBrk="1" hangingPunct="1">
              <a:lnSpc>
                <a:spcPct val="80000"/>
              </a:lnSpc>
            </a:pPr>
            <a:endParaRPr lang="en-US" dirty="0" smtClean="0">
              <a:solidFill>
                <a:schemeClr val="bg1"/>
              </a:solidFill>
            </a:endParaRPr>
          </a:p>
          <a:p>
            <a:pPr eaLnBrk="1" hangingPunct="1">
              <a:lnSpc>
                <a:spcPct val="80000"/>
              </a:lnSpc>
            </a:pPr>
            <a:r>
              <a:rPr lang="en-US" dirty="0" smtClean="0">
                <a:solidFill>
                  <a:schemeClr val="bg1"/>
                </a:solidFill>
              </a:rPr>
              <a:t>Disease and Chronic Conditions</a:t>
            </a:r>
          </a:p>
          <a:p>
            <a:pPr eaLnBrk="1" hangingPunct="1">
              <a:lnSpc>
                <a:spcPct val="80000"/>
              </a:lnSpc>
            </a:pPr>
            <a:endParaRPr lang="en-US" dirty="0" smtClean="0">
              <a:solidFill>
                <a:schemeClr val="bg1"/>
              </a:solidFill>
            </a:endParaRPr>
          </a:p>
          <a:p>
            <a:pPr eaLnBrk="1" hangingPunct="1">
              <a:lnSpc>
                <a:spcPct val="80000"/>
              </a:lnSpc>
            </a:pPr>
            <a:r>
              <a:rPr lang="en-US" dirty="0" smtClean="0">
                <a:solidFill>
                  <a:schemeClr val="bg1"/>
                </a:solidFill>
              </a:rPr>
              <a:t>Temperature Adaptability</a:t>
            </a:r>
          </a:p>
          <a:p>
            <a:pPr eaLnBrk="1" hangingPunct="1">
              <a:lnSpc>
                <a:spcPts val="1000"/>
              </a:lnSpc>
              <a:spcBef>
                <a:spcPts val="0"/>
              </a:spcBef>
              <a:buNone/>
            </a:pPr>
            <a:endParaRPr lang="en-US" sz="2800" dirty="0" smtClean="0">
              <a:solidFill>
                <a:schemeClr val="bg1"/>
              </a:solidFill>
            </a:endParaRPr>
          </a:p>
          <a:p>
            <a:pPr eaLnBrk="1" hangingPunct="1">
              <a:lnSpc>
                <a:spcPts val="1000"/>
              </a:lnSpc>
              <a:spcBef>
                <a:spcPts val="0"/>
              </a:spcBef>
              <a:buNone/>
            </a:pPr>
            <a:endParaRPr lang="en-US" sz="2800" dirty="0" smtClean="0">
              <a:solidFill>
                <a:schemeClr val="bg1"/>
              </a:solidFill>
            </a:endParaRPr>
          </a:p>
          <a:p>
            <a:pPr eaLnBrk="1" hangingPunct="1">
              <a:lnSpc>
                <a:spcPts val="1000"/>
              </a:lnSpc>
              <a:spcBef>
                <a:spcPts val="0"/>
              </a:spcBef>
              <a:buNone/>
            </a:pPr>
            <a:endParaRPr lang="en-US" sz="2800" dirty="0" smtClean="0">
              <a:solidFill>
                <a:schemeClr val="bg1"/>
              </a:solidFill>
            </a:endParaRPr>
          </a:p>
          <a:p>
            <a:pPr marL="0" indent="0" eaLnBrk="1" hangingPunct="1">
              <a:lnSpc>
                <a:spcPct val="90000"/>
              </a:lnSpc>
              <a:spcBef>
                <a:spcPts val="0"/>
              </a:spcBef>
              <a:buNone/>
            </a:pPr>
            <a:endParaRPr lang="en-US" sz="2200" dirty="0" smtClean="0">
              <a:solidFill>
                <a:schemeClr val="bg1"/>
              </a:solidFill>
            </a:endParaRPr>
          </a:p>
        </p:txBody>
      </p:sp>
      <p:pic>
        <p:nvPicPr>
          <p:cNvPr id="5" name="Picture 4" descr="U of A Division of Agriculture Research and Extension University of Arkansas System"/>
          <p:cNvPicPr>
            <a:picLocks noChangeAspect="1"/>
          </p:cNvPicPr>
          <p:nvPr/>
        </p:nvPicPr>
        <p:blipFill>
          <a:blip r:embed="rId3" cstate="print"/>
          <a:stretch>
            <a:fillRect/>
          </a:stretch>
        </p:blipFill>
        <p:spPr>
          <a:xfrm>
            <a:off x="228602" y="6232875"/>
            <a:ext cx="817473" cy="457200"/>
          </a:xfrm>
          <a:prstGeom prst="rect">
            <a:avLst/>
          </a:prstGeom>
        </p:spPr>
      </p:pic>
    </p:spTree>
    <p:extLst>
      <p:ext uri="{BB962C8B-B14F-4D97-AF65-F5344CB8AC3E}">
        <p14:creationId xmlns:p14="http://schemas.microsoft.com/office/powerpoint/2010/main" val="683359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b="1" dirty="0" smtClean="0">
                <a:solidFill>
                  <a:schemeClr val="tx1"/>
                </a:solidFill>
                <a:latin typeface="Rockwell Condensed" pitchFamily="18" charset="0"/>
              </a:rPr>
              <a:t>Universal Design Principles</a:t>
            </a:r>
            <a:endParaRPr lang="en-US" dirty="0" smtClean="0">
              <a:solidFill>
                <a:schemeClr val="tx1"/>
              </a:solidFill>
            </a:endParaRPr>
          </a:p>
        </p:txBody>
      </p:sp>
      <p:sp>
        <p:nvSpPr>
          <p:cNvPr id="27651" name="Content Placeholder 4"/>
          <p:cNvSpPr>
            <a:spLocks noGrp="1"/>
          </p:cNvSpPr>
          <p:nvPr>
            <p:ph idx="1"/>
          </p:nvPr>
        </p:nvSpPr>
        <p:spPr/>
        <p:txBody>
          <a:bodyPr/>
          <a:lstStyle/>
          <a:p>
            <a:pPr eaLnBrk="1" hangingPunct="1"/>
            <a:r>
              <a:rPr lang="en-US" dirty="0" smtClean="0">
                <a:solidFill>
                  <a:schemeClr val="bg1"/>
                </a:solidFill>
              </a:rPr>
              <a:t>“Universal Design” encompasses the design of products and environments that can serve and be usable by as many people as possible – regardless of age, ability, or circumstance.</a:t>
            </a:r>
          </a:p>
          <a:p>
            <a:pPr eaLnBrk="1" hangingPunct="1"/>
            <a:endParaRPr lang="en-US" dirty="0" smtClean="0">
              <a:solidFill>
                <a:schemeClr val="bg1"/>
              </a:solidFill>
            </a:endParaRPr>
          </a:p>
        </p:txBody>
      </p:sp>
      <p:pic>
        <p:nvPicPr>
          <p:cNvPr id="5" name="Picture 4" descr="U of A Division of Agriculture Research and Extension University of Arkansas System"/>
          <p:cNvPicPr>
            <a:picLocks noChangeAspect="1"/>
          </p:cNvPicPr>
          <p:nvPr/>
        </p:nvPicPr>
        <p:blipFill>
          <a:blip r:embed="rId3" cstate="print"/>
          <a:stretch>
            <a:fillRect/>
          </a:stretch>
        </p:blipFill>
        <p:spPr>
          <a:xfrm>
            <a:off x="228602" y="6223000"/>
            <a:ext cx="817473" cy="457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554038"/>
            <a:ext cx="8229600" cy="1143000"/>
          </a:xfrm>
        </p:spPr>
        <p:txBody>
          <a:bodyPr/>
          <a:lstStyle/>
          <a:p>
            <a:pPr eaLnBrk="1" hangingPunct="1"/>
            <a:r>
              <a:rPr lang="en-US" b="1" dirty="0" smtClean="0">
                <a:solidFill>
                  <a:schemeClr val="tx1"/>
                </a:solidFill>
                <a:latin typeface="Rockwell Condensed" pitchFamily="18" charset="0"/>
              </a:rPr>
              <a:t>Universal Design Principles</a:t>
            </a:r>
            <a:endParaRPr lang="en-US" dirty="0" smtClean="0">
              <a:solidFill>
                <a:schemeClr val="tx1"/>
              </a:solidFill>
            </a:endParaRPr>
          </a:p>
        </p:txBody>
      </p:sp>
      <p:sp>
        <p:nvSpPr>
          <p:cNvPr id="27651" name="Content Placeholder 4"/>
          <p:cNvSpPr>
            <a:spLocks noGrp="1"/>
          </p:cNvSpPr>
          <p:nvPr>
            <p:ph idx="1"/>
          </p:nvPr>
        </p:nvSpPr>
        <p:spPr>
          <a:xfrm>
            <a:off x="457200" y="1879600"/>
            <a:ext cx="8229600" cy="4525963"/>
          </a:xfrm>
        </p:spPr>
        <p:txBody>
          <a:bodyPr/>
          <a:lstStyle/>
          <a:p>
            <a:pPr marL="0" indent="0" eaLnBrk="1" hangingPunct="1">
              <a:buNone/>
            </a:pPr>
            <a:r>
              <a:rPr lang="en-US" sz="4000" b="1" dirty="0" smtClean="0">
                <a:solidFill>
                  <a:schemeClr val="bg1"/>
                </a:solidFill>
              </a:rPr>
              <a:t>Pathways</a:t>
            </a:r>
          </a:p>
          <a:p>
            <a:pPr eaLnBrk="1" hangingPunct="1"/>
            <a:r>
              <a:rPr lang="en-US" dirty="0" smtClean="0">
                <a:solidFill>
                  <a:schemeClr val="bg1"/>
                </a:solidFill>
              </a:rPr>
              <a:t>Firm, smooth, level</a:t>
            </a:r>
          </a:p>
          <a:p>
            <a:pPr eaLnBrk="1" hangingPunct="1"/>
            <a:r>
              <a:rPr lang="en-US" dirty="0" smtClean="0">
                <a:solidFill>
                  <a:schemeClr val="bg1"/>
                </a:solidFill>
              </a:rPr>
              <a:t>Accessible width of at least 36”</a:t>
            </a:r>
          </a:p>
          <a:p>
            <a:pPr eaLnBrk="1" hangingPunct="1"/>
            <a:r>
              <a:rPr lang="en-US" dirty="0" smtClean="0">
                <a:solidFill>
                  <a:schemeClr val="bg1"/>
                </a:solidFill>
              </a:rPr>
              <a:t>Follow ADA guidelines for ramps</a:t>
            </a:r>
          </a:p>
          <a:p>
            <a:pPr eaLnBrk="1" hangingPunct="1"/>
            <a:r>
              <a:rPr lang="en-US" dirty="0" smtClean="0">
                <a:solidFill>
                  <a:schemeClr val="bg1"/>
                </a:solidFill>
              </a:rPr>
              <a:t>Clearly marked beginning and ending</a:t>
            </a:r>
          </a:p>
          <a:p>
            <a:pPr eaLnBrk="1" hangingPunct="1"/>
            <a:r>
              <a:rPr lang="en-US" dirty="0" smtClean="0">
                <a:solidFill>
                  <a:schemeClr val="bg1"/>
                </a:solidFill>
              </a:rPr>
              <a:t>Avoid abrupt drop-offs</a:t>
            </a:r>
          </a:p>
        </p:txBody>
      </p:sp>
      <p:pic>
        <p:nvPicPr>
          <p:cNvPr id="27652" name="Picture 2" descr="Picture of a man on a motorized vehicle"/>
          <p:cNvPicPr>
            <a:picLocks noChangeAspect="1"/>
          </p:cNvPicPr>
          <p:nvPr/>
        </p:nvPicPr>
        <p:blipFill>
          <a:blip r:embed="rId3" cstate="print"/>
          <a:srcRect/>
          <a:stretch>
            <a:fillRect/>
          </a:stretch>
        </p:blipFill>
        <p:spPr bwMode="auto">
          <a:xfrm>
            <a:off x="7162800" y="4800600"/>
            <a:ext cx="1828800" cy="1828800"/>
          </a:xfrm>
          <a:prstGeom prst="rect">
            <a:avLst/>
          </a:prstGeom>
          <a:ln>
            <a:noFill/>
          </a:ln>
          <a:effectLst>
            <a:softEdge rad="112500"/>
          </a:effectLst>
        </p:spPr>
      </p:pic>
      <p:pic>
        <p:nvPicPr>
          <p:cNvPr id="5" name="Picture 4" descr="U of A Division of Agriculture Research and Extension University of Arkansas System"/>
          <p:cNvPicPr>
            <a:picLocks noChangeAspect="1"/>
          </p:cNvPicPr>
          <p:nvPr/>
        </p:nvPicPr>
        <p:blipFill>
          <a:blip r:embed="rId4" cstate="print"/>
          <a:stretch>
            <a:fillRect/>
          </a:stretch>
        </p:blipFill>
        <p:spPr>
          <a:xfrm>
            <a:off x="228602" y="6172200"/>
            <a:ext cx="817473" cy="457200"/>
          </a:xfrm>
          <a:prstGeom prst="rect">
            <a:avLst/>
          </a:prstGeom>
        </p:spPr>
      </p:pic>
    </p:spTree>
    <p:extLst>
      <p:ext uri="{BB962C8B-B14F-4D97-AF65-F5344CB8AC3E}">
        <p14:creationId xmlns:p14="http://schemas.microsoft.com/office/powerpoint/2010/main" val="997690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554038"/>
            <a:ext cx="8229600" cy="1143000"/>
          </a:xfrm>
        </p:spPr>
        <p:txBody>
          <a:bodyPr/>
          <a:lstStyle/>
          <a:p>
            <a:pPr eaLnBrk="1" hangingPunct="1"/>
            <a:r>
              <a:rPr lang="en-US" b="1" dirty="0" smtClean="0">
                <a:solidFill>
                  <a:schemeClr val="tx1"/>
                </a:solidFill>
                <a:latin typeface="Rockwell Condensed" pitchFamily="18" charset="0"/>
              </a:rPr>
              <a:t>Universal Design Principles</a:t>
            </a:r>
            <a:endParaRPr lang="en-US" dirty="0" smtClean="0">
              <a:solidFill>
                <a:schemeClr val="tx1"/>
              </a:solidFill>
            </a:endParaRPr>
          </a:p>
        </p:txBody>
      </p:sp>
      <p:sp>
        <p:nvSpPr>
          <p:cNvPr id="27651" name="Content Placeholder 4"/>
          <p:cNvSpPr>
            <a:spLocks noGrp="1"/>
          </p:cNvSpPr>
          <p:nvPr>
            <p:ph idx="1"/>
          </p:nvPr>
        </p:nvSpPr>
        <p:spPr>
          <a:xfrm>
            <a:off x="457200" y="1879600"/>
            <a:ext cx="8229600" cy="4525963"/>
          </a:xfrm>
        </p:spPr>
        <p:txBody>
          <a:bodyPr/>
          <a:lstStyle/>
          <a:p>
            <a:pPr marL="0" indent="0" eaLnBrk="1" hangingPunct="1">
              <a:buNone/>
            </a:pPr>
            <a:r>
              <a:rPr lang="en-US" sz="4000" b="1" dirty="0" smtClean="0">
                <a:solidFill>
                  <a:schemeClr val="bg1"/>
                </a:solidFill>
              </a:rPr>
              <a:t>Raised Garden Beds</a:t>
            </a:r>
          </a:p>
          <a:p>
            <a:pPr eaLnBrk="1" hangingPunct="1"/>
            <a:r>
              <a:rPr lang="en-US" dirty="0" smtClean="0">
                <a:solidFill>
                  <a:schemeClr val="bg1"/>
                </a:solidFill>
              </a:rPr>
              <a:t>Reduce the need to bend or stoop</a:t>
            </a:r>
          </a:p>
          <a:p>
            <a:pPr eaLnBrk="1" hangingPunct="1"/>
            <a:r>
              <a:rPr lang="en-US" dirty="0" smtClean="0">
                <a:solidFill>
                  <a:schemeClr val="bg1"/>
                </a:solidFill>
              </a:rPr>
              <a:t>Edges can provide a place to sit</a:t>
            </a:r>
          </a:p>
          <a:p>
            <a:pPr eaLnBrk="1" hangingPunct="1"/>
            <a:r>
              <a:rPr lang="en-US" dirty="0" smtClean="0">
                <a:solidFill>
                  <a:schemeClr val="bg1"/>
                </a:solidFill>
              </a:rPr>
              <a:t>Can be made wheelchair accessible</a:t>
            </a:r>
          </a:p>
          <a:p>
            <a:pPr eaLnBrk="1" hangingPunct="1"/>
            <a:r>
              <a:rPr lang="en-US" dirty="0" smtClean="0">
                <a:solidFill>
                  <a:schemeClr val="bg1"/>
                </a:solidFill>
              </a:rPr>
              <a:t>Styles are endless</a:t>
            </a:r>
          </a:p>
          <a:p>
            <a:pPr lvl="1" eaLnBrk="1" hangingPunct="1"/>
            <a:r>
              <a:rPr lang="en-US" dirty="0" smtClean="0">
                <a:solidFill>
                  <a:schemeClr val="bg1"/>
                </a:solidFill>
              </a:rPr>
              <a:t>Actual raised beds</a:t>
            </a:r>
          </a:p>
          <a:p>
            <a:pPr lvl="1" eaLnBrk="1" hangingPunct="1"/>
            <a:r>
              <a:rPr lang="en-US" dirty="0" smtClean="0">
                <a:solidFill>
                  <a:schemeClr val="bg1"/>
                </a:solidFill>
              </a:rPr>
              <a:t>Hanging baskets and large pots</a:t>
            </a:r>
          </a:p>
          <a:p>
            <a:pPr lvl="1" eaLnBrk="1" hangingPunct="1"/>
            <a:r>
              <a:rPr lang="en-US" dirty="0" smtClean="0">
                <a:solidFill>
                  <a:schemeClr val="bg1"/>
                </a:solidFill>
              </a:rPr>
              <a:t>Vertical gardens</a:t>
            </a:r>
          </a:p>
        </p:txBody>
      </p:sp>
      <p:pic>
        <p:nvPicPr>
          <p:cNvPr id="27652" name="Picture 2" descr="Picture of a raised flower b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77000" y="4412343"/>
            <a:ext cx="2286000" cy="2286000"/>
          </a:xfrm>
          <a:prstGeom prst="rect">
            <a:avLst/>
          </a:prstGeom>
          <a:ln>
            <a:noFill/>
          </a:ln>
          <a:effectLst>
            <a:softEdge rad="112500"/>
          </a:effectLst>
        </p:spPr>
      </p:pic>
      <p:pic>
        <p:nvPicPr>
          <p:cNvPr id="5" name="Picture 4" descr="U of A Division of Agriculture Research and Extension University of Arkansas System"/>
          <p:cNvPicPr>
            <a:picLocks noChangeAspect="1"/>
          </p:cNvPicPr>
          <p:nvPr/>
        </p:nvPicPr>
        <p:blipFill>
          <a:blip r:embed="rId4" cstate="print"/>
          <a:stretch>
            <a:fillRect/>
          </a:stretch>
        </p:blipFill>
        <p:spPr>
          <a:xfrm>
            <a:off x="181430" y="6241143"/>
            <a:ext cx="817473" cy="457200"/>
          </a:xfrm>
          <a:prstGeom prst="rect">
            <a:avLst/>
          </a:prstGeom>
        </p:spPr>
      </p:pic>
    </p:spTree>
    <p:extLst>
      <p:ext uri="{BB962C8B-B14F-4D97-AF65-F5344CB8AC3E}">
        <p14:creationId xmlns:p14="http://schemas.microsoft.com/office/powerpoint/2010/main" val="1334624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b="1" dirty="0" smtClean="0">
                <a:solidFill>
                  <a:schemeClr val="tx1"/>
                </a:solidFill>
                <a:latin typeface="Rockwell Condensed" pitchFamily="18" charset="0"/>
              </a:rPr>
              <a:t>Universal Design Principles</a:t>
            </a:r>
            <a:endParaRPr lang="en-US" dirty="0" smtClean="0">
              <a:solidFill>
                <a:schemeClr val="tx1"/>
              </a:solidFill>
            </a:endParaRPr>
          </a:p>
        </p:txBody>
      </p:sp>
      <p:sp>
        <p:nvSpPr>
          <p:cNvPr id="27651" name="Content Placeholder 4"/>
          <p:cNvSpPr>
            <a:spLocks noGrp="1"/>
          </p:cNvSpPr>
          <p:nvPr>
            <p:ph idx="1"/>
          </p:nvPr>
        </p:nvSpPr>
        <p:spPr/>
        <p:txBody>
          <a:bodyPr/>
          <a:lstStyle/>
          <a:p>
            <a:pPr marL="0" indent="0" eaLnBrk="1" hangingPunct="1">
              <a:buNone/>
            </a:pPr>
            <a:r>
              <a:rPr lang="en-US" sz="4000" b="1" dirty="0" smtClean="0">
                <a:solidFill>
                  <a:schemeClr val="bg1"/>
                </a:solidFill>
              </a:rPr>
              <a:t>Adaptive Tools</a:t>
            </a:r>
          </a:p>
          <a:p>
            <a:pPr eaLnBrk="1" hangingPunct="1"/>
            <a:r>
              <a:rPr lang="en-US" dirty="0" smtClean="0">
                <a:solidFill>
                  <a:schemeClr val="bg1"/>
                </a:solidFill>
              </a:rPr>
              <a:t>Long-handled tools</a:t>
            </a:r>
          </a:p>
          <a:p>
            <a:pPr eaLnBrk="1" hangingPunct="1"/>
            <a:r>
              <a:rPr lang="en-US" dirty="0" smtClean="0">
                <a:solidFill>
                  <a:schemeClr val="bg1"/>
                </a:solidFill>
              </a:rPr>
              <a:t>Ergonomic handled tools</a:t>
            </a:r>
          </a:p>
          <a:p>
            <a:pPr eaLnBrk="1" hangingPunct="1"/>
            <a:r>
              <a:rPr lang="en-US" dirty="0" smtClean="0">
                <a:solidFill>
                  <a:schemeClr val="bg1"/>
                </a:solidFill>
              </a:rPr>
              <a:t>Pistol grip tools</a:t>
            </a:r>
          </a:p>
          <a:p>
            <a:pPr eaLnBrk="1" hangingPunct="1"/>
            <a:r>
              <a:rPr lang="en-US" dirty="0" smtClean="0">
                <a:solidFill>
                  <a:schemeClr val="bg1"/>
                </a:solidFill>
              </a:rPr>
              <a:t>Kneelers/Stools</a:t>
            </a:r>
          </a:p>
          <a:p>
            <a:pPr eaLnBrk="1" hangingPunct="1"/>
            <a:r>
              <a:rPr lang="en-US" dirty="0" smtClean="0">
                <a:solidFill>
                  <a:schemeClr val="bg1"/>
                </a:solidFill>
              </a:rPr>
              <a:t>Caddies </a:t>
            </a:r>
          </a:p>
        </p:txBody>
      </p:sp>
      <p:pic>
        <p:nvPicPr>
          <p:cNvPr id="5" name="Picture 4" descr="U of A Division of Agriculture Research and Extension University of Arkansas System"/>
          <p:cNvPicPr>
            <a:picLocks noChangeAspect="1"/>
          </p:cNvPicPr>
          <p:nvPr/>
        </p:nvPicPr>
        <p:blipFill>
          <a:blip r:embed="rId3" cstate="print"/>
          <a:stretch>
            <a:fillRect/>
          </a:stretch>
        </p:blipFill>
        <p:spPr>
          <a:xfrm>
            <a:off x="228601" y="6172200"/>
            <a:ext cx="817473" cy="457200"/>
          </a:xfrm>
          <a:prstGeom prst="rect">
            <a:avLst/>
          </a:prstGeom>
        </p:spPr>
      </p:pic>
    </p:spTree>
    <p:extLst>
      <p:ext uri="{BB962C8B-B14F-4D97-AF65-F5344CB8AC3E}">
        <p14:creationId xmlns:p14="http://schemas.microsoft.com/office/powerpoint/2010/main" val="1167874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554038"/>
            <a:ext cx="8229600" cy="1143000"/>
          </a:xfrm>
        </p:spPr>
        <p:txBody>
          <a:bodyPr/>
          <a:lstStyle/>
          <a:p>
            <a:pPr eaLnBrk="1" hangingPunct="1"/>
            <a:r>
              <a:rPr lang="en-US" b="1" dirty="0" smtClean="0">
                <a:solidFill>
                  <a:schemeClr val="tx1"/>
                </a:solidFill>
                <a:latin typeface="Rockwell Condensed" pitchFamily="18" charset="0"/>
              </a:rPr>
              <a:t>Universal Design Principles</a:t>
            </a:r>
            <a:endParaRPr lang="en-US" dirty="0" smtClean="0">
              <a:solidFill>
                <a:schemeClr val="tx1"/>
              </a:solidFill>
            </a:endParaRPr>
          </a:p>
        </p:txBody>
      </p:sp>
      <p:sp>
        <p:nvSpPr>
          <p:cNvPr id="27651" name="Content Placeholder 4"/>
          <p:cNvSpPr>
            <a:spLocks noGrp="1"/>
          </p:cNvSpPr>
          <p:nvPr>
            <p:ph idx="1"/>
          </p:nvPr>
        </p:nvSpPr>
        <p:spPr>
          <a:xfrm>
            <a:off x="457200" y="1879600"/>
            <a:ext cx="8229600" cy="4525963"/>
          </a:xfrm>
        </p:spPr>
        <p:txBody>
          <a:bodyPr/>
          <a:lstStyle/>
          <a:p>
            <a:pPr marL="0" indent="0" eaLnBrk="1" hangingPunct="1">
              <a:buNone/>
            </a:pPr>
            <a:r>
              <a:rPr lang="en-US" sz="4000" b="1" dirty="0" smtClean="0">
                <a:solidFill>
                  <a:schemeClr val="bg1"/>
                </a:solidFill>
              </a:rPr>
              <a:t>Long-Handled Tools</a:t>
            </a:r>
          </a:p>
          <a:p>
            <a:pPr eaLnBrk="1" hangingPunct="1"/>
            <a:r>
              <a:rPr lang="en-US" dirty="0" smtClean="0">
                <a:solidFill>
                  <a:schemeClr val="bg1"/>
                </a:solidFill>
              </a:rPr>
              <a:t>Ease lower back strain</a:t>
            </a:r>
          </a:p>
          <a:p>
            <a:pPr eaLnBrk="1" hangingPunct="1"/>
            <a:r>
              <a:rPr lang="en-US" dirty="0" smtClean="0">
                <a:solidFill>
                  <a:schemeClr val="bg1"/>
                </a:solidFill>
              </a:rPr>
              <a:t>Can be used standing or sitting</a:t>
            </a:r>
          </a:p>
          <a:p>
            <a:pPr eaLnBrk="1" hangingPunct="1"/>
            <a:r>
              <a:rPr lang="en-US" dirty="0" smtClean="0">
                <a:solidFill>
                  <a:schemeClr val="bg1"/>
                </a:solidFill>
              </a:rPr>
              <a:t>Extend your reach</a:t>
            </a:r>
          </a:p>
          <a:p>
            <a:pPr eaLnBrk="1" hangingPunct="1"/>
            <a:endParaRPr lang="en-US" dirty="0" smtClean="0">
              <a:solidFill>
                <a:schemeClr val="bg1"/>
              </a:solidFill>
            </a:endParaRPr>
          </a:p>
        </p:txBody>
      </p:sp>
      <p:pic>
        <p:nvPicPr>
          <p:cNvPr id="5" name="Picture 4" descr="U of A Division of Agriculture Research and Extension University of Arkansas System"/>
          <p:cNvPicPr>
            <a:picLocks noChangeAspect="1"/>
          </p:cNvPicPr>
          <p:nvPr/>
        </p:nvPicPr>
        <p:blipFill>
          <a:blip r:embed="rId3" cstate="print"/>
          <a:stretch>
            <a:fillRect/>
          </a:stretch>
        </p:blipFill>
        <p:spPr>
          <a:xfrm>
            <a:off x="228601" y="6172200"/>
            <a:ext cx="817473" cy="457200"/>
          </a:xfrm>
          <a:prstGeom prst="rect">
            <a:avLst/>
          </a:prstGeom>
        </p:spPr>
      </p:pic>
      <p:pic>
        <p:nvPicPr>
          <p:cNvPr id="6" name="Picture 3" descr="Picture of long handled tools"/>
          <p:cNvPicPr>
            <a:picLocks noChangeArrowheads="1"/>
          </p:cNvPicPr>
          <p:nvPr/>
        </p:nvPicPr>
        <p:blipFill rotWithShape="1">
          <a:blip r:embed="rId4" cstate="print">
            <a:extLst>
              <a:ext uri="{28A0092B-C50C-407E-A947-70E740481C1C}">
                <a14:useLocalDpi xmlns:a14="http://schemas.microsoft.com/office/drawing/2010/main" val="0"/>
              </a:ext>
            </a:extLst>
          </a:blip>
          <a:srcRect l="5253" t="17469" r="4346" b="20652"/>
          <a:stretch/>
        </p:blipFill>
        <p:spPr bwMode="auto">
          <a:xfrm>
            <a:off x="5715000" y="4800600"/>
            <a:ext cx="3200400" cy="18288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51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554038"/>
            <a:ext cx="8229600" cy="1143000"/>
          </a:xfrm>
        </p:spPr>
        <p:txBody>
          <a:bodyPr/>
          <a:lstStyle/>
          <a:p>
            <a:pPr eaLnBrk="1" hangingPunct="1"/>
            <a:r>
              <a:rPr lang="en-US" b="1" dirty="0" smtClean="0">
                <a:solidFill>
                  <a:schemeClr val="tx1"/>
                </a:solidFill>
                <a:latin typeface="Rockwell Condensed" pitchFamily="18" charset="0"/>
              </a:rPr>
              <a:t>Universal Design Principles</a:t>
            </a:r>
            <a:endParaRPr lang="en-US" dirty="0" smtClean="0">
              <a:solidFill>
                <a:schemeClr val="tx1"/>
              </a:solidFill>
            </a:endParaRPr>
          </a:p>
        </p:txBody>
      </p:sp>
      <p:sp>
        <p:nvSpPr>
          <p:cNvPr id="27651" name="Content Placeholder 4"/>
          <p:cNvSpPr>
            <a:spLocks noGrp="1"/>
          </p:cNvSpPr>
          <p:nvPr>
            <p:ph idx="1"/>
          </p:nvPr>
        </p:nvSpPr>
        <p:spPr>
          <a:xfrm>
            <a:off x="457200" y="1879600"/>
            <a:ext cx="8229600" cy="4525963"/>
          </a:xfrm>
        </p:spPr>
        <p:txBody>
          <a:bodyPr/>
          <a:lstStyle/>
          <a:p>
            <a:pPr marL="0" indent="0" eaLnBrk="1" hangingPunct="1">
              <a:buNone/>
            </a:pPr>
            <a:r>
              <a:rPr lang="en-US" sz="4000" b="1" dirty="0" smtClean="0">
                <a:solidFill>
                  <a:schemeClr val="bg1"/>
                </a:solidFill>
              </a:rPr>
              <a:t>Ergonomic and Pistol Grip Tools</a:t>
            </a:r>
          </a:p>
          <a:p>
            <a:pPr eaLnBrk="1" hangingPunct="1"/>
            <a:r>
              <a:rPr lang="en-US" dirty="0" smtClean="0">
                <a:solidFill>
                  <a:schemeClr val="bg1"/>
                </a:solidFill>
              </a:rPr>
              <a:t>Feature specially shaped handles</a:t>
            </a:r>
          </a:p>
          <a:p>
            <a:pPr eaLnBrk="1" hangingPunct="1"/>
            <a:r>
              <a:rPr lang="en-US" dirty="0" smtClean="0">
                <a:solidFill>
                  <a:schemeClr val="bg1"/>
                </a:solidFill>
              </a:rPr>
              <a:t>Reduce stress on joints</a:t>
            </a:r>
          </a:p>
          <a:p>
            <a:pPr eaLnBrk="1" hangingPunct="1"/>
            <a:r>
              <a:rPr lang="en-US" dirty="0" smtClean="0">
                <a:solidFill>
                  <a:schemeClr val="bg1"/>
                </a:solidFill>
              </a:rPr>
              <a:t>Provide additional leverage</a:t>
            </a: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endParaRPr lang="en-US" dirty="0" smtClean="0">
              <a:solidFill>
                <a:schemeClr val="bg1"/>
              </a:solidFill>
            </a:endParaRPr>
          </a:p>
        </p:txBody>
      </p:sp>
      <p:pic>
        <p:nvPicPr>
          <p:cNvPr id="5" name="Picture 4" descr="U of A Division of Agriculture Research and Extension University of Arkansas System"/>
          <p:cNvPicPr>
            <a:picLocks noChangeAspect="1"/>
          </p:cNvPicPr>
          <p:nvPr/>
        </p:nvPicPr>
        <p:blipFill>
          <a:blip r:embed="rId3" cstate="print"/>
          <a:stretch>
            <a:fillRect/>
          </a:stretch>
        </p:blipFill>
        <p:spPr>
          <a:xfrm>
            <a:off x="228601" y="6172200"/>
            <a:ext cx="817473" cy="457200"/>
          </a:xfrm>
          <a:prstGeom prst="rect">
            <a:avLst/>
          </a:prstGeom>
        </p:spPr>
      </p:pic>
      <p:pic>
        <p:nvPicPr>
          <p:cNvPr id="8" name="Picture 7" descr="Picture of pistol grip garden tools&#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3581400"/>
            <a:ext cx="1905000" cy="1905000"/>
          </a:xfrm>
          <a:prstGeom prst="rect">
            <a:avLst/>
          </a:prstGeom>
          <a:ln>
            <a:noFill/>
          </a:ln>
          <a:effectLst>
            <a:softEdge rad="112500"/>
          </a:effectLst>
        </p:spPr>
      </p:pic>
      <p:pic>
        <p:nvPicPr>
          <p:cNvPr id="7" name="Picture 2" descr="Picture of ergonomic garden tools&#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791200" y="4800600"/>
            <a:ext cx="1828800" cy="1828800"/>
          </a:xfrm>
          <a:prstGeom prst="rect">
            <a:avLst/>
          </a:prstGeom>
          <a:ln>
            <a:noFill/>
          </a:ln>
          <a:effectLst>
            <a:softEdge rad="112500"/>
          </a:effectLst>
        </p:spPr>
      </p:pic>
    </p:spTree>
    <p:extLst>
      <p:ext uri="{BB962C8B-B14F-4D97-AF65-F5344CB8AC3E}">
        <p14:creationId xmlns:p14="http://schemas.microsoft.com/office/powerpoint/2010/main" val="1727709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ardening PowerPoint Template">
      <a:dk1>
        <a:srgbClr val="FFFFFF"/>
      </a:dk1>
      <a:lt1>
        <a:srgbClr val="57A144"/>
      </a:lt1>
      <a:dk2>
        <a:srgbClr val="FFFFFF"/>
      </a:dk2>
      <a:lt2>
        <a:srgbClr val="57A144"/>
      </a:lt2>
      <a:accent1>
        <a:srgbClr val="2C5222"/>
      </a:accent1>
      <a:accent2>
        <a:srgbClr val="C0504D"/>
      </a:accent2>
      <a:accent3>
        <a:srgbClr val="9BBB59"/>
      </a:accent3>
      <a:accent4>
        <a:srgbClr val="8064A2"/>
      </a:accent4>
      <a:accent5>
        <a:srgbClr val="4BACC6"/>
      </a:accent5>
      <a:accent6>
        <a:srgbClr val="F79646"/>
      </a:accent6>
      <a:hlink>
        <a:srgbClr val="2C5222"/>
      </a:hlink>
      <a:folHlink>
        <a:srgbClr val="B9DD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1223</TotalTime>
  <Words>1462</Words>
  <Application>Microsoft Office PowerPoint</Application>
  <PresentationFormat>On-screen Show (4:3)</PresentationFormat>
  <Paragraphs>142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Endless Gardening</vt:lpstr>
      <vt:lpstr>Benefits of Gardening </vt:lpstr>
      <vt:lpstr>Changes Caused by Aging</vt:lpstr>
      <vt:lpstr>Universal Design Principles</vt:lpstr>
      <vt:lpstr>Universal Design Principles</vt:lpstr>
      <vt:lpstr>Universal Design Principles</vt:lpstr>
      <vt:lpstr>Universal Design Principles</vt:lpstr>
      <vt:lpstr>Universal Design Principles</vt:lpstr>
      <vt:lpstr>Universal Design Principles</vt:lpstr>
      <vt:lpstr>Universal Design Principles</vt:lpstr>
      <vt:lpstr>Gardening Tips &amp; Tricks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Endless Gardening PowerPoint Presentation</dc:title>
  <dc:subject>Volunteer Leader Training Guide</dc:subject>
  <dc:creator>LaVona Traywick and Jessica Vincenter</dc:creator>
  <cp:keywords>arkansas,division,agriculture,endless gardening,powerpoint,volunteer leader training guide</cp:keywords>
  <cp:lastModifiedBy>mcurtis</cp:lastModifiedBy>
  <cp:revision>116</cp:revision>
  <cp:lastPrinted>2012-02-10T21:05:02Z</cp:lastPrinted>
  <dcterms:created xsi:type="dcterms:W3CDTF">2011-08-05T19:03:03Z</dcterms:created>
  <dcterms:modified xsi:type="dcterms:W3CDTF">2014-06-30T19:47:17Z</dcterms:modified>
</cp:coreProperties>
</file>