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
  </p:notesMasterIdLst>
  <p:sldIdLst>
    <p:sldId id="259" r:id="rId2"/>
    <p:sldId id="257" r:id="rId3"/>
    <p:sldId id="260" r:id="rId4"/>
    <p:sldId id="261" r:id="rId5"/>
    <p:sldId id="263" r:id="rId6"/>
    <p:sldId id="262" r:id="rId7"/>
    <p:sldId id="271" r:id="rId8"/>
    <p:sldId id="264" r:id="rId9"/>
    <p:sldId id="269" r:id="rId10"/>
    <p:sldId id="273"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8073" autoAdjust="0"/>
  </p:normalViewPr>
  <p:slideViewPr>
    <p:cSldViewPr>
      <p:cViewPr varScale="1">
        <p:scale>
          <a:sx n="42" d="100"/>
          <a:sy n="42" d="100"/>
        </p:scale>
        <p:origin x="-121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18C748-804D-495A-B434-D4893C20AB0E}" type="datetimeFigureOut">
              <a:rPr lang="en-US" smtClean="0"/>
              <a:t>5/3/2013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60DD3-8801-456A-96AC-1408D75A4030}" type="slidenum">
              <a:rPr lang="en-US" smtClean="0"/>
              <a:t>‹#›</a:t>
            </a:fld>
            <a:endParaRPr lang="en-US"/>
          </a:p>
        </p:txBody>
      </p:sp>
    </p:spTree>
    <p:extLst>
      <p:ext uri="{BB962C8B-B14F-4D97-AF65-F5344CB8AC3E}">
        <p14:creationId xmlns:p14="http://schemas.microsoft.com/office/powerpoint/2010/main" val="382747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vantagescore.co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www.myfico.com/"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301">
              <a:defRPr/>
            </a:pPr>
            <a:r>
              <a:rPr lang="en-US" dirty="0" smtClean="0"/>
              <a:t>How</a:t>
            </a:r>
            <a:r>
              <a:rPr lang="en-US" baseline="0" dirty="0" smtClean="0"/>
              <a:t> did you learn to manage money? Most adults report learning to manage money from their parents learning on their own after they got their first job.  Most people have never had any training in financial management.  There are several basic tools for financial management that can help you to make the most of your money.  </a:t>
            </a:r>
            <a:endParaRPr lang="en-US" dirty="0"/>
          </a:p>
        </p:txBody>
      </p:sp>
      <p:sp>
        <p:nvSpPr>
          <p:cNvPr id="4" name="Slide Number Placeholder 3"/>
          <p:cNvSpPr>
            <a:spLocks noGrp="1"/>
          </p:cNvSpPr>
          <p:nvPr>
            <p:ph type="sldNum" sz="quarter" idx="10"/>
          </p:nvPr>
        </p:nvSpPr>
        <p:spPr/>
        <p:txBody>
          <a:bodyPr/>
          <a:lstStyle/>
          <a:p>
            <a:fld id="{872DA4A9-E551-40C9-8D1D-3A4AA941CE80}" type="slidenum">
              <a:rPr lang="en-US" smtClean="0"/>
              <a:t>1</a:t>
            </a:fld>
            <a:endParaRPr lang="en-US"/>
          </a:p>
        </p:txBody>
      </p:sp>
    </p:spTree>
    <p:extLst>
      <p:ext uri="{BB962C8B-B14F-4D97-AF65-F5344CB8AC3E}">
        <p14:creationId xmlns:p14="http://schemas.microsoft.com/office/powerpoint/2010/main" val="2846630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301">
              <a:defRPr/>
            </a:pPr>
            <a:r>
              <a:rPr lang="en-US" dirty="0" smtClean="0"/>
              <a:t>Conclusion:</a:t>
            </a:r>
          </a:p>
          <a:p>
            <a:pPr defTabSz="897301">
              <a:defRPr/>
            </a:pPr>
            <a:r>
              <a:rPr lang="en-US" dirty="0" smtClean="0"/>
              <a:t>Most consumers have never had formal training in money management.  Learning a few basic skills can help you to increase wealth.  Remember to:</a:t>
            </a:r>
          </a:p>
          <a:p>
            <a:pPr defTabSz="897301">
              <a:defRPr/>
            </a:pPr>
            <a:r>
              <a:rPr lang="en-US" dirty="0" smtClean="0"/>
              <a:t>1.Balance income &amp; expenses</a:t>
            </a:r>
          </a:p>
          <a:p>
            <a:pPr defTabSz="897301">
              <a:defRPr/>
            </a:pPr>
            <a:r>
              <a:rPr lang="en-US" dirty="0" smtClean="0"/>
              <a:t>2.Calculate debt load</a:t>
            </a:r>
          </a:p>
          <a:p>
            <a:pPr defTabSz="897301">
              <a:defRPr/>
            </a:pPr>
            <a:r>
              <a:rPr lang="en-US" dirty="0" smtClean="0"/>
              <a:t>3.Check credit reports</a:t>
            </a:r>
          </a:p>
          <a:p>
            <a:pPr defTabSz="897301">
              <a:defRPr/>
            </a:pPr>
            <a:r>
              <a:rPr lang="en-US" dirty="0" smtClean="0"/>
              <a:t>4.Know your credit score</a:t>
            </a:r>
          </a:p>
          <a:p>
            <a:pPr defTabSz="897301">
              <a:defRPr/>
            </a:pPr>
            <a:r>
              <a:rPr lang="en-US" dirty="0" smtClean="0"/>
              <a:t>5.Save for emergencies</a:t>
            </a:r>
          </a:p>
          <a:p>
            <a:pPr defTabSz="897301">
              <a:defRPr/>
            </a:pPr>
            <a:r>
              <a:rPr lang="en-US" dirty="0" smtClean="0"/>
              <a:t>6.Plan for retirement</a:t>
            </a:r>
          </a:p>
          <a:p>
            <a:pPr defTabSz="897301">
              <a:defRPr/>
            </a:pPr>
            <a:endParaRPr lang="en-US" dirty="0" smtClean="0"/>
          </a:p>
          <a:p>
            <a:pPr defTabSz="897301">
              <a:defRPr/>
            </a:pPr>
            <a:r>
              <a:rPr lang="en-US" dirty="0" smtClean="0"/>
              <a:t>Evaluation:</a:t>
            </a:r>
          </a:p>
          <a:p>
            <a:pPr defTabSz="897301">
              <a:defRPr/>
            </a:pPr>
            <a:r>
              <a:rPr lang="en-US" dirty="0" smtClean="0"/>
              <a:t>Please complete your evaluation.</a:t>
            </a:r>
          </a:p>
          <a:p>
            <a:pPr defTabSz="897301">
              <a:defRPr/>
            </a:pPr>
            <a:endParaRPr lang="en-US" dirty="0"/>
          </a:p>
        </p:txBody>
      </p:sp>
      <p:sp>
        <p:nvSpPr>
          <p:cNvPr id="4" name="Slide Number Placeholder 3"/>
          <p:cNvSpPr>
            <a:spLocks noGrp="1"/>
          </p:cNvSpPr>
          <p:nvPr>
            <p:ph type="sldNum" sz="quarter" idx="10"/>
          </p:nvPr>
        </p:nvSpPr>
        <p:spPr/>
        <p:txBody>
          <a:bodyPr/>
          <a:lstStyle/>
          <a:p>
            <a:fld id="{872DA4A9-E551-40C9-8D1D-3A4AA941CE80}" type="slidenum">
              <a:rPr lang="en-US" smtClean="0"/>
              <a:t>10</a:t>
            </a:fld>
            <a:endParaRPr lang="en-US"/>
          </a:p>
        </p:txBody>
      </p:sp>
    </p:spTree>
    <p:extLst>
      <p:ext uri="{BB962C8B-B14F-4D97-AF65-F5344CB8AC3E}">
        <p14:creationId xmlns:p14="http://schemas.microsoft.com/office/powerpoint/2010/main" val="2846630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Basic money management techniques are important for all consumers.  Here are</a:t>
            </a:r>
            <a:r>
              <a:rPr lang="en-US" baseline="0" dirty="0" smtClean="0"/>
              <a:t> five money management techniques that any consumer can use to increase their financial stability and start to build wealth.</a:t>
            </a:r>
          </a:p>
          <a:p>
            <a:pPr marL="171450" indent="-171450">
              <a:buFont typeface="Arial" pitchFamily="34" charset="0"/>
              <a:buChar char="•"/>
            </a:pPr>
            <a:r>
              <a:rPr lang="en-US" sz="1200" dirty="0" smtClean="0"/>
              <a:t>Balance income &amp; expenses</a:t>
            </a:r>
          </a:p>
          <a:p>
            <a:pPr marL="171450" indent="-171450">
              <a:buFont typeface="Arial" pitchFamily="34" charset="0"/>
              <a:buChar char="•"/>
            </a:pPr>
            <a:r>
              <a:rPr lang="en-US" sz="1200" dirty="0" smtClean="0"/>
              <a:t>Calculate debt load</a:t>
            </a:r>
          </a:p>
          <a:p>
            <a:pPr marL="171450" indent="-171450">
              <a:buFont typeface="Arial" pitchFamily="34" charset="0"/>
              <a:buChar char="•"/>
            </a:pPr>
            <a:r>
              <a:rPr lang="en-US" sz="1200" dirty="0" smtClean="0"/>
              <a:t>Check credit reports</a:t>
            </a:r>
          </a:p>
          <a:p>
            <a:pPr marL="171450" indent="-171450">
              <a:buFont typeface="Arial" pitchFamily="34" charset="0"/>
              <a:buChar char="•"/>
            </a:pPr>
            <a:r>
              <a:rPr lang="en-US" sz="1200" dirty="0" smtClean="0"/>
              <a:t>Know your credit score</a:t>
            </a:r>
          </a:p>
          <a:p>
            <a:pPr marL="171450" indent="-171450">
              <a:buFont typeface="Arial" pitchFamily="34" charset="0"/>
              <a:buChar char="•"/>
            </a:pPr>
            <a:r>
              <a:rPr lang="en-US" sz="1200" dirty="0" smtClean="0"/>
              <a:t>Save for emergencies</a:t>
            </a:r>
          </a:p>
          <a:p>
            <a:pPr marL="171450" indent="-171450">
              <a:buFont typeface="Arial" pitchFamily="34" charset="0"/>
              <a:buChar char="•"/>
            </a:pPr>
            <a:r>
              <a:rPr lang="en-US" sz="1200" dirty="0" smtClean="0"/>
              <a:t>Plan for retirement</a:t>
            </a:r>
            <a:endParaRPr lang="en-US" sz="1200" dirty="0"/>
          </a:p>
        </p:txBody>
      </p:sp>
      <p:sp>
        <p:nvSpPr>
          <p:cNvPr id="4" name="Slide Number Placeholder 3"/>
          <p:cNvSpPr>
            <a:spLocks noGrp="1"/>
          </p:cNvSpPr>
          <p:nvPr>
            <p:ph type="sldNum" sz="quarter" idx="10"/>
          </p:nvPr>
        </p:nvSpPr>
        <p:spPr/>
        <p:txBody>
          <a:bodyPr/>
          <a:lstStyle/>
          <a:p>
            <a:fld id="{35E60DD3-8801-456A-96AC-1408D75A4030}" type="slidenum">
              <a:rPr lang="en-US" smtClean="0"/>
              <a:t>2</a:t>
            </a:fld>
            <a:endParaRPr lang="en-US"/>
          </a:p>
        </p:txBody>
      </p:sp>
    </p:spTree>
    <p:extLst>
      <p:ext uri="{BB962C8B-B14F-4D97-AF65-F5344CB8AC3E}">
        <p14:creationId xmlns:p14="http://schemas.microsoft.com/office/powerpoint/2010/main" val="3238716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of the most important concepts in financial management is to balance income and expenses. This is best done by creating a spending plan.  A spending plan matches your income with all of your expenses.  It’s a great tool for making sure that you’re using your resources to meet your financial goals.  </a:t>
            </a:r>
          </a:p>
          <a:p>
            <a:r>
              <a:rPr lang="en-US" baseline="0" dirty="0" smtClean="0"/>
              <a:t>As you develop your spending plan, be sure to include fixed, variable, and periodic expenses.  Fixed expenses are regularly occurring and are the same every time.  What are some examples of fixed expenses? (rent, </a:t>
            </a:r>
            <a:r>
              <a:rPr lang="en-US" baseline="0" dirty="0" err="1" smtClean="0"/>
              <a:t>mortgage,car</a:t>
            </a:r>
            <a:r>
              <a:rPr lang="en-US" baseline="0" dirty="0" smtClean="0"/>
              <a:t> payment).  Variable expenses occur on a regular basis but are not the same amount every week or month.  What are some examples of variable expenses? (groceries, utilities, entertainment).  Periodic expenses occur only occasionally.  What are some example of periodic expenses? (car insurance, vacations, or holiday spending)</a:t>
            </a:r>
          </a:p>
          <a:p>
            <a:endParaRPr lang="en-US" baseline="0" dirty="0" smtClean="0"/>
          </a:p>
          <a:p>
            <a:r>
              <a:rPr lang="en-US" baseline="0" dirty="0" smtClean="0"/>
              <a:t>The Household Account Record provides step-by-step instructions for creating a spending plan that is uniquely designed for you.  It’s available free online at www.uaex.edu – click on “publications” on the top right menu and search for “Household Account Record”.</a:t>
            </a:r>
          </a:p>
          <a:p>
            <a:r>
              <a:rPr lang="en-US" baseline="0" dirty="0" smtClean="0"/>
              <a:t>(http://www.uaex.edu/Other_Areas/publications/PDF/MP171/MP-171.asp)</a:t>
            </a:r>
          </a:p>
          <a:p>
            <a:r>
              <a:rPr lang="en-US" baseline="0" dirty="0" smtClean="0"/>
              <a:t>OR – you can order a copy of the booklet from your Extension Office.  Cost is $2.65.</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5E60DD3-8801-456A-96AC-1408D75A4030}" type="slidenum">
              <a:rPr lang="en-US" smtClean="0"/>
              <a:t>3</a:t>
            </a:fld>
            <a:endParaRPr lang="en-US"/>
          </a:p>
        </p:txBody>
      </p:sp>
    </p:spTree>
    <p:extLst>
      <p:ext uri="{BB962C8B-B14F-4D97-AF65-F5344CB8AC3E}">
        <p14:creationId xmlns:p14="http://schemas.microsoft.com/office/powerpoint/2010/main" val="398542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r>
              <a:rPr lang="en-US" dirty="0" smtClean="0"/>
              <a:t>Total income minus total expenses should result in a positive number!</a:t>
            </a:r>
          </a:p>
          <a:p>
            <a:r>
              <a:rPr lang="en-US" dirty="0" smtClean="0"/>
              <a:t>The idea of a spending plan is to match your income and expenses so that you</a:t>
            </a:r>
            <a:r>
              <a:rPr lang="en-US" baseline="0" dirty="0" smtClean="0"/>
              <a:t> don’t end up with more expenses than income.  A spending plan helps you anticipate future expenses.  It allows you to look for ways to cut less important spending in order to save and invest for more important goals.</a:t>
            </a:r>
            <a:endParaRPr lang="en-US" dirty="0" smtClean="0"/>
          </a:p>
        </p:txBody>
      </p:sp>
      <p:sp>
        <p:nvSpPr>
          <p:cNvPr id="55300" name="Slide Number Placeholder 3"/>
          <p:cNvSpPr>
            <a:spLocks noGrp="1"/>
          </p:cNvSpPr>
          <p:nvPr>
            <p:ph type="sldNum" sz="quarter" idx="5"/>
          </p:nvPr>
        </p:nvSpPr>
        <p:spPr>
          <a:noFill/>
        </p:spPr>
        <p:txBody>
          <a:bodyPr/>
          <a:lstStyle/>
          <a:p>
            <a:fld id="{3DF0375B-4052-4CE6-9FCB-1478710DF731}" type="slidenum">
              <a:rPr lang="en-US" smtClean="0"/>
              <a:pPr/>
              <a:t>4</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debt good or bad? </a:t>
            </a:r>
            <a:r>
              <a:rPr lang="en-US" baseline="0" dirty="0" smtClean="0"/>
              <a:t> It depends.  Most financial experts consider home mortgages and student loans to be acceptable types of debt as long as the consumer doesn’t take on more than they can comfortably pay.  Revolving credit can be a convenient way to pay and can help you build a good credit score.  However, debt can easily get out of hand.  Interest and fees add to the cost.  If you’re having trouble making monthly payments, you may have more debt than you can handle.  Personal finance experts recommend that consumers have a debt load of no more than about 10% to 15%.  If you owe more than this, you may be headed toward financial collapse.  Here’s how to calculate debt load:</a:t>
            </a:r>
          </a:p>
          <a:p>
            <a:r>
              <a:rPr lang="en-US" sz="1200" b="1" i="0" u="none" strike="noStrike" kern="1200" baseline="0" dirty="0" smtClean="0">
                <a:solidFill>
                  <a:schemeClr val="tx1"/>
                </a:solidFill>
                <a:latin typeface="+mn-lt"/>
                <a:ea typeface="+mn-ea"/>
                <a:cs typeface="+mn-cs"/>
              </a:rPr>
              <a:t>Step 1</a:t>
            </a:r>
            <a:r>
              <a:rPr lang="en-US" sz="1200" b="0" i="0" u="none" strike="noStrike" kern="1200" baseline="0" dirty="0" smtClean="0">
                <a:solidFill>
                  <a:schemeClr val="tx1"/>
                </a:solidFill>
                <a:latin typeface="+mn-lt"/>
                <a:ea typeface="+mn-ea"/>
                <a:cs typeface="+mn-cs"/>
              </a:rPr>
              <a:t>- List all of your loans (auto, student, furniture, personal, etc., except mortgage loans) and credit cards and the amount of the monthly payment. For credit cards, use the amount you usually pay each month. (If you pay your credit card balances in full each month, do not list them.) Example: Car loan $300 Student loan $150 Credit card $ 75 Total $525 </a:t>
            </a:r>
          </a:p>
          <a:p>
            <a:r>
              <a:rPr lang="en-US" sz="1200" b="1" i="0" u="none" strike="noStrike" kern="1200" baseline="0" dirty="0" smtClean="0">
                <a:solidFill>
                  <a:schemeClr val="tx1"/>
                </a:solidFill>
                <a:latin typeface="+mn-lt"/>
                <a:ea typeface="+mn-ea"/>
                <a:cs typeface="+mn-cs"/>
              </a:rPr>
              <a:t>Step 2- </a:t>
            </a:r>
            <a:r>
              <a:rPr lang="en-US" sz="1200" b="0" i="0" u="none" strike="noStrike" kern="1200" baseline="0" dirty="0" smtClean="0">
                <a:solidFill>
                  <a:schemeClr val="tx1"/>
                </a:solidFill>
                <a:latin typeface="+mn-lt"/>
                <a:ea typeface="+mn-ea"/>
                <a:cs typeface="+mn-cs"/>
              </a:rPr>
              <a:t>Divide the total amount of your monthly payments by your total net pay (take home pay after taxes and deductions). For example: $525  $2500 = .21 debt-to-income ratio.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Need to reduce your debt?  Learn strategies to reduce debt and manage credit.  The Cooperative Extension Service provides information to help consumers manage credit wisely.  The following factsheets are available free online at our website www.uaex.edu or from your County Extension Office.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Calculate your best repayment plan using powerpay.org.   </a:t>
            </a:r>
            <a:r>
              <a:rPr lang="en-US" sz="1200" b="0" i="0" u="none" strike="noStrike" kern="1200" baseline="0" dirty="0" err="1" smtClean="0">
                <a:solidFill>
                  <a:schemeClr val="tx1"/>
                </a:solidFill>
                <a:latin typeface="+mn-lt"/>
                <a:ea typeface="+mn-ea"/>
                <a:cs typeface="+mn-cs"/>
              </a:rPr>
              <a:t>PowerPay</a:t>
            </a:r>
            <a:r>
              <a:rPr lang="en-US" sz="1200" b="0" i="0" u="none" strike="noStrike" kern="1200" baseline="0" dirty="0" smtClean="0">
                <a:solidFill>
                  <a:schemeClr val="tx1"/>
                </a:solidFill>
                <a:latin typeface="+mn-lt"/>
                <a:ea typeface="+mn-ea"/>
                <a:cs typeface="+mn-cs"/>
              </a:rPr>
              <a:t> is an Extension program that features an online financial calculator to help you design your fastest debt repayment plan. Go to https://powerpay.org and click on the “Arkansas” tab.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5E60DD3-8801-456A-96AC-1408D75A4030}" type="slidenum">
              <a:rPr lang="en-US" smtClean="0"/>
              <a:t>5</a:t>
            </a:fld>
            <a:endParaRPr lang="en-US"/>
          </a:p>
        </p:txBody>
      </p:sp>
    </p:spTree>
    <p:extLst>
      <p:ext uri="{BB962C8B-B14F-4D97-AF65-F5344CB8AC3E}">
        <p14:creationId xmlns:p14="http://schemas.microsoft.com/office/powerpoint/2010/main" val="2028493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7AE78024-D13A-4773-A8B0-D680C71C2DF4}" type="slidenum">
              <a:rPr lang="en-US" smtClean="0">
                <a:latin typeface="Arial" charset="0"/>
              </a:rPr>
              <a:pPr/>
              <a:t>6</a:t>
            </a:fld>
            <a:endParaRPr lang="en-US" smtClean="0">
              <a:latin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r>
              <a:rPr lang="en-US" b="1" dirty="0" smtClean="0">
                <a:latin typeface="Arial" charset="0"/>
              </a:rPr>
              <a:t>Check Your Credit Report</a:t>
            </a:r>
            <a:endParaRPr lang="en-US" dirty="0" smtClean="0">
              <a:latin typeface="Arial" charset="0"/>
            </a:endParaRPr>
          </a:p>
          <a:p>
            <a:pPr eaLnBrk="1" hangingPunct="1"/>
            <a:r>
              <a:rPr lang="en-US" dirty="0" smtClean="0">
                <a:latin typeface="Arial" charset="0"/>
              </a:rPr>
              <a:t>Keep an eye on your credit history</a:t>
            </a:r>
            <a:r>
              <a:rPr lang="en-US" baseline="0" dirty="0" smtClean="0">
                <a:latin typeface="Arial" charset="0"/>
              </a:rPr>
              <a:t> and protect against consumer fraud by checking your credit report regularly.  There are </a:t>
            </a:r>
            <a:r>
              <a:rPr lang="en-US" dirty="0" smtClean="0">
                <a:latin typeface="Arial" charset="0"/>
              </a:rPr>
              <a:t>three major U.S. credit bureaus are: Equifax, Experian, and </a:t>
            </a:r>
            <a:r>
              <a:rPr lang="en-US" dirty="0" err="1" smtClean="0">
                <a:latin typeface="Arial" charset="0"/>
              </a:rPr>
              <a:t>TransUnion</a:t>
            </a:r>
            <a:r>
              <a:rPr lang="en-US" dirty="0" smtClean="0">
                <a:latin typeface="Arial" charset="0"/>
              </a:rPr>
              <a:t>.  The credit bureaus gather information on your credit use and provide it to lenders and other businesses. The Fair Credit Reporting Act entitles consumers to a free annual copy of their credit report from each of the major credit bureaus. </a:t>
            </a:r>
            <a:r>
              <a:rPr lang="en-US" baseline="0" dirty="0" smtClean="0">
                <a:latin typeface="Arial" charset="0"/>
              </a:rPr>
              <a:t>You can spread these out and check one report every four months. </a:t>
            </a:r>
            <a:r>
              <a:rPr lang="en-US" dirty="0" smtClean="0">
                <a:latin typeface="Arial" charset="0"/>
              </a:rPr>
              <a:t>Be careful</a:t>
            </a:r>
            <a:r>
              <a:rPr lang="en-US" baseline="0" dirty="0" smtClean="0">
                <a:latin typeface="Arial" charset="0"/>
              </a:rPr>
              <a:t> to enter the correct web address.  Other similar sites charge for the credit report including most of the websites advertised on television.</a:t>
            </a:r>
          </a:p>
          <a:p>
            <a:pPr eaLnBrk="1" hangingPunct="1"/>
            <a:r>
              <a:rPr lang="en-US" baseline="0" dirty="0" smtClean="0">
                <a:latin typeface="Arial" charset="0"/>
              </a:rPr>
              <a:t>Your credit report is free but there is a small fee if you want to obtain your credit score.  You don’t need to check your credit score as often as you check your credit report.  If you’ve never checked your credit score, you might want to know what it is.  If it’s low, there are things you can do to help improve your score over time.  Check your credit score before you shop for home or car loans so you’ll know if you qualify for the best rates.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1164CED0-539D-42C8-B150-F8B415D87C8E}" type="slidenum">
              <a:rPr lang="en-US" smtClean="0"/>
              <a:pPr/>
              <a:t>7</a:t>
            </a:fld>
            <a:endParaRPr lang="en-US"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xfrm>
            <a:off x="685801" y="4343400"/>
            <a:ext cx="5638800" cy="4114800"/>
          </a:xfrm>
          <a:noFill/>
          <a:ln/>
        </p:spPr>
        <p:txBody>
          <a:bodyPr/>
          <a:lstStyle/>
          <a:p>
            <a:pPr eaLnBrk="1" hangingPunct="1"/>
            <a:r>
              <a:rPr lang="en-US" sz="1000" b="1" dirty="0"/>
              <a:t>Your Credit Score</a:t>
            </a:r>
            <a:endParaRPr lang="en-US" sz="1000" dirty="0"/>
          </a:p>
          <a:p>
            <a:pPr eaLnBrk="1" hangingPunct="1"/>
            <a:r>
              <a:rPr lang="en-US" sz="1000" dirty="0"/>
              <a:t>Information about credit practices such as paying bills on time, credit limits, number of accounts, amount of debt, types of credit accounts, etc. are used to determine your credit score. Based on information in your credit report, points are awarded for items that show you are likely to repay debt.  Your total number of points equals your credit score.  </a:t>
            </a:r>
          </a:p>
          <a:p>
            <a:pPr eaLnBrk="1" hangingPunct="1"/>
            <a:r>
              <a:rPr lang="en-US" sz="1000" dirty="0"/>
              <a:t>Lenders use your credit score to decide whether or not to give you a loan or what interest rate to charge you. Generally, the higher the score, the more likely the consumer will make payments on time.  Credit scores are calculated using a variety of methods.  Each of the major credit bureaus has their own credit score.  There are two scores that combine information from the three agencies – FICO and </a:t>
            </a:r>
            <a:r>
              <a:rPr lang="en-US" sz="1000" dirty="0" err="1"/>
              <a:t>VantageScore</a:t>
            </a:r>
            <a:r>
              <a:rPr lang="en-US" sz="1000" dirty="0"/>
              <a:t>.</a:t>
            </a:r>
          </a:p>
          <a:p>
            <a:pPr eaLnBrk="1" hangingPunct="1"/>
            <a:r>
              <a:rPr lang="en-US" sz="1000" dirty="0" err="1"/>
              <a:t>VantageScore</a:t>
            </a:r>
            <a:r>
              <a:rPr lang="en-US" sz="1000" dirty="0"/>
              <a:t> is a joint credit score from all three of the major credit bureaus.  </a:t>
            </a:r>
            <a:r>
              <a:rPr lang="en-US" sz="1000" dirty="0" err="1"/>
              <a:t>VantageScores</a:t>
            </a:r>
            <a:r>
              <a:rPr lang="en-US" sz="1000" dirty="0"/>
              <a:t> range from 501 to 990 with the higher scores representing lower risk.  The </a:t>
            </a:r>
            <a:r>
              <a:rPr lang="en-US" sz="1000" dirty="0" err="1"/>
              <a:t>VantageScore</a:t>
            </a:r>
            <a:r>
              <a:rPr lang="en-US" sz="1000" dirty="0"/>
              <a:t> is based on payment history, use of credit compared to credit limits, balances, types of credit, length of credit history, number of recently opened accounts and amount of available credit.  You can find out more about </a:t>
            </a:r>
            <a:r>
              <a:rPr lang="en-US" sz="1000" dirty="0" err="1"/>
              <a:t>VantageScores</a:t>
            </a:r>
            <a:r>
              <a:rPr lang="en-US" sz="1000" dirty="0"/>
              <a:t> at </a:t>
            </a:r>
            <a:r>
              <a:rPr lang="en-US" sz="1000" dirty="0">
                <a:hlinkClick r:id="rId3"/>
              </a:rPr>
              <a:t>www.vantagescore.com</a:t>
            </a:r>
            <a:r>
              <a:rPr lang="en-US" sz="1000" dirty="0"/>
              <a:t>.</a:t>
            </a:r>
          </a:p>
          <a:p>
            <a:pPr eaLnBrk="1" hangingPunct="1"/>
            <a:r>
              <a:rPr lang="en-US" sz="1000" dirty="0"/>
              <a:t>Many mortgage and other lenders use a credit score developed by Fair Isaac Corporation called FICO. FICO scores range from 300 to 850.  Most people score in the 600s and 700s.  If you have a FICO score above 700 you may qualify for more credit and lower interest rates. A score below 600 could mean high interest rates, low credit limits, or even denial of credit.  For details, visit the FICO website at </a:t>
            </a:r>
            <a:r>
              <a:rPr lang="en-US" sz="1000" dirty="0">
                <a:hlinkClick r:id="rId4"/>
              </a:rPr>
              <a:t>www.myfico.com</a:t>
            </a:r>
            <a:r>
              <a:rPr lang="en-US" sz="1000" dirty="0"/>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Saving is</a:t>
            </a:r>
            <a:r>
              <a:rPr lang="en-US" baseline="0" dirty="0" smtClean="0"/>
              <a:t> a critical component of building wealth.  The most basic level of saving is an emergency savings fund.  </a:t>
            </a:r>
            <a:r>
              <a:rPr lang="en-US" dirty="0" smtClean="0"/>
              <a:t>An emergency savings account is your safety</a:t>
            </a:r>
            <a:r>
              <a:rPr lang="en-US" baseline="0" dirty="0" smtClean="0"/>
              <a:t> net.  It can help protect you in times of crisis so that a car repair, medical expense, or job loss don’t send you over the edge financially.  Building an emergency fund can seem like an overwhelming task if you’re starting from zero.  Use the strategies in Small Steps to Health and Wealth to get started or to increase savings.  </a:t>
            </a:r>
          </a:p>
          <a:p>
            <a:r>
              <a:rPr lang="en-US" baseline="0" dirty="0" smtClean="0"/>
              <a:t>Most experts recommend saving at least 10% of your take home pay.  Start where you are and keep working toward your savings goal.  Strive to increase the amount you are saving up to 10% of your take home pay or more.</a:t>
            </a:r>
          </a:p>
          <a:p>
            <a:r>
              <a:rPr lang="en-US" baseline="0" dirty="0" smtClean="0"/>
              <a:t>An emergency savings fund is a critical safety for your financial security.</a:t>
            </a:r>
          </a:p>
          <a:p>
            <a:r>
              <a:rPr lang="en-US" baseline="0" dirty="0" smtClean="0"/>
              <a:t>Set a goal to build an emergency fund of at least $1,000.  When you’ve reached the $1,000 mark, set a larger goal.  You should aim to have enough money so that you could cover at least three months of expense in the case of job loss. </a:t>
            </a:r>
          </a:p>
          <a:p>
            <a:r>
              <a:rPr lang="en-US" baseline="0" dirty="0" smtClean="0"/>
              <a:t>For more information and tips to save, visit the Arkansas Saves webpage at www.arfamilies.org/arkansassaves</a:t>
            </a:r>
            <a:endParaRPr lang="en-US" dirty="0"/>
          </a:p>
        </p:txBody>
      </p:sp>
      <p:sp>
        <p:nvSpPr>
          <p:cNvPr id="4" name="Slide Number Placeholder 3"/>
          <p:cNvSpPr>
            <a:spLocks noGrp="1"/>
          </p:cNvSpPr>
          <p:nvPr>
            <p:ph type="sldNum" sz="quarter" idx="10"/>
          </p:nvPr>
        </p:nvSpPr>
        <p:spPr/>
        <p:txBody>
          <a:bodyPr/>
          <a:lstStyle/>
          <a:p>
            <a:fld id="{35E60DD3-8801-456A-96AC-1408D75A4030}" type="slidenum">
              <a:rPr lang="en-US" smtClean="0"/>
              <a:t>8</a:t>
            </a:fld>
            <a:endParaRPr lang="en-US"/>
          </a:p>
        </p:txBody>
      </p:sp>
    </p:spTree>
    <p:extLst>
      <p:ext uri="{BB962C8B-B14F-4D97-AF65-F5344CB8AC3E}">
        <p14:creationId xmlns:p14="http://schemas.microsoft.com/office/powerpoint/2010/main" val="1040666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Close your eyes and picture your retirement days.</a:t>
            </a:r>
            <a:r>
              <a:rPr lang="en-US" baseline="0" dirty="0" smtClean="0"/>
              <a:t>  What do you see yourself doing?  Travel?  Hobbies?  Enjoying time with families?  Most of us see ourselves enjoying life for many decades into our golden years.  Financial stability is necessary for a comfortable retirement.  Most Americans don’t save enough for retirement.  </a:t>
            </a:r>
          </a:p>
          <a:p>
            <a:r>
              <a:rPr lang="en-US" baseline="0" dirty="0" smtClean="0"/>
              <a:t>1.  If you or  your spouse have an employer provided retirement plan take advantage of it.  Maximize your contributions.  Contribute up to the maximum amount your employer will match.  </a:t>
            </a:r>
          </a:p>
          <a:p>
            <a:r>
              <a:rPr lang="en-US" baseline="0" dirty="0" smtClean="0"/>
              <a:t>2.  Contribute to an Investment Retirement Account.  Most banks offer these.  Both you and your spouse can open accounts and make contributions.  Not only are you saving for retirement, but there are also tax advantages for contributing to an IRA. (If participants have questions about this, they can see www.irs.gov for details, ask their tax preparer, or ask their accountant).</a:t>
            </a:r>
          </a:p>
          <a:p>
            <a:r>
              <a:rPr lang="en-US" baseline="0" dirty="0" smtClean="0"/>
              <a:t>3.  Reducing debt goes hand-in-hand with saving.  Work now to reduce debt so that you will have less expenses when you reach retirement age.</a:t>
            </a:r>
          </a:p>
          <a:p>
            <a:r>
              <a:rPr lang="en-US" baseline="0" dirty="0" smtClean="0"/>
              <a:t>4.  A wide range of saving and investment options are available for consumers. Take time to learn about saving and investing.  However, it’s important to remember to be cautious of anyone selling investment products.  A great source for unbiased, research-based information is the Cooperative Extension Service.  Visit www.extension.org and search for the free online courses “Investing for Your Future” or “Take the Road to Financial Security in Later Life”</a:t>
            </a:r>
          </a:p>
        </p:txBody>
      </p:sp>
      <p:sp>
        <p:nvSpPr>
          <p:cNvPr id="4" name="Slide Number Placeholder 3"/>
          <p:cNvSpPr>
            <a:spLocks noGrp="1"/>
          </p:cNvSpPr>
          <p:nvPr>
            <p:ph type="sldNum" sz="quarter" idx="10"/>
          </p:nvPr>
        </p:nvSpPr>
        <p:spPr/>
        <p:txBody>
          <a:bodyPr/>
          <a:lstStyle/>
          <a:p>
            <a:fld id="{35E60DD3-8801-456A-96AC-1408D75A4030}" type="slidenum">
              <a:rPr lang="en-US" smtClean="0"/>
              <a:t>9</a:t>
            </a:fld>
            <a:endParaRPr lang="en-US"/>
          </a:p>
        </p:txBody>
      </p:sp>
    </p:spTree>
    <p:extLst>
      <p:ext uri="{BB962C8B-B14F-4D97-AF65-F5344CB8AC3E}">
        <p14:creationId xmlns:p14="http://schemas.microsoft.com/office/powerpoint/2010/main" val="4264260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0F750C-71D4-48E6-BA71-E9A8F3DB3896}" type="datetimeFigureOut">
              <a:rPr lang="en-US" smtClean="0"/>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0F750C-71D4-48E6-BA71-E9A8F3DB3896}" type="datetimeFigureOut">
              <a:rPr lang="en-US" smtClean="0"/>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0F750C-71D4-48E6-BA71-E9A8F3DB3896}" type="datetimeFigureOut">
              <a:rPr lang="en-US" smtClean="0"/>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0F750C-71D4-48E6-BA71-E9A8F3DB3896}" type="datetimeFigureOut">
              <a:rPr lang="en-US" smtClean="0"/>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0F750C-71D4-48E6-BA71-E9A8F3DB3896}" type="datetimeFigureOut">
              <a:rPr lang="en-US" smtClean="0"/>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50F750C-71D4-48E6-BA71-E9A8F3DB3896}" type="datetimeFigureOut">
              <a:rPr lang="en-US" smtClean="0"/>
              <a:t>5/3/2013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0F750C-71D4-48E6-BA71-E9A8F3DB3896}" type="datetimeFigureOut">
              <a:rPr lang="en-US" smtClean="0"/>
              <a:t>5/3/2013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0F750C-71D4-48E6-BA71-E9A8F3DB3896}" type="datetimeFigureOut">
              <a:rPr lang="en-US" smtClean="0"/>
              <a:t>5/3/2013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F750C-71D4-48E6-BA71-E9A8F3DB3896}" type="datetimeFigureOut">
              <a:rPr lang="en-US" smtClean="0"/>
              <a:t>5/3/2013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B93015-FE30-4C9A-90B6-9E7B6C741D1D}" type="slidenum">
              <a:rPr lang="en-US" smtClean="0"/>
              <a:t>‹#›</a:t>
            </a:fld>
            <a:endParaRPr lang="en-US"/>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0F750C-71D4-48E6-BA71-E9A8F3DB3896}" type="datetimeFigureOut">
              <a:rPr lang="en-US" smtClean="0"/>
              <a:t>5/3/2013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B93015-FE30-4C9A-90B6-9E7B6C741D1D}"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B50F750C-71D4-48E6-BA71-E9A8F3DB3896}" type="datetimeFigureOut">
              <a:rPr lang="en-US" smtClean="0"/>
              <a:t>5/3/2013</a:t>
            </a:fld>
            <a:endParaRPr lang="en-US"/>
          </a:p>
        </p:txBody>
      </p:sp>
      <p:sp>
        <p:nvSpPr>
          <p:cNvPr id="9" name="Slide Number Placeholder 8"/>
          <p:cNvSpPr>
            <a:spLocks noGrp="1"/>
          </p:cNvSpPr>
          <p:nvPr>
            <p:ph type="sldNum" sz="quarter" idx="11"/>
          </p:nvPr>
        </p:nvSpPr>
        <p:spPr/>
        <p:txBody>
          <a:bodyPr/>
          <a:lstStyle/>
          <a:p>
            <a:fld id="{31B93015-FE30-4C9A-90B6-9E7B6C741D1D}"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1B93015-FE30-4C9A-90B6-9E7B6C741D1D}"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F750C-71D4-48E6-BA71-E9A8F3DB3896}" type="datetimeFigureOut">
              <a:rPr lang="en-US" smtClean="0"/>
              <a:t>5/3/2013</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spd="slow">
    <p:push/>
  </p:transition>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hyperlink" Target="http://www.uaex.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hyperlink" Target="http://www.powerpay.org/"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annualcreditreport.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extension.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306303"/>
            <a:ext cx="7467600" cy="1146175"/>
          </a:xfrm>
        </p:spPr>
        <p:txBody>
          <a:bodyPr/>
          <a:lstStyle/>
          <a:p>
            <a:pPr algn="ctr"/>
            <a:r>
              <a:rPr lang="en-US" sz="4000" b="1" dirty="0" smtClean="0"/>
              <a:t>Six Ways to Increase Wealth</a:t>
            </a:r>
            <a:endParaRPr lang="en-US" sz="40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1295400"/>
            <a:ext cx="3581400" cy="200302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3600" y="4724398"/>
            <a:ext cx="1569723" cy="1584963"/>
          </a:xfrm>
          <a:prstGeom prst="rect">
            <a:avLst/>
          </a:prstGeom>
        </p:spPr>
      </p:pic>
      <p:sp>
        <p:nvSpPr>
          <p:cNvPr id="7" name="TextBox 6"/>
          <p:cNvSpPr txBox="1"/>
          <p:nvPr/>
        </p:nvSpPr>
        <p:spPr>
          <a:xfrm>
            <a:off x="3886200" y="5193715"/>
            <a:ext cx="4419600" cy="646331"/>
          </a:xfrm>
          <a:prstGeom prst="rect">
            <a:avLst/>
          </a:prstGeom>
          <a:noFill/>
        </p:spPr>
        <p:txBody>
          <a:bodyPr wrap="square" rtlCol="0">
            <a:spAutoFit/>
          </a:bodyPr>
          <a:lstStyle/>
          <a:p>
            <a:r>
              <a:rPr lang="en-US" dirty="0" smtClean="0"/>
              <a:t>Laura Connerly, Ph.D.</a:t>
            </a:r>
          </a:p>
          <a:p>
            <a:r>
              <a:rPr lang="en-US" dirty="0" smtClean="0"/>
              <a:t>Assistant Professor</a:t>
            </a:r>
            <a:endParaRPr lang="en-US" dirty="0"/>
          </a:p>
        </p:txBody>
      </p:sp>
    </p:spTree>
    <p:extLst>
      <p:ext uri="{BB962C8B-B14F-4D97-AF65-F5344CB8AC3E}">
        <p14:creationId xmlns:p14="http://schemas.microsoft.com/office/powerpoint/2010/main" val="1934234214"/>
      </p:ext>
    </p:extLst>
  </p:cSld>
  <p:clrMapOvr>
    <a:masterClrMapping/>
  </p:clrMapOvr>
  <p:transition spd="slow">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306303"/>
            <a:ext cx="7467600" cy="1146175"/>
          </a:xfrm>
        </p:spPr>
        <p:txBody>
          <a:bodyPr/>
          <a:lstStyle/>
          <a:p>
            <a:pPr algn="ctr"/>
            <a:r>
              <a:rPr lang="en-US" sz="4000" b="1" dirty="0" smtClean="0"/>
              <a:t>Six Ways to Increase Wealth</a:t>
            </a:r>
            <a:endParaRPr lang="en-US" sz="40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1295400"/>
            <a:ext cx="3581400" cy="200302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3600" y="4724398"/>
            <a:ext cx="1569723" cy="1584963"/>
          </a:xfrm>
          <a:prstGeom prst="rect">
            <a:avLst/>
          </a:prstGeom>
        </p:spPr>
      </p:pic>
      <p:sp>
        <p:nvSpPr>
          <p:cNvPr id="7" name="TextBox 6"/>
          <p:cNvSpPr txBox="1"/>
          <p:nvPr/>
        </p:nvSpPr>
        <p:spPr>
          <a:xfrm>
            <a:off x="3886200" y="5193715"/>
            <a:ext cx="4419600" cy="646331"/>
          </a:xfrm>
          <a:prstGeom prst="rect">
            <a:avLst/>
          </a:prstGeom>
          <a:noFill/>
        </p:spPr>
        <p:txBody>
          <a:bodyPr wrap="square" rtlCol="0">
            <a:spAutoFit/>
          </a:bodyPr>
          <a:lstStyle/>
          <a:p>
            <a:r>
              <a:rPr lang="en-US" dirty="0" smtClean="0"/>
              <a:t>Laura Connerly, Ph.D.</a:t>
            </a:r>
          </a:p>
          <a:p>
            <a:r>
              <a:rPr lang="en-US" dirty="0" smtClean="0"/>
              <a:t>Assistant Professor </a:t>
            </a:r>
            <a:endParaRPr lang="en-US" dirty="0"/>
          </a:p>
        </p:txBody>
      </p:sp>
    </p:spTree>
    <p:extLst>
      <p:ext uri="{BB962C8B-B14F-4D97-AF65-F5344CB8AC3E}">
        <p14:creationId xmlns:p14="http://schemas.microsoft.com/office/powerpoint/2010/main" val="1187021697"/>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rPr>
              <a:t>Wealth Recommendations</a:t>
            </a:r>
            <a:endParaRPr lang="en-US" b="1" dirty="0">
              <a:solidFill>
                <a:srgbClr val="00B0F0"/>
              </a:solidFill>
            </a:endParaRPr>
          </a:p>
        </p:txBody>
      </p:sp>
      <p:sp>
        <p:nvSpPr>
          <p:cNvPr id="3" name="Content Placeholder 2"/>
          <p:cNvSpPr>
            <a:spLocks noGrp="1"/>
          </p:cNvSpPr>
          <p:nvPr>
            <p:ph idx="1"/>
          </p:nvPr>
        </p:nvSpPr>
        <p:spPr/>
        <p:txBody>
          <a:bodyPr>
            <a:normAutofit/>
          </a:bodyPr>
          <a:lstStyle/>
          <a:p>
            <a:r>
              <a:rPr lang="en-US" sz="4400" dirty="0" smtClean="0"/>
              <a:t>Balance income &amp; expenses</a:t>
            </a:r>
          </a:p>
          <a:p>
            <a:r>
              <a:rPr lang="en-US" sz="4400" dirty="0" smtClean="0"/>
              <a:t>Calculate debt load</a:t>
            </a:r>
          </a:p>
          <a:p>
            <a:r>
              <a:rPr lang="en-US" sz="4400" dirty="0" smtClean="0"/>
              <a:t>Check credit report</a:t>
            </a:r>
          </a:p>
          <a:p>
            <a:r>
              <a:rPr lang="en-US" sz="4400" dirty="0" smtClean="0"/>
              <a:t>Know your credit score</a:t>
            </a:r>
          </a:p>
          <a:p>
            <a:r>
              <a:rPr lang="en-US" sz="4400" dirty="0" smtClean="0"/>
              <a:t>Save for emergencies</a:t>
            </a:r>
          </a:p>
          <a:p>
            <a:r>
              <a:rPr lang="en-US" sz="4400" dirty="0" smtClean="0"/>
              <a:t>Plan for retirement</a:t>
            </a:r>
            <a:endParaRPr lang="en-US" sz="4400" dirty="0"/>
          </a:p>
        </p:txBody>
      </p:sp>
      <p:pic>
        <p:nvPicPr>
          <p:cNvPr id="3074" name="Picture 2" descr="C:\Documents and Settings\lconnerly\Local Settings\Temporary Internet Files\Content.IE5\HBQ2OHZZ\MC91021632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4114800"/>
            <a:ext cx="1614541" cy="22321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110360"/>
            <a:ext cx="1594107" cy="304801"/>
          </a:xfrm>
          <a:prstGeom prst="rect">
            <a:avLst/>
          </a:prstGeom>
        </p:spPr>
      </p:pic>
    </p:spTree>
    <p:extLst>
      <p:ext uri="{BB962C8B-B14F-4D97-AF65-F5344CB8AC3E}">
        <p14:creationId xmlns:p14="http://schemas.microsoft.com/office/powerpoint/2010/main" val="22511512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3074"/>
                                        </p:tgtEl>
                                      </p:cBhvr>
                                    </p:animEffect>
                                    <p:animScale>
                                      <p:cBhvr>
                                        <p:cTn id="7" dur="250" autoRev="1" fill="hold"/>
                                        <p:tgtEl>
                                          <p:spTgt spid="307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320" y="1299210"/>
            <a:ext cx="3928072" cy="508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p:cNvSpPr/>
          <p:nvPr/>
        </p:nvSpPr>
        <p:spPr>
          <a:xfrm>
            <a:off x="4114800" y="1299210"/>
            <a:ext cx="4066767" cy="5105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normAutofit/>
          </a:bodyPr>
          <a:lstStyle/>
          <a:p>
            <a:r>
              <a:rPr lang="en-US" b="1" dirty="0" smtClean="0">
                <a:solidFill>
                  <a:srgbClr val="00B0F0"/>
                </a:solidFill>
              </a:rPr>
              <a:t>Balance Income &amp; Expenses</a:t>
            </a:r>
            <a:endParaRPr lang="en-US" b="1" dirty="0">
              <a:solidFill>
                <a:srgbClr val="00B0F0"/>
              </a:solidFill>
            </a:endParaRPr>
          </a:p>
        </p:txBody>
      </p:sp>
      <p:sp>
        <p:nvSpPr>
          <p:cNvPr id="3" name="Content Placeholder 2"/>
          <p:cNvSpPr>
            <a:spLocks noGrp="1"/>
          </p:cNvSpPr>
          <p:nvPr>
            <p:ph sz="half" idx="1"/>
          </p:nvPr>
        </p:nvSpPr>
        <p:spPr>
          <a:xfrm>
            <a:off x="457200" y="2100726"/>
            <a:ext cx="3520440" cy="3919074"/>
          </a:xfrm>
        </p:spPr>
        <p:txBody>
          <a:bodyPr/>
          <a:lstStyle/>
          <a:p>
            <a:r>
              <a:rPr lang="en-US" dirty="0" smtClean="0"/>
              <a:t>Income Statement</a:t>
            </a:r>
          </a:p>
          <a:p>
            <a:r>
              <a:rPr lang="en-US" dirty="0" smtClean="0"/>
              <a:t>Expense Statement</a:t>
            </a:r>
          </a:p>
          <a:p>
            <a:r>
              <a:rPr lang="en-US" dirty="0" smtClean="0"/>
              <a:t>Spending Plan</a:t>
            </a:r>
          </a:p>
          <a:p>
            <a:pPr lvl="1"/>
            <a:r>
              <a:rPr lang="en-US" dirty="0" smtClean="0"/>
              <a:t>Fixed</a:t>
            </a:r>
          </a:p>
          <a:p>
            <a:pPr lvl="1"/>
            <a:r>
              <a:rPr lang="en-US" dirty="0" smtClean="0"/>
              <a:t>Variable</a:t>
            </a:r>
          </a:p>
          <a:p>
            <a:pPr lvl="1"/>
            <a:r>
              <a:rPr lang="en-US" dirty="0" smtClean="0"/>
              <a:t>Periodic</a:t>
            </a:r>
          </a:p>
          <a:p>
            <a:pPr marL="411480" lvl="1" indent="0">
              <a:buNone/>
            </a:pPr>
            <a:endParaRPr lang="en-US" dirty="0" smtClean="0"/>
          </a:p>
          <a:p>
            <a:pPr marL="411480" lvl="1" indent="0">
              <a:buNone/>
            </a:pPr>
            <a:r>
              <a:rPr lang="en-US" sz="3200" b="1" i="1" dirty="0" smtClean="0">
                <a:hlinkClick r:id="rId4"/>
              </a:rPr>
              <a:t>www.uaex.edu</a:t>
            </a:r>
            <a:endParaRPr lang="en-US" sz="3200" b="1" i="1" dirty="0" smtClean="0"/>
          </a:p>
          <a:p>
            <a:pPr marL="411480" lvl="1" indent="0">
              <a:buNone/>
            </a:pPr>
            <a:endParaRPr lang="en-US" dirty="0"/>
          </a:p>
          <a:p>
            <a:pPr lvl="1"/>
            <a:endParaRPr lang="en-US" dirty="0"/>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00" y="110360"/>
            <a:ext cx="1594107" cy="304801"/>
          </a:xfrm>
          <a:prstGeom prst="rect">
            <a:avLst/>
          </a:prstGeom>
        </p:spPr>
      </p:pic>
    </p:spTree>
    <p:extLst>
      <p:ext uri="{BB962C8B-B14F-4D97-AF65-F5344CB8AC3E}">
        <p14:creationId xmlns:p14="http://schemas.microsoft.com/office/powerpoint/2010/main" val="228227752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1"/>
          <p:cNvSpPr>
            <a:spLocks noGrp="1"/>
          </p:cNvSpPr>
          <p:nvPr>
            <p:ph type="title"/>
          </p:nvPr>
        </p:nvSpPr>
        <p:spPr/>
        <p:txBody>
          <a:bodyPr/>
          <a:lstStyle/>
          <a:p>
            <a:pPr eaLnBrk="1" hangingPunct="1"/>
            <a:r>
              <a:rPr lang="en-US" b="1" dirty="0" smtClean="0">
                <a:solidFill>
                  <a:srgbClr val="00B0F0"/>
                </a:solidFill>
              </a:rPr>
              <a:t>Your Spending Plan</a:t>
            </a:r>
          </a:p>
        </p:txBody>
      </p:sp>
      <p:cxnSp>
        <p:nvCxnSpPr>
          <p:cNvPr id="24" name="Straight Connector 23"/>
          <p:cNvCxnSpPr/>
          <p:nvPr/>
        </p:nvCxnSpPr>
        <p:spPr>
          <a:xfrm>
            <a:off x="999402" y="3352800"/>
            <a:ext cx="35052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5" name="Content Placeholder 4"/>
          <p:cNvSpPr>
            <a:spLocks noGrp="1"/>
          </p:cNvSpPr>
          <p:nvPr>
            <p:ph sz="quarter" idx="1"/>
          </p:nvPr>
        </p:nvSpPr>
        <p:spPr>
          <a:xfrm>
            <a:off x="457200" y="1981200"/>
            <a:ext cx="6248400" cy="4572000"/>
          </a:xfrm>
        </p:spPr>
        <p:txBody>
          <a:bodyPr/>
          <a:lstStyle/>
          <a:p>
            <a:pPr eaLnBrk="1" hangingPunct="1">
              <a:buFont typeface="Wingdings 2" pitchFamily="18" charset="2"/>
              <a:buNone/>
              <a:defRPr/>
            </a:pPr>
            <a:r>
              <a:rPr lang="en-US" sz="4000" dirty="0" smtClean="0"/>
              <a:t>    Total Income</a:t>
            </a:r>
          </a:p>
          <a:p>
            <a:pPr eaLnBrk="1" hangingPunct="1">
              <a:buFont typeface="Wingdings 2" pitchFamily="18" charset="2"/>
              <a:buNone/>
              <a:defRPr/>
            </a:pPr>
            <a:r>
              <a:rPr lang="en-US" sz="4000" dirty="0" smtClean="0"/>
              <a:t> </a:t>
            </a:r>
            <a:r>
              <a:rPr lang="en-US" sz="4000" b="1" dirty="0" smtClean="0"/>
              <a:t>-</a:t>
            </a:r>
            <a:r>
              <a:rPr lang="en-US" sz="4000" dirty="0" smtClean="0"/>
              <a:t>  Total Expenses</a:t>
            </a:r>
          </a:p>
          <a:p>
            <a:pPr eaLnBrk="1" hangingPunct="1">
              <a:buFont typeface="Wingdings 2" pitchFamily="18" charset="2"/>
              <a:buNone/>
              <a:defRPr/>
            </a:pPr>
            <a:r>
              <a:rPr lang="en-US" sz="4000" dirty="0" smtClean="0"/>
              <a:t>      </a:t>
            </a:r>
            <a:endParaRPr lang="en-US" sz="4000" dirty="0" smtClean="0">
              <a:ln w="12700">
                <a:solidFill>
                  <a:schemeClr val="accent1">
                    <a:lumMod val="60000"/>
                    <a:lumOff val="40000"/>
                  </a:schemeClr>
                </a:solidFill>
                <a:prstDash val="solid"/>
              </a:ln>
              <a:solidFill>
                <a:schemeClr val="bg2">
                  <a:lumMod val="50000"/>
                </a:schemeClr>
              </a:solidFill>
            </a:endParaRPr>
          </a:p>
          <a:p>
            <a:pPr eaLnBrk="1" hangingPunct="1">
              <a:buFont typeface="Wingdings 2" pitchFamily="18" charset="2"/>
              <a:buNone/>
              <a:defRPr/>
            </a:pPr>
            <a:endParaRPr lang="en-US" dirty="0" smtClean="0"/>
          </a:p>
          <a:p>
            <a:pPr eaLnBrk="1" hangingPunct="1">
              <a:buFont typeface="Wingdings 2" pitchFamily="18" charset="2"/>
              <a:buNone/>
              <a:defRPr/>
            </a:pPr>
            <a:endParaRPr lang="en-US" dirty="0" smtClean="0"/>
          </a:p>
          <a:p>
            <a:pPr eaLnBrk="1" hangingPunct="1">
              <a:buFont typeface="Wingdings 2" pitchFamily="18" charset="2"/>
              <a:buNone/>
              <a:defRPr/>
            </a:pPr>
            <a:endParaRPr lang="en-US" dirty="0"/>
          </a:p>
        </p:txBody>
      </p:sp>
      <p:sp>
        <p:nvSpPr>
          <p:cNvPr id="31" name="Rectangle 30"/>
          <p:cNvSpPr/>
          <p:nvPr/>
        </p:nvSpPr>
        <p:spPr>
          <a:xfrm>
            <a:off x="1295400" y="3657600"/>
            <a:ext cx="2608407" cy="923330"/>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hangingPunct="0">
              <a:defRPr/>
            </a:pPr>
            <a:r>
              <a:rPr lang="en-US" sz="5400" b="1" dirty="0">
                <a:ln w="11430"/>
                <a:solidFill>
                  <a:srgbClr val="00B050"/>
                </a:solidFill>
                <a:effectLst>
                  <a:outerShdw blurRad="50800" dist="39000" dir="5460000" algn="tl">
                    <a:srgbClr val="000000">
                      <a:alpha val="38000"/>
                    </a:srgbClr>
                  </a:outerShdw>
                </a:effectLst>
              </a:rPr>
              <a:t>$?$?$?</a:t>
            </a:r>
          </a:p>
        </p:txBody>
      </p:sp>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9200" y="2396939"/>
            <a:ext cx="2813307" cy="2792207"/>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228600"/>
            <a:ext cx="1594107" cy="304801"/>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5">
                                            <p:txEl>
                                              <p:pRg st="0" end="0"/>
                                            </p:txEl>
                                          </p:spTgt>
                                        </p:tgtEl>
                                        <p:attrNameLst>
                                          <p:attrName>style.visibility</p:attrName>
                                        </p:attrNameLst>
                                      </p:cBhvr>
                                      <p:to>
                                        <p:strVal val="visible"/>
                                      </p:to>
                                    </p:set>
                                    <p:anim calcmode="discrete" valueType="clr">
                                      <p:cBhvr override="childStyle">
                                        <p:cTn id="7" dur="80"/>
                                        <p:tgtEl>
                                          <p:spTgt spid="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5">
                                            <p:txEl>
                                              <p:pRg st="0" end="0"/>
                                            </p:txEl>
                                          </p:spTgt>
                                        </p:tgtEl>
                                        <p:attrNameLst>
                                          <p:attrName>fill.type</p:attrName>
                                        </p:attrNameLst>
                                      </p:cBhvr>
                                      <p:to>
                                        <p:strVal val="solid"/>
                                      </p:to>
                                    </p:set>
                                  </p:childTnLst>
                                </p:cTn>
                              </p:par>
                            </p:childTnLst>
                          </p:cTn>
                        </p:par>
                        <p:par>
                          <p:cTn id="10" fill="hold">
                            <p:stCondLst>
                              <p:cond delay="48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5">
                                            <p:txEl>
                                              <p:pRg st="1" end="1"/>
                                            </p:txEl>
                                          </p:spTgt>
                                        </p:tgtEl>
                                        <p:attrNameLst>
                                          <p:attrName>style.visibility</p:attrName>
                                        </p:attrNameLst>
                                      </p:cBhvr>
                                      <p:to>
                                        <p:strVal val="visible"/>
                                      </p:to>
                                    </p:set>
                                    <p:anim calcmode="discrete" valueType="clr">
                                      <p:cBhvr override="childStyle">
                                        <p:cTn id="13" dur="80"/>
                                        <p:tgtEl>
                                          <p:spTgt spid="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5">
                                            <p:txEl>
                                              <p:pRg st="1" end="1"/>
                                            </p:txEl>
                                          </p:spTgt>
                                        </p:tgtEl>
                                        <p:attrNameLst>
                                          <p:attrName>fillcolor</p:attrName>
                                        </p:attrNameLst>
                                      </p:cBhvr>
                                      <p:tavLst>
                                        <p:tav tm="0">
                                          <p:val>
                                            <p:clrVal>
                                              <a:schemeClr val="accent2"/>
                                            </p:clrVal>
                                          </p:val>
                                        </p:tav>
                                        <p:tav tm="50000">
                                          <p:val>
                                            <p:clrVal>
                                              <a:schemeClr val="hlink"/>
                                            </p:clrVal>
                                          </p:val>
                                        </p:tav>
                                      </p:tavLst>
                                    </p:anim>
                                    <p:set>
                                      <p:cBhvr>
                                        <p:cTn id="15" dur="80"/>
                                        <p:tgtEl>
                                          <p:spTgt spid="5">
                                            <p:txEl>
                                              <p:pRg st="1" end="1"/>
                                            </p:txEl>
                                          </p:spTgt>
                                        </p:tgtEl>
                                        <p:attrNameLst>
                                          <p:attrName>fill.type</p:attrName>
                                        </p:attrNameLst>
                                      </p:cBhvr>
                                      <p:to>
                                        <p:strVal val="solid"/>
                                      </p:to>
                                    </p:set>
                                  </p:childTnLst>
                                </p:cTn>
                              </p:par>
                            </p:childTnLst>
                          </p:cTn>
                        </p:par>
                        <p:par>
                          <p:cTn id="16" fill="hold">
                            <p:stCondLst>
                              <p:cond delay="1080"/>
                            </p:stCondLst>
                            <p:childTnLst>
                              <p:par>
                                <p:cTn id="17" presetID="27" presetClass="entr" presetSubtype="0" fill="hold" grpId="0" nodeType="afterEffect">
                                  <p:stCondLst>
                                    <p:cond delay="0"/>
                                  </p:stCondLst>
                                  <p:iterate type="lt">
                                    <p:tmPct val="50000"/>
                                  </p:iterate>
                                  <p:childTnLst>
                                    <p:set>
                                      <p:cBhvr>
                                        <p:cTn id="18" dur="1" fill="hold">
                                          <p:stCondLst>
                                            <p:cond delay="0"/>
                                          </p:stCondLst>
                                        </p:cTn>
                                        <p:tgtEl>
                                          <p:spTgt spid="5">
                                            <p:txEl>
                                              <p:pRg st="2" end="2"/>
                                            </p:txEl>
                                          </p:spTgt>
                                        </p:tgtEl>
                                        <p:attrNameLst>
                                          <p:attrName>style.visibility</p:attrName>
                                        </p:attrNameLst>
                                      </p:cBhvr>
                                      <p:to>
                                        <p:strVal val="visible"/>
                                      </p:to>
                                    </p:set>
                                    <p:anim calcmode="discrete" valueType="clr">
                                      <p:cBhvr override="childStyle">
                                        <p:cTn id="19" dur="80"/>
                                        <p:tgtEl>
                                          <p:spTgt spid="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5">
                                            <p:txEl>
                                              <p:pRg st="2" end="2"/>
                                            </p:txEl>
                                          </p:spTgt>
                                        </p:tgtEl>
                                        <p:attrNameLst>
                                          <p:attrName>fillcolor</p:attrName>
                                        </p:attrNameLst>
                                      </p:cBhvr>
                                      <p:tavLst>
                                        <p:tav tm="0">
                                          <p:val>
                                            <p:clrVal>
                                              <a:schemeClr val="accent2"/>
                                            </p:clrVal>
                                          </p:val>
                                        </p:tav>
                                        <p:tav tm="50000">
                                          <p:val>
                                            <p:clrVal>
                                              <a:schemeClr val="hlink"/>
                                            </p:clrVal>
                                          </p:val>
                                        </p:tav>
                                      </p:tavLst>
                                    </p:anim>
                                    <p:set>
                                      <p:cBhvr>
                                        <p:cTn id="21" dur="80"/>
                                        <p:tgtEl>
                                          <p:spTgt spid="5">
                                            <p:txEl>
                                              <p:pRg st="2" end="2"/>
                                            </p:txEl>
                                          </p:spTgt>
                                        </p:tgtEl>
                                        <p:attrNameLst>
                                          <p:attrName>fill.type</p:attrName>
                                        </p:attrNameLst>
                                      </p:cBhvr>
                                      <p:to>
                                        <p:strVal val="solid"/>
                                      </p:to>
                                    </p:set>
                                  </p:childTnLst>
                                </p:cTn>
                              </p:par>
                              <p:par>
                                <p:cTn id="22" presetID="31"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anim calcmode="lin" valueType="num">
                                      <p:cBhvr>
                                        <p:cTn id="26" dur="1000" fill="hold"/>
                                        <p:tgtEl>
                                          <p:spTgt spid="7"/>
                                        </p:tgtEl>
                                        <p:attrNameLst>
                                          <p:attrName>style.rotation</p:attrName>
                                        </p:attrNameLst>
                                      </p:cBhvr>
                                      <p:tavLst>
                                        <p:tav tm="0">
                                          <p:val>
                                            <p:fltVal val="90"/>
                                          </p:val>
                                        </p:tav>
                                        <p:tav tm="100000">
                                          <p:val>
                                            <p:fltVal val="0"/>
                                          </p:val>
                                        </p:tav>
                                      </p:tavLst>
                                    </p:anim>
                                    <p:animEffect transition="in" filter="fade">
                                      <p:cBhvr>
                                        <p:cTn id="27" dur="1000"/>
                                        <p:tgtEl>
                                          <p:spTgt spid="7"/>
                                        </p:tgtEl>
                                      </p:cBhvr>
                                    </p:animEffect>
                                  </p:childTnLst>
                                </p:cTn>
                              </p:par>
                            </p:childTnLst>
                          </p:cTn>
                        </p:par>
                        <p:par>
                          <p:cTn id="28" fill="hold">
                            <p:stCondLst>
                              <p:cond delay="2080"/>
                            </p:stCondLst>
                            <p:childTnLst>
                              <p:par>
                                <p:cTn id="29" presetID="53" presetClass="entr" presetSubtype="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500" fill="hold"/>
                                        <p:tgtEl>
                                          <p:spTgt spid="31"/>
                                        </p:tgtEl>
                                        <p:attrNameLst>
                                          <p:attrName>ppt_w</p:attrName>
                                        </p:attrNameLst>
                                      </p:cBhvr>
                                      <p:tavLst>
                                        <p:tav tm="0">
                                          <p:val>
                                            <p:fltVal val="0"/>
                                          </p:val>
                                        </p:tav>
                                        <p:tav tm="100000">
                                          <p:val>
                                            <p:strVal val="#ppt_w"/>
                                          </p:val>
                                        </p:tav>
                                      </p:tavLst>
                                    </p:anim>
                                    <p:anim calcmode="lin" valueType="num">
                                      <p:cBhvr>
                                        <p:cTn id="32" dur="500" fill="hold"/>
                                        <p:tgtEl>
                                          <p:spTgt spid="31"/>
                                        </p:tgtEl>
                                        <p:attrNameLst>
                                          <p:attrName>ppt_h</p:attrName>
                                        </p:attrNameLst>
                                      </p:cBhvr>
                                      <p:tavLst>
                                        <p:tav tm="0">
                                          <p:val>
                                            <p:fltVal val="0"/>
                                          </p:val>
                                        </p:tav>
                                        <p:tav tm="100000">
                                          <p:val>
                                            <p:strVal val="#ppt_h"/>
                                          </p:val>
                                        </p:tav>
                                      </p:tavLst>
                                    </p:anim>
                                    <p:animEffect transition="in" filter="fade">
                                      <p:cBhvr>
                                        <p:cTn id="3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rPr>
              <a:t>Calculate Debt Load</a:t>
            </a:r>
            <a:endParaRPr lang="en-US" b="1" dirty="0">
              <a:solidFill>
                <a:srgbClr val="00B0F0"/>
              </a:solidFill>
            </a:endParaRPr>
          </a:p>
        </p:txBody>
      </p:sp>
      <p:sp>
        <p:nvSpPr>
          <p:cNvPr id="3" name="Content Placeholder 2"/>
          <p:cNvSpPr>
            <a:spLocks noGrp="1"/>
          </p:cNvSpPr>
          <p:nvPr>
            <p:ph sz="half" idx="1"/>
          </p:nvPr>
        </p:nvSpPr>
        <p:spPr/>
        <p:txBody>
          <a:bodyPr>
            <a:normAutofit/>
          </a:bodyPr>
          <a:lstStyle/>
          <a:p>
            <a:r>
              <a:rPr lang="en-US" dirty="0" smtClean="0"/>
              <a:t>List monthly payments:</a:t>
            </a:r>
          </a:p>
          <a:p>
            <a:pPr lvl="1"/>
            <a:r>
              <a:rPr lang="en-US" dirty="0"/>
              <a:t>Car		</a:t>
            </a:r>
            <a:r>
              <a:rPr lang="en-US" dirty="0" smtClean="0"/>
              <a:t>325</a:t>
            </a:r>
            <a:endParaRPr lang="en-US" dirty="0"/>
          </a:p>
          <a:p>
            <a:pPr lvl="1"/>
            <a:r>
              <a:rPr lang="en-US" dirty="0"/>
              <a:t>Student loan	</a:t>
            </a:r>
            <a:r>
              <a:rPr lang="en-US" dirty="0" smtClean="0"/>
              <a:t>100</a:t>
            </a:r>
            <a:endParaRPr lang="en-US" dirty="0"/>
          </a:p>
          <a:p>
            <a:pPr lvl="1"/>
            <a:r>
              <a:rPr lang="en-US" dirty="0"/>
              <a:t>Credit cards	</a:t>
            </a:r>
            <a:r>
              <a:rPr lang="en-US" u="sng" dirty="0"/>
              <a:t> 75</a:t>
            </a:r>
          </a:p>
          <a:p>
            <a:pPr lvl="1"/>
            <a:r>
              <a:rPr lang="en-US" dirty="0"/>
              <a:t>TOTAL		</a:t>
            </a:r>
            <a:r>
              <a:rPr lang="en-US" dirty="0" smtClean="0"/>
              <a:t>525</a:t>
            </a:r>
          </a:p>
          <a:p>
            <a:r>
              <a:rPr lang="en-US" dirty="0" smtClean="0"/>
              <a:t>Divide by monthly net income:</a:t>
            </a:r>
          </a:p>
          <a:p>
            <a:pPr marL="114300" indent="0" algn="ctr">
              <a:buNone/>
            </a:pPr>
            <a:r>
              <a:rPr lang="en-US" dirty="0" smtClean="0"/>
              <a:t>525÷2500=.21 OR a 21% debt load</a:t>
            </a:r>
          </a:p>
          <a:p>
            <a:endParaRPr lang="en-US" dirty="0" smtClean="0"/>
          </a:p>
        </p:txBody>
      </p:sp>
      <p:sp>
        <p:nvSpPr>
          <p:cNvPr id="4" name="Content Placeholder 3"/>
          <p:cNvSpPr>
            <a:spLocks noGrp="1"/>
          </p:cNvSpPr>
          <p:nvPr>
            <p:ph sz="half" idx="2"/>
          </p:nvPr>
        </p:nvSpPr>
        <p:spPr>
          <a:xfrm>
            <a:off x="4419600" y="1536192"/>
            <a:ext cx="3886200" cy="4590288"/>
          </a:xfrm>
        </p:spPr>
        <p:txBody>
          <a:bodyPr>
            <a:normAutofit/>
          </a:bodyPr>
          <a:lstStyle/>
          <a:p>
            <a:r>
              <a:rPr lang="en-US" dirty="0" smtClean="0"/>
              <a:t>Credit Management factsheets:</a:t>
            </a:r>
          </a:p>
          <a:p>
            <a:pPr lvl="1"/>
            <a:r>
              <a:rPr lang="en-US" b="1" i="1" dirty="0" smtClean="0">
                <a:solidFill>
                  <a:srgbClr val="00B0F0"/>
                </a:solidFill>
              </a:rPr>
              <a:t>Managing Credit</a:t>
            </a:r>
          </a:p>
          <a:p>
            <a:pPr lvl="1"/>
            <a:r>
              <a:rPr lang="en-US" b="1" i="1" dirty="0" smtClean="0">
                <a:solidFill>
                  <a:srgbClr val="00B0F0"/>
                </a:solidFill>
              </a:rPr>
              <a:t>Financial Fitness Series: Trim Your Credit Line</a:t>
            </a:r>
          </a:p>
          <a:p>
            <a:pPr lvl="1"/>
            <a:r>
              <a:rPr lang="en-US" b="1" i="1" dirty="0" smtClean="0">
                <a:solidFill>
                  <a:srgbClr val="00B0F0"/>
                </a:solidFill>
              </a:rPr>
              <a:t>Credit Reports and Credit Scores</a:t>
            </a:r>
          </a:p>
          <a:p>
            <a:endParaRPr lang="en-US" dirty="0"/>
          </a:p>
        </p:txBody>
      </p:sp>
      <p:sp>
        <p:nvSpPr>
          <p:cNvPr id="5" name="TextBox 4"/>
          <p:cNvSpPr txBox="1"/>
          <p:nvPr/>
        </p:nvSpPr>
        <p:spPr>
          <a:xfrm>
            <a:off x="4876800" y="4582220"/>
            <a:ext cx="3962400" cy="800219"/>
          </a:xfrm>
          <a:prstGeom prst="rect">
            <a:avLst/>
          </a:prstGeom>
          <a:noFill/>
        </p:spPr>
        <p:txBody>
          <a:bodyPr wrap="square" rtlCol="0">
            <a:spAutoFit/>
          </a:bodyPr>
          <a:lstStyle/>
          <a:p>
            <a:r>
              <a:rPr lang="en-US" sz="2800" b="1" i="1" dirty="0" smtClean="0">
                <a:hlinkClick r:id="rId3"/>
              </a:rPr>
              <a:t>www.powerpay.org</a:t>
            </a:r>
            <a:endParaRPr lang="en-US" sz="2800" b="1" i="1" dirty="0" smtClean="0"/>
          </a:p>
          <a:p>
            <a:endParaRPr lang="en-US" b="1" dirty="0"/>
          </a:p>
        </p:txBody>
      </p:sp>
      <p:pic>
        <p:nvPicPr>
          <p:cNvPr id="1026" name="Picture 2" descr="C:\Documents and Settings\lconnerly\Local Settings\Temporary Internet Files\Content.IE5\Q9DLCXDX\MP90030581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1200" y="5415165"/>
            <a:ext cx="1250388" cy="116702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00" y="141889"/>
            <a:ext cx="1594107" cy="304801"/>
          </a:xfrm>
          <a:prstGeom prst="rect">
            <a:avLst/>
          </a:prstGeom>
        </p:spPr>
      </p:pic>
    </p:spTree>
    <p:extLst>
      <p:ext uri="{BB962C8B-B14F-4D97-AF65-F5344CB8AC3E}">
        <p14:creationId xmlns:p14="http://schemas.microsoft.com/office/powerpoint/2010/main" val="198466767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34" presetClass="emph" presetSubtype="0" fill="hold" grpId="0" nodeType="afterEffect">
                                  <p:stCondLst>
                                    <p:cond delay="0"/>
                                  </p:stCondLst>
                                  <p:iterate type="lt">
                                    <p:tmPct val="10000"/>
                                  </p:iterate>
                                  <p:childTnLst>
                                    <p:animMotion origin="layout" path="M 0.0 0.0 L 0.0 -0.07213" pathEditMode="relative" ptsTypes="">
                                      <p:cBhvr>
                                        <p:cTn id="52" dur="250" accel="50000" decel="50000" autoRev="1" fill="hold">
                                          <p:stCondLst>
                                            <p:cond delay="0"/>
                                          </p:stCondLst>
                                        </p:cTn>
                                        <p:tgtEl>
                                          <p:spTgt spid="5"/>
                                        </p:tgtEl>
                                        <p:attrNameLst>
                                          <p:attrName>ppt_x</p:attrName>
                                          <p:attrName>ppt_y</p:attrName>
                                        </p:attrNameLst>
                                      </p:cBhvr>
                                    </p:animMotion>
                                    <p:animRot by="1500000">
                                      <p:cBhvr>
                                        <p:cTn id="53" dur="125" fill="hold">
                                          <p:stCondLst>
                                            <p:cond delay="0"/>
                                          </p:stCondLst>
                                        </p:cTn>
                                        <p:tgtEl>
                                          <p:spTgt spid="5"/>
                                        </p:tgtEl>
                                        <p:attrNameLst>
                                          <p:attrName>r</p:attrName>
                                        </p:attrNameLst>
                                      </p:cBhvr>
                                    </p:animRot>
                                    <p:animRot by="-1500000">
                                      <p:cBhvr>
                                        <p:cTn id="54" dur="125" fill="hold">
                                          <p:stCondLst>
                                            <p:cond delay="125"/>
                                          </p:stCondLst>
                                        </p:cTn>
                                        <p:tgtEl>
                                          <p:spTgt spid="5"/>
                                        </p:tgtEl>
                                        <p:attrNameLst>
                                          <p:attrName>r</p:attrName>
                                        </p:attrNameLst>
                                      </p:cBhvr>
                                    </p:animRot>
                                    <p:animRot by="-1500000">
                                      <p:cBhvr>
                                        <p:cTn id="55" dur="125" fill="hold">
                                          <p:stCondLst>
                                            <p:cond delay="250"/>
                                          </p:stCondLst>
                                        </p:cTn>
                                        <p:tgtEl>
                                          <p:spTgt spid="5"/>
                                        </p:tgtEl>
                                        <p:attrNameLst>
                                          <p:attrName>r</p:attrName>
                                        </p:attrNameLst>
                                      </p:cBhvr>
                                    </p:animRot>
                                    <p:animRot by="1500000">
                                      <p:cBhvr>
                                        <p:cTn id="56"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title"/>
          </p:nvPr>
        </p:nvSpPr>
        <p:spPr>
          <a:xfrm>
            <a:off x="609600" y="609600"/>
            <a:ext cx="7772400" cy="1143000"/>
          </a:xfrm>
        </p:spPr>
        <p:txBody>
          <a:bodyPr>
            <a:normAutofit/>
          </a:bodyPr>
          <a:lstStyle/>
          <a:p>
            <a:pPr eaLnBrk="1" hangingPunct="1"/>
            <a:r>
              <a:rPr lang="en-US" b="1" dirty="0" smtClean="0">
                <a:solidFill>
                  <a:srgbClr val="00B0F0"/>
                </a:solidFill>
              </a:rPr>
              <a:t>Check Your Credit Report </a:t>
            </a:r>
          </a:p>
        </p:txBody>
      </p:sp>
      <p:sp>
        <p:nvSpPr>
          <p:cNvPr id="47112" name="Rectangle 8"/>
          <p:cNvSpPr>
            <a:spLocks noGrp="1" noChangeArrowheads="1"/>
          </p:cNvSpPr>
          <p:nvPr>
            <p:ph idx="1"/>
          </p:nvPr>
        </p:nvSpPr>
        <p:spPr>
          <a:xfrm>
            <a:off x="1005052" y="2514600"/>
            <a:ext cx="3124200" cy="1600200"/>
          </a:xfrm>
        </p:spPr>
        <p:txBody>
          <a:bodyPr/>
          <a:lstStyle/>
          <a:p>
            <a:pPr eaLnBrk="1" hangingPunct="1"/>
            <a:r>
              <a:rPr lang="en-US" dirty="0" smtClean="0"/>
              <a:t>Equifax</a:t>
            </a:r>
          </a:p>
          <a:p>
            <a:pPr eaLnBrk="1" hangingPunct="1"/>
            <a:r>
              <a:rPr lang="en-US" dirty="0" smtClean="0"/>
              <a:t>Experian</a:t>
            </a:r>
          </a:p>
          <a:p>
            <a:pPr eaLnBrk="1" hangingPunct="1"/>
            <a:r>
              <a:rPr lang="en-US" dirty="0" err="1" smtClean="0"/>
              <a:t>TransUnion</a:t>
            </a:r>
            <a:endParaRPr lang="en-US" dirty="0" smtClean="0"/>
          </a:p>
        </p:txBody>
      </p:sp>
      <p:sp>
        <p:nvSpPr>
          <p:cNvPr id="8" name="Rectangle 7"/>
          <p:cNvSpPr txBox="1">
            <a:spLocks noChangeArrowheads="1"/>
          </p:cNvSpPr>
          <p:nvPr/>
        </p:nvSpPr>
        <p:spPr>
          <a:xfrm>
            <a:off x="738352" y="1676400"/>
            <a:ext cx="3657600" cy="1066800"/>
          </a:xfrm>
          <a:prstGeom prst="rect">
            <a:avLst/>
          </a:prstGeom>
        </p:spPr>
        <p:txBody>
          <a:bodyPr anchor="ctr">
            <a:normAutofit/>
          </a:bodyPr>
          <a:lstStyle/>
          <a:p>
            <a:pPr fontAlgn="auto">
              <a:spcAft>
                <a:spcPts val="0"/>
              </a:spcAft>
              <a:defRPr/>
            </a:pPr>
            <a:r>
              <a:rPr lang="en-US" sz="3200" dirty="0">
                <a:latin typeface="+mj-lt"/>
                <a:ea typeface="+mj-ea"/>
                <a:cs typeface="+mj-cs"/>
              </a:rPr>
              <a:t>Credit Bureaus</a:t>
            </a:r>
          </a:p>
        </p:txBody>
      </p:sp>
      <p:pic>
        <p:nvPicPr>
          <p:cNvPr id="26629" name="Picture 2" descr="C:\Documents and Settings\lconnerly\Local Settings\Temporary Internet Files\Content.IE5\DTICSMH8\MCBS00254_0000[1].wmf"/>
          <p:cNvPicPr>
            <a:picLocks noChangeAspect="1" noChangeArrowheads="1"/>
          </p:cNvPicPr>
          <p:nvPr/>
        </p:nvPicPr>
        <p:blipFill>
          <a:blip r:embed="rId3" cstate="print"/>
          <a:srcRect/>
          <a:stretch>
            <a:fillRect/>
          </a:stretch>
        </p:blipFill>
        <p:spPr bwMode="auto">
          <a:xfrm>
            <a:off x="3933497" y="2209800"/>
            <a:ext cx="3844024" cy="2057400"/>
          </a:xfrm>
          <a:prstGeom prst="rect">
            <a:avLst/>
          </a:prstGeom>
          <a:noFill/>
          <a:ln w="9525">
            <a:noFill/>
            <a:miter lim="800000"/>
            <a:headEnd/>
            <a:tailEnd/>
          </a:ln>
        </p:spPr>
      </p:pic>
      <p:sp>
        <p:nvSpPr>
          <p:cNvPr id="26630" name="Rectangle 8"/>
          <p:cNvSpPr>
            <a:spLocks noChangeArrowheads="1"/>
          </p:cNvSpPr>
          <p:nvPr/>
        </p:nvSpPr>
        <p:spPr bwMode="auto">
          <a:xfrm>
            <a:off x="738352" y="4033043"/>
            <a:ext cx="6781800" cy="1077913"/>
          </a:xfrm>
          <a:prstGeom prst="rect">
            <a:avLst/>
          </a:prstGeom>
          <a:noFill/>
          <a:ln w="9525">
            <a:noFill/>
            <a:miter lim="800000"/>
            <a:headEnd/>
            <a:tailEnd/>
          </a:ln>
        </p:spPr>
        <p:txBody>
          <a:bodyPr>
            <a:spAutoFit/>
          </a:bodyPr>
          <a:lstStyle/>
          <a:p>
            <a:pPr eaLnBrk="0" hangingPunct="0"/>
            <a:r>
              <a:rPr lang="en-US" sz="3200" b="1" dirty="0"/>
              <a:t>Online at: </a:t>
            </a:r>
            <a:r>
              <a:rPr lang="en-US" sz="3200" b="1" dirty="0">
                <a:solidFill>
                  <a:srgbClr val="FF0000"/>
                </a:solidFill>
                <a:hlinkClick r:id="rId4"/>
              </a:rPr>
              <a:t>www.annualcreditreport.com</a:t>
            </a:r>
            <a:endParaRPr lang="en-US" sz="3200" b="1" dirty="0">
              <a:solidFill>
                <a:srgbClr val="FF0000"/>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9400" y="228600"/>
            <a:ext cx="1594107" cy="304801"/>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2000"/>
                            </p:stCondLst>
                            <p:childTnLst>
                              <p:par>
                                <p:cTn id="5" presetID="25" presetClass="entr" presetSubtype="0" fill="hold" nodeType="withEffect">
                                  <p:stCondLst>
                                    <p:cond delay="0"/>
                                  </p:stCondLst>
                                  <p:childTnLst>
                                    <p:set>
                                      <p:cBhvr>
                                        <p:cTn id="6" dur="1" fill="hold">
                                          <p:stCondLst>
                                            <p:cond delay="0"/>
                                          </p:stCondLst>
                                        </p:cTn>
                                        <p:tgtEl>
                                          <p:spTgt spid="26629"/>
                                        </p:tgtEl>
                                        <p:attrNameLst>
                                          <p:attrName>style.visibility</p:attrName>
                                        </p:attrNameLst>
                                      </p:cBhvr>
                                      <p:to>
                                        <p:strVal val="visible"/>
                                      </p:to>
                                    </p:set>
                                    <p:anim calcmode="lin" valueType="num">
                                      <p:cBhvr>
                                        <p:cTn id="7" dur="500" decel="50000" fill="hold">
                                          <p:stCondLst>
                                            <p:cond delay="0"/>
                                          </p:stCondLst>
                                        </p:cTn>
                                        <p:tgtEl>
                                          <p:spTgt spid="2662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662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6629"/>
                                        </p:tgtEl>
                                        <p:attrNameLst>
                                          <p:attrName>ppt_w</p:attrName>
                                        </p:attrNameLst>
                                      </p:cBhvr>
                                      <p:tavLst>
                                        <p:tav tm="0">
                                          <p:val>
                                            <p:strVal val="#ppt_w*.05"/>
                                          </p:val>
                                        </p:tav>
                                        <p:tav tm="100000">
                                          <p:val>
                                            <p:strVal val="#ppt_w"/>
                                          </p:val>
                                        </p:tav>
                                      </p:tavLst>
                                    </p:anim>
                                    <p:anim calcmode="lin" valueType="num">
                                      <p:cBhvr>
                                        <p:cTn id="10" dur="1000" fill="hold"/>
                                        <p:tgtEl>
                                          <p:spTgt spid="2662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662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662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662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6629"/>
                                        </p:tgtEl>
                                      </p:cBhvr>
                                    </p:animEffect>
                                  </p:childTnLst>
                                </p:cTn>
                              </p:par>
                            </p:childTnLst>
                          </p:cTn>
                        </p:par>
                        <p:par>
                          <p:cTn id="15" fill="hold">
                            <p:stCondLst>
                              <p:cond delay="3000"/>
                            </p:stCondLst>
                            <p:childTnLst>
                              <p:par>
                                <p:cTn id="16" presetID="28" presetClass="emph" presetSubtype="0" fill="hold" grpId="0" nodeType="afterEffect">
                                  <p:stCondLst>
                                    <p:cond delay="0"/>
                                  </p:stCondLst>
                                  <p:iterate type="lt">
                                    <p:tmPct val="10000"/>
                                  </p:iterate>
                                  <p:childTnLst>
                                    <p:animClr clrSpc="rgb" dir="cw">
                                      <p:cBhvr override="childStyle">
                                        <p:cTn id="17" dur="500" fill="hold"/>
                                        <p:tgtEl>
                                          <p:spTgt spid="26630"/>
                                        </p:tgtEl>
                                        <p:attrNameLst>
                                          <p:attrName>style.color</p:attrName>
                                        </p:attrNameLst>
                                      </p:cBhvr>
                                      <p:to>
                                        <a:schemeClr val="accent2"/>
                                      </p:to>
                                    </p:animClr>
                                    <p:animClr clrSpc="rgb" dir="cw">
                                      <p:cBhvr>
                                        <p:cTn id="18" dur="500" fill="hold"/>
                                        <p:tgtEl>
                                          <p:spTgt spid="26630"/>
                                        </p:tgtEl>
                                        <p:attrNameLst>
                                          <p:attrName>fillcolor</p:attrName>
                                        </p:attrNameLst>
                                      </p:cBhvr>
                                      <p:to>
                                        <a:schemeClr val="accent2"/>
                                      </p:to>
                                    </p:animClr>
                                    <p:set>
                                      <p:cBhvr>
                                        <p:cTn id="19" dur="500" fill="hold"/>
                                        <p:tgtEl>
                                          <p:spTgt spid="26630"/>
                                        </p:tgtEl>
                                        <p:attrNameLst>
                                          <p:attrName>fill.type</p:attrName>
                                        </p:attrNameLst>
                                      </p:cBhvr>
                                      <p:to>
                                        <p:strVal val="solid"/>
                                      </p:to>
                                    </p:set>
                                    <p:anim to="1.5" calcmode="lin" valueType="num">
                                      <p:cBhvr override="childStyle">
                                        <p:cTn id="20" dur="500" fill="hold"/>
                                        <p:tgtEl>
                                          <p:spTgt spid="26630"/>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US" b="1" dirty="0" smtClean="0">
                <a:solidFill>
                  <a:srgbClr val="00B0F0"/>
                </a:solidFill>
              </a:rPr>
              <a:t>Know your credit score</a:t>
            </a:r>
          </a:p>
        </p:txBody>
      </p:sp>
      <p:sp>
        <p:nvSpPr>
          <p:cNvPr id="59395" name="Rectangle 3"/>
          <p:cNvSpPr>
            <a:spLocks noGrp="1" noChangeArrowheads="1"/>
          </p:cNvSpPr>
          <p:nvPr>
            <p:ph type="body" idx="1"/>
          </p:nvPr>
        </p:nvSpPr>
        <p:spPr/>
        <p:txBody>
          <a:bodyPr>
            <a:normAutofit/>
          </a:bodyPr>
          <a:lstStyle/>
          <a:p>
            <a:pPr eaLnBrk="1" hangingPunct="1"/>
            <a:r>
              <a:rPr lang="en-US" sz="2800" dirty="0" smtClean="0"/>
              <a:t>Credit scores must be purchased</a:t>
            </a:r>
          </a:p>
          <a:p>
            <a:pPr eaLnBrk="1" hangingPunct="1"/>
            <a:r>
              <a:rPr lang="en-US" sz="2800" dirty="0" smtClean="0"/>
              <a:t>Each credit bureau varies</a:t>
            </a:r>
          </a:p>
          <a:p>
            <a:pPr eaLnBrk="1" hangingPunct="1"/>
            <a:r>
              <a:rPr lang="en-US" sz="2800" dirty="0" smtClean="0"/>
              <a:t> Two major types:</a:t>
            </a:r>
          </a:p>
          <a:p>
            <a:pPr lvl="1"/>
            <a:r>
              <a:rPr lang="en-US" sz="2500" dirty="0" smtClean="0"/>
              <a:t>Fair </a:t>
            </a:r>
            <a:r>
              <a:rPr lang="en-US" sz="2500" dirty="0" err="1" smtClean="0"/>
              <a:t>Issac</a:t>
            </a:r>
            <a:r>
              <a:rPr lang="en-US" sz="2500" dirty="0" smtClean="0"/>
              <a:t> Corporation – FICO Score</a:t>
            </a:r>
          </a:p>
          <a:p>
            <a:pPr lvl="1"/>
            <a:r>
              <a:rPr lang="en-US" sz="2500" dirty="0" err="1"/>
              <a:t>VantageScore</a:t>
            </a:r>
            <a:r>
              <a:rPr lang="en-US" sz="2500" dirty="0"/>
              <a:t> </a:t>
            </a:r>
          </a:p>
          <a:p>
            <a:pPr lvl="1"/>
            <a:endParaRPr lang="en-US" sz="2500" dirty="0" smtClean="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183931"/>
            <a:ext cx="1594107" cy="304801"/>
          </a:xfrm>
          <a:prstGeom prst="rect">
            <a:avLst/>
          </a:prstGeom>
        </p:spPr>
      </p:pic>
      <p:pic>
        <p:nvPicPr>
          <p:cNvPr id="5" name="Picture 2" descr="C:\Documents and Settings\lconnerly\Local Settings\Temporary Internet Files\Content.IE5\KJCG3ELN\MP90043951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93622">
            <a:off x="3680337" y="3993862"/>
            <a:ext cx="3508395" cy="23422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8" fill="hold" grpId="0" nodeType="clickEffect">
                                  <p:stCondLst>
                                    <p:cond delay="0"/>
                                  </p:stCondLst>
                                  <p:childTnLst>
                                    <p:set>
                                      <p:cBhvr>
                                        <p:cTn id="11" dur="1" fill="hold">
                                          <p:stCondLst>
                                            <p:cond delay="0"/>
                                          </p:stCondLst>
                                        </p:cTn>
                                        <p:tgtEl>
                                          <p:spTgt spid="59395">
                                            <p:txEl>
                                              <p:pRg st="0" end="0"/>
                                            </p:txEl>
                                          </p:spTgt>
                                        </p:tgtEl>
                                        <p:attrNameLst>
                                          <p:attrName>style.visibility</p:attrName>
                                        </p:attrNameLst>
                                      </p:cBhvr>
                                      <p:to>
                                        <p:strVal val="visible"/>
                                      </p:to>
                                    </p:set>
                                    <p:anim calcmode="lin" valueType="num">
                                      <p:cBhvr additive="base">
                                        <p:cTn id="12" dur="750" fill="hold"/>
                                        <p:tgtEl>
                                          <p:spTgt spid="59395">
                                            <p:txEl>
                                              <p:pRg st="0" end="0"/>
                                            </p:tx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593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8" fill="hold" grpId="0" nodeType="clickEffect">
                                  <p:stCondLst>
                                    <p:cond delay="0"/>
                                  </p:stCondLst>
                                  <p:childTnLst>
                                    <p:set>
                                      <p:cBhvr>
                                        <p:cTn id="17" dur="1" fill="hold">
                                          <p:stCondLst>
                                            <p:cond delay="0"/>
                                          </p:stCondLst>
                                        </p:cTn>
                                        <p:tgtEl>
                                          <p:spTgt spid="59395">
                                            <p:txEl>
                                              <p:pRg st="1" end="1"/>
                                            </p:txEl>
                                          </p:spTgt>
                                        </p:tgtEl>
                                        <p:attrNameLst>
                                          <p:attrName>style.visibility</p:attrName>
                                        </p:attrNameLst>
                                      </p:cBhvr>
                                      <p:to>
                                        <p:strVal val="visible"/>
                                      </p:to>
                                    </p:set>
                                    <p:anim calcmode="lin" valueType="num">
                                      <p:cBhvr additive="base">
                                        <p:cTn id="18" dur="750" fill="hold"/>
                                        <p:tgtEl>
                                          <p:spTgt spid="59395">
                                            <p:txEl>
                                              <p:pRg st="1" end="1"/>
                                            </p:txEl>
                                          </p:spTgt>
                                        </p:tgtEl>
                                        <p:attrNameLst>
                                          <p:attrName>ppt_x</p:attrName>
                                        </p:attrNameLst>
                                      </p:cBhvr>
                                      <p:tavLst>
                                        <p:tav tm="0">
                                          <p:val>
                                            <p:strVal val="0-#ppt_w/2"/>
                                          </p:val>
                                        </p:tav>
                                        <p:tav tm="100000">
                                          <p:val>
                                            <p:strVal val="#ppt_x"/>
                                          </p:val>
                                        </p:tav>
                                      </p:tavLst>
                                    </p:anim>
                                    <p:anim calcmode="lin" valueType="num">
                                      <p:cBhvr additive="base">
                                        <p:cTn id="19" dur="750" fill="hold"/>
                                        <p:tgtEl>
                                          <p:spTgt spid="593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7" presetClass="entr" presetSubtype="8" fill="hold" grpId="0" nodeType="clickEffect">
                                  <p:stCondLst>
                                    <p:cond delay="0"/>
                                  </p:stCondLst>
                                  <p:childTnLst>
                                    <p:set>
                                      <p:cBhvr>
                                        <p:cTn id="23" dur="1" fill="hold">
                                          <p:stCondLst>
                                            <p:cond delay="0"/>
                                          </p:stCondLst>
                                        </p:cTn>
                                        <p:tgtEl>
                                          <p:spTgt spid="59395">
                                            <p:txEl>
                                              <p:pRg st="2" end="2"/>
                                            </p:txEl>
                                          </p:spTgt>
                                        </p:tgtEl>
                                        <p:attrNameLst>
                                          <p:attrName>style.visibility</p:attrName>
                                        </p:attrNameLst>
                                      </p:cBhvr>
                                      <p:to>
                                        <p:strVal val="visible"/>
                                      </p:to>
                                    </p:set>
                                    <p:anim calcmode="lin" valueType="num">
                                      <p:cBhvr additive="base">
                                        <p:cTn id="24" dur="750" fill="hold"/>
                                        <p:tgtEl>
                                          <p:spTgt spid="59395">
                                            <p:txEl>
                                              <p:pRg st="2" end="2"/>
                                            </p:txEl>
                                          </p:spTgt>
                                        </p:tgtEl>
                                        <p:attrNameLst>
                                          <p:attrName>ppt_x</p:attrName>
                                        </p:attrNameLst>
                                      </p:cBhvr>
                                      <p:tavLst>
                                        <p:tav tm="0">
                                          <p:val>
                                            <p:strVal val="0-#ppt_w/2"/>
                                          </p:val>
                                        </p:tav>
                                        <p:tav tm="100000">
                                          <p:val>
                                            <p:strVal val="#ppt_x"/>
                                          </p:val>
                                        </p:tav>
                                      </p:tavLst>
                                    </p:anim>
                                    <p:anim calcmode="lin" valueType="num">
                                      <p:cBhvr additive="base">
                                        <p:cTn id="25" dur="750" fill="hold"/>
                                        <p:tgtEl>
                                          <p:spTgt spid="59395">
                                            <p:txEl>
                                              <p:pRg st="2" end="2"/>
                                            </p:txEl>
                                          </p:spTgt>
                                        </p:tgtEl>
                                        <p:attrNameLst>
                                          <p:attrName>ppt_y</p:attrName>
                                        </p:attrNameLst>
                                      </p:cBhvr>
                                      <p:tavLst>
                                        <p:tav tm="0">
                                          <p:val>
                                            <p:strVal val="#ppt_y"/>
                                          </p:val>
                                        </p:tav>
                                        <p:tav tm="100000">
                                          <p:val>
                                            <p:strVal val="#ppt_y"/>
                                          </p:val>
                                        </p:tav>
                                      </p:tavLst>
                                    </p:anim>
                                  </p:childTnLst>
                                </p:cTn>
                              </p:par>
                              <p:par>
                                <p:cTn id="26" presetID="7" presetClass="entr" presetSubtype="8" fill="hold" grpId="0" nodeType="withEffect">
                                  <p:stCondLst>
                                    <p:cond delay="0"/>
                                  </p:stCondLst>
                                  <p:childTnLst>
                                    <p:set>
                                      <p:cBhvr>
                                        <p:cTn id="27" dur="1" fill="hold">
                                          <p:stCondLst>
                                            <p:cond delay="0"/>
                                          </p:stCondLst>
                                        </p:cTn>
                                        <p:tgtEl>
                                          <p:spTgt spid="59395">
                                            <p:txEl>
                                              <p:pRg st="3" end="3"/>
                                            </p:txEl>
                                          </p:spTgt>
                                        </p:tgtEl>
                                        <p:attrNameLst>
                                          <p:attrName>style.visibility</p:attrName>
                                        </p:attrNameLst>
                                      </p:cBhvr>
                                      <p:to>
                                        <p:strVal val="visible"/>
                                      </p:to>
                                    </p:set>
                                    <p:anim calcmode="lin" valueType="num">
                                      <p:cBhvr additive="base">
                                        <p:cTn id="28" dur="750" fill="hold"/>
                                        <p:tgtEl>
                                          <p:spTgt spid="59395">
                                            <p:txEl>
                                              <p:pRg st="3" end="3"/>
                                            </p:txEl>
                                          </p:spTgt>
                                        </p:tgtEl>
                                        <p:attrNameLst>
                                          <p:attrName>ppt_x</p:attrName>
                                        </p:attrNameLst>
                                      </p:cBhvr>
                                      <p:tavLst>
                                        <p:tav tm="0">
                                          <p:val>
                                            <p:strVal val="0-#ppt_w/2"/>
                                          </p:val>
                                        </p:tav>
                                        <p:tav tm="100000">
                                          <p:val>
                                            <p:strVal val="#ppt_x"/>
                                          </p:val>
                                        </p:tav>
                                      </p:tavLst>
                                    </p:anim>
                                    <p:anim calcmode="lin" valueType="num">
                                      <p:cBhvr additive="base">
                                        <p:cTn id="29" dur="750" fill="hold"/>
                                        <p:tgtEl>
                                          <p:spTgt spid="59395">
                                            <p:txEl>
                                              <p:pRg st="3" end="3"/>
                                            </p:txEl>
                                          </p:spTgt>
                                        </p:tgtEl>
                                        <p:attrNameLst>
                                          <p:attrName>ppt_y</p:attrName>
                                        </p:attrNameLst>
                                      </p:cBhvr>
                                      <p:tavLst>
                                        <p:tav tm="0">
                                          <p:val>
                                            <p:strVal val="#ppt_y"/>
                                          </p:val>
                                        </p:tav>
                                        <p:tav tm="100000">
                                          <p:val>
                                            <p:strVal val="#ppt_y"/>
                                          </p:val>
                                        </p:tav>
                                      </p:tavLst>
                                    </p:anim>
                                  </p:childTnLst>
                                </p:cTn>
                              </p:par>
                              <p:par>
                                <p:cTn id="30" presetID="7" presetClass="entr" presetSubtype="8" fill="hold" grpId="0" nodeType="withEffect">
                                  <p:stCondLst>
                                    <p:cond delay="0"/>
                                  </p:stCondLst>
                                  <p:childTnLst>
                                    <p:set>
                                      <p:cBhvr>
                                        <p:cTn id="31" dur="1" fill="hold">
                                          <p:stCondLst>
                                            <p:cond delay="0"/>
                                          </p:stCondLst>
                                        </p:cTn>
                                        <p:tgtEl>
                                          <p:spTgt spid="59395">
                                            <p:txEl>
                                              <p:pRg st="4" end="4"/>
                                            </p:txEl>
                                          </p:spTgt>
                                        </p:tgtEl>
                                        <p:attrNameLst>
                                          <p:attrName>style.visibility</p:attrName>
                                        </p:attrNameLst>
                                      </p:cBhvr>
                                      <p:to>
                                        <p:strVal val="visible"/>
                                      </p:to>
                                    </p:set>
                                    <p:anim calcmode="lin" valueType="num">
                                      <p:cBhvr additive="base">
                                        <p:cTn id="32" dur="750" fill="hold"/>
                                        <p:tgtEl>
                                          <p:spTgt spid="59395">
                                            <p:txEl>
                                              <p:pRg st="4" end="4"/>
                                            </p:txEl>
                                          </p:spTgt>
                                        </p:tgtEl>
                                        <p:attrNameLst>
                                          <p:attrName>ppt_x</p:attrName>
                                        </p:attrNameLst>
                                      </p:cBhvr>
                                      <p:tavLst>
                                        <p:tav tm="0">
                                          <p:val>
                                            <p:strVal val="0-#ppt_w/2"/>
                                          </p:val>
                                        </p:tav>
                                        <p:tav tm="100000">
                                          <p:val>
                                            <p:strVal val="#ppt_x"/>
                                          </p:val>
                                        </p:tav>
                                      </p:tavLst>
                                    </p:anim>
                                    <p:anim calcmode="lin" valueType="num">
                                      <p:cBhvr additive="base">
                                        <p:cTn id="33" dur="750" fill="hold"/>
                                        <p:tgtEl>
                                          <p:spTgt spid="593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Documents and Settings\lconnerly\Local Settings\Temporary Internet Files\Content.IE5\9AWBS1JQ\MP90043123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8473" y="0"/>
            <a:ext cx="44402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smtClean="0">
                <a:solidFill>
                  <a:srgbClr val="00B0F0"/>
                </a:solidFill>
              </a:rPr>
              <a:t>Save for Emergencies</a:t>
            </a:r>
            <a:endParaRPr lang="en-US" b="1" dirty="0">
              <a:solidFill>
                <a:srgbClr val="00B0F0"/>
              </a:solidFill>
            </a:endParaRPr>
          </a:p>
        </p:txBody>
      </p:sp>
      <p:sp>
        <p:nvSpPr>
          <p:cNvPr id="3" name="Content Placeholder 2"/>
          <p:cNvSpPr>
            <a:spLocks noGrp="1"/>
          </p:cNvSpPr>
          <p:nvPr>
            <p:ph idx="1"/>
          </p:nvPr>
        </p:nvSpPr>
        <p:spPr>
          <a:xfrm>
            <a:off x="457200" y="1600200"/>
            <a:ext cx="5486400" cy="4800600"/>
          </a:xfrm>
        </p:spPr>
        <p:txBody>
          <a:bodyPr>
            <a:normAutofit/>
          </a:bodyPr>
          <a:lstStyle/>
          <a:p>
            <a:r>
              <a:rPr lang="en-US" sz="2800" dirty="0" smtClean="0"/>
              <a:t>Take Small Steps</a:t>
            </a:r>
          </a:p>
          <a:p>
            <a:pPr lvl="1"/>
            <a:r>
              <a:rPr lang="en-US" sz="2800" dirty="0" smtClean="0"/>
              <a:t>Work toward 10%</a:t>
            </a:r>
          </a:p>
          <a:p>
            <a:pPr lvl="1"/>
            <a:r>
              <a:rPr lang="en-US" sz="2800" dirty="0" smtClean="0"/>
              <a:t>Start and increase</a:t>
            </a:r>
          </a:p>
          <a:p>
            <a:r>
              <a:rPr lang="en-US" sz="2800" dirty="0" smtClean="0"/>
              <a:t>Build Emergency Fund</a:t>
            </a:r>
          </a:p>
          <a:p>
            <a:pPr lvl="1"/>
            <a:r>
              <a:rPr lang="en-US" sz="2800" dirty="0" smtClean="0"/>
              <a:t>Critical safety net</a:t>
            </a:r>
          </a:p>
          <a:p>
            <a:pPr lvl="1"/>
            <a:r>
              <a:rPr lang="en-US" sz="2800" dirty="0" smtClean="0"/>
              <a:t>Start with $1,000</a:t>
            </a:r>
          </a:p>
          <a:p>
            <a:pPr lvl="1"/>
            <a:r>
              <a:rPr lang="en-US" sz="2800" dirty="0" smtClean="0"/>
              <a:t>3 to 6 months of income</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228600"/>
            <a:ext cx="1594107" cy="304801"/>
          </a:xfrm>
          <a:prstGeom prst="rect">
            <a:avLst/>
          </a:prstGeom>
        </p:spPr>
      </p:pic>
      <p:pic>
        <p:nvPicPr>
          <p:cNvPr id="6" name="Content Placeholder 3" descr="AR Saves.jpg"/>
          <p:cNvPicPr>
            <a:picLocks noChangeAspect="1"/>
          </p:cNvPicPr>
          <p:nvPr/>
        </p:nvPicPr>
        <p:blipFill>
          <a:blip r:embed="rId5" cstate="print"/>
          <a:stretch>
            <a:fillRect/>
          </a:stretch>
        </p:blipFill>
        <p:spPr>
          <a:xfrm>
            <a:off x="990600" y="5943600"/>
            <a:ext cx="3429000" cy="571500"/>
          </a:xfrm>
          <a:prstGeom prst="rect">
            <a:avLst/>
          </a:prstGeom>
        </p:spPr>
      </p:pic>
    </p:spTree>
    <p:extLst>
      <p:ext uri="{BB962C8B-B14F-4D97-AF65-F5344CB8AC3E}">
        <p14:creationId xmlns:p14="http://schemas.microsoft.com/office/powerpoint/2010/main" val="320418037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870">
                                          <p:stCondLst>
                                            <p:cond delay="0"/>
                                          </p:stCondLst>
                                        </p:cTn>
                                        <p:tgtEl>
                                          <p:spTgt spid="6"/>
                                        </p:tgtEl>
                                      </p:cBhvr>
                                    </p:animEffect>
                                    <p:anim calcmode="lin" valueType="num">
                                      <p:cBhvr>
                                        <p:cTn id="8" dur="2733"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6"/>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6"/>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6"/>
                                        </p:tgtEl>
                                        <p:attrNameLst>
                                          <p:attrName>ppt_y</p:attrName>
                                        </p:attrNameLst>
                                      </p:cBhvr>
                                      <p:tavLst>
                                        <p:tav tm="0" fmla="#ppt_y-sin(pi*$)/81">
                                          <p:val>
                                            <p:fltVal val="0"/>
                                          </p:val>
                                        </p:tav>
                                        <p:tav tm="100000">
                                          <p:val>
                                            <p:fltVal val="1"/>
                                          </p:val>
                                        </p:tav>
                                      </p:tavLst>
                                    </p:anim>
                                    <p:animScale>
                                      <p:cBhvr>
                                        <p:cTn id="13" dur="39">
                                          <p:stCondLst>
                                            <p:cond delay="975"/>
                                          </p:stCondLst>
                                        </p:cTn>
                                        <p:tgtEl>
                                          <p:spTgt spid="6"/>
                                        </p:tgtEl>
                                      </p:cBhvr>
                                      <p:to x="100000" y="60000"/>
                                    </p:animScale>
                                    <p:animScale>
                                      <p:cBhvr>
                                        <p:cTn id="14" dur="249" decel="50000">
                                          <p:stCondLst>
                                            <p:cond delay="1014"/>
                                          </p:stCondLst>
                                        </p:cTn>
                                        <p:tgtEl>
                                          <p:spTgt spid="6"/>
                                        </p:tgtEl>
                                      </p:cBhvr>
                                      <p:to x="100000" y="100000"/>
                                    </p:animScale>
                                    <p:animScale>
                                      <p:cBhvr>
                                        <p:cTn id="15" dur="39">
                                          <p:stCondLst>
                                            <p:cond delay="1968"/>
                                          </p:stCondLst>
                                        </p:cTn>
                                        <p:tgtEl>
                                          <p:spTgt spid="6"/>
                                        </p:tgtEl>
                                      </p:cBhvr>
                                      <p:to x="100000" y="80000"/>
                                    </p:animScale>
                                    <p:animScale>
                                      <p:cBhvr>
                                        <p:cTn id="16" dur="249" decel="50000">
                                          <p:stCondLst>
                                            <p:cond delay="2007"/>
                                          </p:stCondLst>
                                        </p:cTn>
                                        <p:tgtEl>
                                          <p:spTgt spid="6"/>
                                        </p:tgtEl>
                                      </p:cBhvr>
                                      <p:to x="100000" y="100000"/>
                                    </p:animScale>
                                    <p:animScale>
                                      <p:cBhvr>
                                        <p:cTn id="17" dur="39">
                                          <p:stCondLst>
                                            <p:cond delay="2463"/>
                                          </p:stCondLst>
                                        </p:cTn>
                                        <p:tgtEl>
                                          <p:spTgt spid="6"/>
                                        </p:tgtEl>
                                      </p:cBhvr>
                                      <p:to x="100000" y="90000"/>
                                    </p:animScale>
                                    <p:animScale>
                                      <p:cBhvr>
                                        <p:cTn id="18" dur="249" decel="50000">
                                          <p:stCondLst>
                                            <p:cond delay="2502"/>
                                          </p:stCondLst>
                                        </p:cTn>
                                        <p:tgtEl>
                                          <p:spTgt spid="6"/>
                                        </p:tgtEl>
                                      </p:cBhvr>
                                      <p:to x="100000" y="100000"/>
                                    </p:animScale>
                                    <p:animScale>
                                      <p:cBhvr>
                                        <p:cTn id="19" dur="39">
                                          <p:stCondLst>
                                            <p:cond delay="2712"/>
                                          </p:stCondLst>
                                        </p:cTn>
                                        <p:tgtEl>
                                          <p:spTgt spid="6"/>
                                        </p:tgtEl>
                                      </p:cBhvr>
                                      <p:to x="100000" y="95000"/>
                                    </p:animScale>
                                    <p:animScale>
                                      <p:cBhvr>
                                        <p:cTn id="20" dur="249" decel="50000">
                                          <p:stCondLst>
                                            <p:cond delay="2751"/>
                                          </p:stCondLst>
                                        </p:cTn>
                                        <p:tgtEl>
                                          <p:spTgt spid="6"/>
                                        </p:tgtEl>
                                      </p:cBhvr>
                                      <p:to x="100000" y="100000"/>
                                    </p:animScale>
                                  </p:childTnLst>
                                </p:cTn>
                              </p:par>
                              <p:par>
                                <p:cTn id="21" presetID="2" presetClass="entr" presetSubtype="2"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1+#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additive="base">
                                        <p:cTn id="29"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0" end="0"/>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calcmode="lin" valueType="num">
                                      <p:cBhvr additive="base">
                                        <p:cTn id="3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
                                            <p:txEl>
                                              <p:pRg st="1" end="1"/>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3">
                                            <p:txEl>
                                              <p:pRg st="4" end="4"/>
                                            </p:txEl>
                                          </p:spTgt>
                                        </p:tgtEl>
                                        <p:attrNameLst>
                                          <p:attrName>style.visibility</p:attrName>
                                        </p:attrNameLst>
                                      </p:cBhvr>
                                      <p:to>
                                        <p:strVal val="visible"/>
                                      </p:to>
                                    </p:set>
                                    <p:anim calcmode="lin" valueType="num">
                                      <p:cBhvr additive="base">
                                        <p:cTn id="4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
                                            <p:txEl>
                                              <p:pRg st="4" end="4"/>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additive="base">
                                        <p:cTn id="5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
                                            <p:txEl>
                                              <p:pRg st="5" end="5"/>
                                            </p:tx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additive="base">
                                        <p:cTn id="55"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B0F0"/>
                </a:solidFill>
              </a:rPr>
              <a:t>Plan for Retirement	</a:t>
            </a:r>
            <a:endParaRPr lang="en-US" b="1" dirty="0">
              <a:solidFill>
                <a:srgbClr val="00B0F0"/>
              </a:solidFill>
            </a:endParaRPr>
          </a:p>
        </p:txBody>
      </p:sp>
      <p:sp>
        <p:nvSpPr>
          <p:cNvPr id="3" name="Content Placeholder 2"/>
          <p:cNvSpPr>
            <a:spLocks noGrp="1"/>
          </p:cNvSpPr>
          <p:nvPr>
            <p:ph idx="1"/>
          </p:nvPr>
        </p:nvSpPr>
        <p:spPr/>
        <p:txBody>
          <a:bodyPr>
            <a:normAutofit/>
          </a:bodyPr>
          <a:lstStyle/>
          <a:p>
            <a:pPr marL="114300" indent="0">
              <a:buNone/>
            </a:pPr>
            <a:r>
              <a:rPr lang="en-US" sz="2800" dirty="0" smtClean="0"/>
              <a:t>Most people don’t save enough.  Prepare for financial stability in later life:</a:t>
            </a:r>
          </a:p>
          <a:p>
            <a:pPr marL="628650" indent="-514350">
              <a:buFont typeface="+mj-lt"/>
              <a:buAutoNum type="arabicPeriod"/>
            </a:pPr>
            <a:r>
              <a:rPr lang="en-US" sz="2800" dirty="0" smtClean="0"/>
              <a:t>Maximize matched contributions to employer provided plan</a:t>
            </a:r>
          </a:p>
          <a:p>
            <a:pPr marL="628650" indent="-514350">
              <a:buFont typeface="+mj-lt"/>
              <a:buAutoNum type="arabicPeriod"/>
            </a:pPr>
            <a:r>
              <a:rPr lang="en-US" sz="2800" dirty="0" smtClean="0"/>
              <a:t>Maximize allowed contributions to IRA</a:t>
            </a:r>
          </a:p>
          <a:p>
            <a:pPr marL="628650" indent="-514350">
              <a:buFont typeface="+mj-lt"/>
              <a:buAutoNum type="arabicPeriod"/>
            </a:pPr>
            <a:r>
              <a:rPr lang="en-US" sz="2800" dirty="0" smtClean="0"/>
              <a:t>Minimize debt to retire debt free</a:t>
            </a:r>
          </a:p>
          <a:p>
            <a:pPr marL="628650" indent="-514350">
              <a:buFont typeface="+mj-lt"/>
              <a:buAutoNum type="arabicPeriod"/>
            </a:pPr>
            <a:r>
              <a:rPr lang="en-US" sz="2800" dirty="0" smtClean="0"/>
              <a:t>Save and invest</a:t>
            </a:r>
            <a:endParaRPr lang="en-US"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8400" y="228600"/>
            <a:ext cx="1594107" cy="304801"/>
          </a:xfrm>
          <a:prstGeom prst="rect">
            <a:avLst/>
          </a:prstGeom>
        </p:spPr>
      </p:pic>
      <p:sp>
        <p:nvSpPr>
          <p:cNvPr id="5" name="TextBox 4"/>
          <p:cNvSpPr txBox="1"/>
          <p:nvPr/>
        </p:nvSpPr>
        <p:spPr>
          <a:xfrm>
            <a:off x="3733800" y="5207564"/>
            <a:ext cx="3886200" cy="954107"/>
          </a:xfrm>
          <a:prstGeom prst="rect">
            <a:avLst/>
          </a:prstGeom>
          <a:noFill/>
        </p:spPr>
        <p:txBody>
          <a:bodyPr wrap="square" rtlCol="0">
            <a:spAutoFit/>
          </a:bodyPr>
          <a:lstStyle/>
          <a:p>
            <a:r>
              <a:rPr lang="en-US" sz="2800" b="1" i="1" dirty="0" smtClean="0">
                <a:hlinkClick r:id="rId4"/>
              </a:rPr>
              <a:t>www.extension.org</a:t>
            </a:r>
            <a:endParaRPr lang="en-US" sz="2800" b="1" i="1" dirty="0" smtClean="0"/>
          </a:p>
          <a:p>
            <a:endParaRPr lang="en-US" sz="2800" b="1" i="1" dirty="0"/>
          </a:p>
        </p:txBody>
      </p:sp>
    </p:spTree>
    <p:extLst>
      <p:ext uri="{BB962C8B-B14F-4D97-AF65-F5344CB8AC3E}">
        <p14:creationId xmlns:p14="http://schemas.microsoft.com/office/powerpoint/2010/main" val="299827018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6" presetClass="emph" presetSubtype="0" fill="hold" grpId="0" nodeType="afterEffect">
                                  <p:stCondLst>
                                    <p:cond delay="0"/>
                                  </p:stCondLst>
                                  <p:iterate type="lt">
                                    <p:tmPct val="4000"/>
                                  </p:iterate>
                                  <p:childTnLst>
                                    <p:set>
                                      <p:cBhvr override="childStyle">
                                        <p:cTn id="35" dur="500" fill="hold"/>
                                        <p:tgtEl>
                                          <p:spTgt spid="5"/>
                                        </p:tgtEl>
                                        <p:attrNameLst>
                                          <p:attrName>style.color</p:attrName>
                                        </p:attrNameLst>
                                      </p:cBhvr>
                                      <p:to>
                                        <p:clrVal>
                                          <a:schemeClr val="accent2"/>
                                        </p:clrVal>
                                      </p:to>
                                    </p:set>
                                    <p:set>
                                      <p:cBhvr>
                                        <p:cTn id="36" dur="500" fill="hold"/>
                                        <p:tgtEl>
                                          <p:spTgt spid="5"/>
                                        </p:tgtEl>
                                        <p:attrNameLst>
                                          <p:attrName>fillcolor</p:attrName>
                                        </p:attrNameLst>
                                      </p:cBhvr>
                                      <p:to>
                                        <p:clrVal>
                                          <a:schemeClr val="accent2"/>
                                        </p:clrVal>
                                      </p:to>
                                    </p:set>
                                    <p:set>
                                      <p:cBhvr>
                                        <p:cTn id="37"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617</TotalTime>
  <Words>2037</Words>
  <Application>Microsoft Office PowerPoint</Application>
  <PresentationFormat>On-screen Show (4:3)</PresentationFormat>
  <Paragraphs>130</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Adjacency</vt:lpstr>
      <vt:lpstr>Six Ways to Increase Wealth</vt:lpstr>
      <vt:lpstr>Wealth Recommendations</vt:lpstr>
      <vt:lpstr>Balance Income &amp; Expenses</vt:lpstr>
      <vt:lpstr>Your Spending Plan</vt:lpstr>
      <vt:lpstr>Calculate Debt Load</vt:lpstr>
      <vt:lpstr>Check Your Credit Report </vt:lpstr>
      <vt:lpstr>Know your credit score</vt:lpstr>
      <vt:lpstr>Save for Emergencies</vt:lpstr>
      <vt:lpstr>Plan for Retirement </vt:lpstr>
      <vt:lpstr>Six Ways to Increase Wealth</vt:lpstr>
    </vt:vector>
  </TitlesOfParts>
  <Company>UAEX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Steps to Health and Wealth</dc:title>
  <dc:creator>tech support</dc:creator>
  <cp:lastModifiedBy>uaex</cp:lastModifiedBy>
  <cp:revision>51</cp:revision>
  <dcterms:created xsi:type="dcterms:W3CDTF">2012-10-31T19:32:36Z</dcterms:created>
  <dcterms:modified xsi:type="dcterms:W3CDTF">2013-05-03T16:47:49Z</dcterms:modified>
</cp:coreProperties>
</file>