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0" d="100"/>
          <a:sy n="110" d="100"/>
        </p:scale>
        <p:origin x="6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74B1F-0ECA-4934-A43C-0BE61FF083A5}" type="datetimeFigureOut">
              <a:rPr lang="en-US" smtClean="0"/>
              <a:t>7/30/2018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0CAD9-EF49-4373-95A8-0C5625CA08EE}" type="slidenum">
              <a:rPr lang="en-US" smtClean="0"/>
              <a:t>‹#›</a:t>
            </a:fld>
            <a:endParaRPr lang="en-US"/>
          </a:p>
        </p:txBody>
      </p:sp>
    </p:spTree>
    <p:extLst>
      <p:ext uri="{BB962C8B-B14F-4D97-AF65-F5344CB8AC3E}">
        <p14:creationId xmlns:p14="http://schemas.microsoft.com/office/powerpoint/2010/main" val="203057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this session, we will go over the reasons you should volunteer and how it can affect you. Helping others also helps us. It helps us mentally, physically, emotionally and gives us a sense of purpose. Finding your volunteering style will also help you achieve a positive outcome from volunteering. This lesson also recognized problems and finds solutions for volunteering. </a:t>
            </a:r>
            <a:endParaRPr lang="en-US" dirty="0"/>
          </a:p>
        </p:txBody>
      </p:sp>
      <p:sp>
        <p:nvSpPr>
          <p:cNvPr id="4" name="Slide Number Placeholder 3"/>
          <p:cNvSpPr>
            <a:spLocks noGrp="1"/>
          </p:cNvSpPr>
          <p:nvPr>
            <p:ph type="sldNum" sz="quarter" idx="10"/>
          </p:nvPr>
        </p:nvSpPr>
        <p:spPr/>
        <p:txBody>
          <a:bodyPr/>
          <a:lstStyle/>
          <a:p>
            <a:fld id="{6680CAD9-EF49-4373-95A8-0C5625CA08EE}" type="slidenum">
              <a:rPr lang="en-US" smtClean="0"/>
              <a:t>1</a:t>
            </a:fld>
            <a:endParaRPr lang="en-US"/>
          </a:p>
        </p:txBody>
      </p:sp>
    </p:spTree>
    <p:extLst>
      <p:ext uri="{BB962C8B-B14F-4D97-AF65-F5344CB8AC3E}">
        <p14:creationId xmlns:p14="http://schemas.microsoft.com/office/powerpoint/2010/main" val="100362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why volunteering is important to you and the benefits volunteering has. Realize how you can change things in your club and organization. Learn to be a leader or find volunteering jobs that best suits your personality. If you have been volunteering for a long time find ways to fight burnout in yourself and others. </a:t>
            </a:r>
            <a:endParaRPr lang="en-US" dirty="0"/>
          </a:p>
        </p:txBody>
      </p:sp>
      <p:sp>
        <p:nvSpPr>
          <p:cNvPr id="4" name="Slide Number Placeholder 3"/>
          <p:cNvSpPr>
            <a:spLocks noGrp="1"/>
          </p:cNvSpPr>
          <p:nvPr>
            <p:ph type="sldNum" sz="quarter" idx="10"/>
          </p:nvPr>
        </p:nvSpPr>
        <p:spPr/>
        <p:txBody>
          <a:bodyPr/>
          <a:lstStyle/>
          <a:p>
            <a:fld id="{6680CAD9-EF49-4373-95A8-0C5625CA08EE}" type="slidenum">
              <a:rPr lang="en-US" smtClean="0"/>
              <a:t>2</a:t>
            </a:fld>
            <a:endParaRPr lang="en-US"/>
          </a:p>
        </p:txBody>
      </p:sp>
    </p:spTree>
    <p:extLst>
      <p:ext uri="{BB962C8B-B14F-4D97-AF65-F5344CB8AC3E}">
        <p14:creationId xmlns:p14="http://schemas.microsoft.com/office/powerpoint/2010/main" val="36753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Becoming a volunteer is an essential tool in helping others during a time of need, giving back to the community, participating in a cause you believe in but the benefits can be great for you, the volunteer. Being a volunteer and giving back can help you reduce stress, fight depression, maintaining mental stability, and gives a sense of purpose. Volunteering is unique in the fact that you pick your hours. You can dedicate 40+ hours a week or 1. It all depends on you and what you choose to give. Giving back in the simplest ways can help others and improve your health and happiness. </a:t>
            </a:r>
          </a:p>
          <a:p>
            <a:endParaRPr lang="en-US" dirty="0"/>
          </a:p>
        </p:txBody>
      </p:sp>
      <p:sp>
        <p:nvSpPr>
          <p:cNvPr id="4" name="Slide Number Placeholder 3"/>
          <p:cNvSpPr>
            <a:spLocks noGrp="1"/>
          </p:cNvSpPr>
          <p:nvPr>
            <p:ph type="sldNum" sz="quarter" idx="10"/>
          </p:nvPr>
        </p:nvSpPr>
        <p:spPr/>
        <p:txBody>
          <a:bodyPr/>
          <a:lstStyle/>
          <a:p>
            <a:fld id="{6680CAD9-EF49-4373-95A8-0C5625CA08EE}" type="slidenum">
              <a:rPr lang="en-US" smtClean="0"/>
              <a:t>3</a:t>
            </a:fld>
            <a:endParaRPr lang="en-US"/>
          </a:p>
        </p:txBody>
      </p:sp>
    </p:spTree>
    <p:extLst>
      <p:ext uri="{BB962C8B-B14F-4D97-AF65-F5344CB8AC3E}">
        <p14:creationId xmlns:p14="http://schemas.microsoft.com/office/powerpoint/2010/main" val="221805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benefits of becoming a valued volunteer is the impact you have on your community. Volunteering connects you to your community and helps make it a better place. Regardless of what you do in your community makes a difference in the lives of people, animals, and the organizations in need. Volunteering also benefits you and your family as much as you help others. You have the opportunity to make new friends, expand your network, and boost your social skills. Becoming a volunteer is a great way to connect with others in your community and it helps you make new friends who are passionate about the same things. </a:t>
            </a:r>
            <a:endParaRPr lang="en-US" dirty="0"/>
          </a:p>
        </p:txBody>
      </p:sp>
      <p:sp>
        <p:nvSpPr>
          <p:cNvPr id="4" name="Slide Number Placeholder 3"/>
          <p:cNvSpPr>
            <a:spLocks noGrp="1"/>
          </p:cNvSpPr>
          <p:nvPr>
            <p:ph type="sldNum" sz="quarter" idx="10"/>
          </p:nvPr>
        </p:nvSpPr>
        <p:spPr/>
        <p:txBody>
          <a:bodyPr/>
          <a:lstStyle/>
          <a:p>
            <a:fld id="{6680CAD9-EF49-4373-95A8-0C5625CA08EE}" type="slidenum">
              <a:rPr lang="en-US" smtClean="0"/>
              <a:t>4</a:t>
            </a:fld>
            <a:endParaRPr lang="en-US"/>
          </a:p>
        </p:txBody>
      </p:sp>
    </p:spTree>
    <p:extLst>
      <p:ext uri="{BB962C8B-B14F-4D97-AF65-F5344CB8AC3E}">
        <p14:creationId xmlns:p14="http://schemas.microsoft.com/office/powerpoint/2010/main" val="210265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Look for causes that mean something to you. It could be a cause you already give to, and that might be a great place to start. Pick something that is important to you and others who feel passionate about the same cause. Donating money is not the only way to give back. Volunteering time is always accepted. Try to incorporate aspects of things you like when you volunteer. </a:t>
            </a:r>
          </a:p>
          <a:p>
            <a:endParaRPr lang="en-US" dirty="0"/>
          </a:p>
        </p:txBody>
      </p:sp>
      <p:sp>
        <p:nvSpPr>
          <p:cNvPr id="4" name="Slide Number Placeholder 3"/>
          <p:cNvSpPr>
            <a:spLocks noGrp="1"/>
          </p:cNvSpPr>
          <p:nvPr>
            <p:ph type="sldNum" sz="quarter" idx="10"/>
          </p:nvPr>
        </p:nvSpPr>
        <p:spPr/>
        <p:txBody>
          <a:bodyPr/>
          <a:lstStyle/>
          <a:p>
            <a:fld id="{6680CAD9-EF49-4373-95A8-0C5625CA08EE}" type="slidenum">
              <a:rPr lang="en-US" smtClean="0"/>
              <a:t>5</a:t>
            </a:fld>
            <a:endParaRPr lang="en-US"/>
          </a:p>
        </p:txBody>
      </p:sp>
    </p:spTree>
    <p:extLst>
      <p:ext uri="{BB962C8B-B14F-4D97-AF65-F5344CB8AC3E}">
        <p14:creationId xmlns:p14="http://schemas.microsoft.com/office/powerpoint/2010/main" val="415277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*Teaching Tip: Ask these questions and have an open discussion while the members are looking at the leadership handouts. Think of things you are good at or familiar with. What did/do you do for a living? Can that help your AEHC club? AEHC clubs have many working aspects, what do you bring to the table?*</a:t>
            </a:r>
          </a:p>
          <a:p>
            <a:endParaRPr lang="en-US" dirty="0" smtClean="0"/>
          </a:p>
        </p:txBody>
      </p:sp>
      <p:sp>
        <p:nvSpPr>
          <p:cNvPr id="4" name="Slide Number Placeholder 3"/>
          <p:cNvSpPr>
            <a:spLocks noGrp="1"/>
          </p:cNvSpPr>
          <p:nvPr>
            <p:ph type="sldNum" sz="quarter" idx="10"/>
          </p:nvPr>
        </p:nvSpPr>
        <p:spPr/>
        <p:txBody>
          <a:bodyPr/>
          <a:lstStyle/>
          <a:p>
            <a:fld id="{6680CAD9-EF49-4373-95A8-0C5625CA08EE}" type="slidenum">
              <a:rPr lang="en-US" smtClean="0"/>
              <a:t>6</a:t>
            </a:fld>
            <a:endParaRPr lang="en-US"/>
          </a:p>
        </p:txBody>
      </p:sp>
    </p:spTree>
    <p:extLst>
      <p:ext uri="{BB962C8B-B14F-4D97-AF65-F5344CB8AC3E}">
        <p14:creationId xmlns:p14="http://schemas.microsoft.com/office/powerpoint/2010/main" val="339026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worksheet is a great way to think/talk about positive experiences AHEC members has had volunteering. </a:t>
            </a:r>
          </a:p>
          <a:p>
            <a:r>
              <a:rPr lang="en-US" sz="1200" kern="1200" dirty="0" smtClean="0">
                <a:solidFill>
                  <a:schemeClr val="tx1"/>
                </a:solidFill>
                <a:effectLst/>
                <a:latin typeface="+mn-lt"/>
                <a:ea typeface="+mn-ea"/>
                <a:cs typeface="+mn-cs"/>
              </a:rPr>
              <a:t>This is also a great way to start a conversation in a club about problems and solutions in their clubs. </a:t>
            </a:r>
          </a:p>
          <a:p>
            <a:r>
              <a:rPr lang="en-US" sz="1200" kern="1200" dirty="0" smtClean="0">
                <a:solidFill>
                  <a:schemeClr val="tx1"/>
                </a:solidFill>
                <a:effectLst/>
                <a:latin typeface="+mn-lt"/>
                <a:ea typeface="+mn-ea"/>
                <a:cs typeface="+mn-cs"/>
              </a:rPr>
              <a:t>Things to think about: </a:t>
            </a:r>
          </a:p>
          <a:p>
            <a:r>
              <a:rPr lang="en-US" sz="1200" kern="1200" dirty="0" smtClean="0">
                <a:solidFill>
                  <a:schemeClr val="tx1"/>
                </a:solidFill>
                <a:effectLst/>
                <a:latin typeface="+mn-lt"/>
                <a:ea typeface="+mn-ea"/>
                <a:cs typeface="+mn-cs"/>
              </a:rPr>
              <a:t>*Teaching Tip: This would be a great open ended question after the handout worksheet.*</a:t>
            </a:r>
          </a:p>
          <a:p>
            <a:pPr lvl="0"/>
            <a:r>
              <a:rPr lang="en-US" sz="1200" kern="1200" dirty="0" smtClean="0">
                <a:solidFill>
                  <a:schemeClr val="tx1"/>
                </a:solidFill>
                <a:effectLst/>
                <a:latin typeface="+mn-lt"/>
                <a:ea typeface="+mn-ea"/>
                <a:cs typeface="+mn-cs"/>
              </a:rPr>
              <a:t>What motivates volunteers?</a:t>
            </a:r>
          </a:p>
          <a:p>
            <a:pPr lvl="1"/>
            <a:r>
              <a:rPr lang="en-US" sz="1200" kern="1200" dirty="0" smtClean="0">
                <a:solidFill>
                  <a:schemeClr val="tx1"/>
                </a:solidFill>
                <a:effectLst/>
                <a:latin typeface="+mn-lt"/>
                <a:ea typeface="+mn-ea"/>
                <a:cs typeface="+mn-cs"/>
              </a:rPr>
              <a:t>Praise</a:t>
            </a:r>
          </a:p>
          <a:p>
            <a:pPr lvl="1"/>
            <a:r>
              <a:rPr lang="en-US" sz="1200" kern="1200" dirty="0" smtClean="0">
                <a:solidFill>
                  <a:schemeClr val="tx1"/>
                </a:solidFill>
                <a:effectLst/>
                <a:latin typeface="+mn-lt"/>
                <a:ea typeface="+mn-ea"/>
                <a:cs typeface="+mn-cs"/>
              </a:rPr>
              <a:t>Achievement/Accomplishment</a:t>
            </a:r>
          </a:p>
          <a:p>
            <a:pPr lvl="1"/>
            <a:r>
              <a:rPr lang="en-US" sz="1200" kern="1200" dirty="0" smtClean="0">
                <a:solidFill>
                  <a:schemeClr val="tx1"/>
                </a:solidFill>
                <a:effectLst/>
                <a:latin typeface="+mn-lt"/>
                <a:ea typeface="+mn-ea"/>
                <a:cs typeface="+mn-cs"/>
              </a:rPr>
              <a:t>Affiliation</a:t>
            </a:r>
          </a:p>
          <a:p>
            <a:pPr lvl="1"/>
            <a:r>
              <a:rPr lang="en-US" sz="1200" kern="1200" dirty="0" smtClean="0">
                <a:solidFill>
                  <a:schemeClr val="tx1"/>
                </a:solidFill>
                <a:effectLst/>
                <a:latin typeface="+mn-lt"/>
                <a:ea typeface="+mn-ea"/>
                <a:cs typeface="+mn-cs"/>
              </a:rPr>
              <a:t>Power/Influence</a:t>
            </a:r>
          </a:p>
          <a:p>
            <a:pPr lvl="0"/>
            <a:r>
              <a:rPr lang="en-US" sz="1200" kern="1200" dirty="0" smtClean="0">
                <a:solidFill>
                  <a:schemeClr val="tx1"/>
                </a:solidFill>
                <a:effectLst/>
                <a:latin typeface="+mn-lt"/>
                <a:ea typeface="+mn-ea"/>
                <a:cs typeface="+mn-cs"/>
              </a:rPr>
              <a:t>How do you recognize volunteers for good work?</a:t>
            </a:r>
          </a:p>
          <a:p>
            <a:pPr lvl="0"/>
            <a:r>
              <a:rPr lang="en-US" sz="1200" kern="1200" dirty="0" smtClean="0">
                <a:solidFill>
                  <a:schemeClr val="tx1"/>
                </a:solidFill>
                <a:effectLst/>
                <a:latin typeface="+mn-lt"/>
                <a:ea typeface="+mn-ea"/>
                <a:cs typeface="+mn-cs"/>
              </a:rPr>
              <a:t>How well do you know your club members in their volunteering?</a:t>
            </a:r>
          </a:p>
          <a:p>
            <a:pPr lvl="0"/>
            <a:r>
              <a:rPr lang="en-US" sz="1200" kern="1200" dirty="0" smtClean="0">
                <a:solidFill>
                  <a:schemeClr val="tx1"/>
                </a:solidFill>
                <a:effectLst/>
                <a:latin typeface="+mn-lt"/>
                <a:ea typeface="+mn-ea"/>
                <a:cs typeface="+mn-cs"/>
              </a:rPr>
              <a:t>What type of recognition works best?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680CAD9-EF49-4373-95A8-0C5625CA08EE}" type="slidenum">
              <a:rPr lang="en-US" smtClean="0"/>
              <a:t>7</a:t>
            </a:fld>
            <a:endParaRPr lang="en-US"/>
          </a:p>
        </p:txBody>
      </p:sp>
    </p:spTree>
    <p:extLst>
      <p:ext uri="{BB962C8B-B14F-4D97-AF65-F5344CB8AC3E}">
        <p14:creationId xmlns:p14="http://schemas.microsoft.com/office/powerpoint/2010/main" val="159351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Look at the handout titled Avoiding Burnout.</a:t>
            </a:r>
          </a:p>
          <a:p>
            <a:r>
              <a:rPr lang="en-US" sz="1200" kern="1200" dirty="0" smtClean="0">
                <a:solidFill>
                  <a:schemeClr val="tx1"/>
                </a:solidFill>
                <a:effectLst/>
                <a:latin typeface="+mn-lt"/>
                <a:ea typeface="+mn-ea"/>
                <a:cs typeface="+mn-cs"/>
              </a:rPr>
              <a:t>Burnout is one of the biggest problems in volunteer organizations. Review the handout Avoiding Burnout, this should give help </a:t>
            </a:r>
          </a:p>
          <a:p>
            <a:r>
              <a:rPr lang="en-US" sz="1200" kern="1200" dirty="0" smtClean="0">
                <a:solidFill>
                  <a:schemeClr val="tx1"/>
                </a:solidFill>
                <a:effectLst/>
                <a:latin typeface="+mn-lt"/>
                <a:ea typeface="+mn-ea"/>
                <a:cs typeface="+mn-cs"/>
              </a:rPr>
              <a:t>Once you have figured out the volunteer burnout, it is time to focus on yourself. Make sure you do not fall victim to burnout. Try not to burn the candle at both ends, get sleep, exercise, once you are done with a task focus on something else. Preventing burnout is important for you and your organization. </a:t>
            </a:r>
          </a:p>
          <a:p>
            <a:endParaRPr lang="en-US" dirty="0"/>
          </a:p>
        </p:txBody>
      </p:sp>
      <p:sp>
        <p:nvSpPr>
          <p:cNvPr id="4" name="Slide Number Placeholder 3"/>
          <p:cNvSpPr>
            <a:spLocks noGrp="1"/>
          </p:cNvSpPr>
          <p:nvPr>
            <p:ph type="sldNum" sz="quarter" idx="10"/>
          </p:nvPr>
        </p:nvSpPr>
        <p:spPr/>
        <p:txBody>
          <a:bodyPr/>
          <a:lstStyle/>
          <a:p>
            <a:fld id="{6680CAD9-EF49-4373-95A8-0C5625CA08EE}" type="slidenum">
              <a:rPr lang="en-US" smtClean="0"/>
              <a:t>8</a:t>
            </a:fld>
            <a:endParaRPr lang="en-US"/>
          </a:p>
        </p:txBody>
      </p:sp>
    </p:spTree>
    <p:extLst>
      <p:ext uri="{BB962C8B-B14F-4D97-AF65-F5344CB8AC3E}">
        <p14:creationId xmlns:p14="http://schemas.microsoft.com/office/powerpoint/2010/main" val="366875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Decide why you are volunteering</a:t>
            </a:r>
          </a:p>
          <a:p>
            <a:pPr lvl="0"/>
            <a:r>
              <a:rPr lang="en-US" sz="1200" kern="1200" dirty="0" smtClean="0">
                <a:solidFill>
                  <a:schemeClr val="tx1"/>
                </a:solidFill>
                <a:effectLst/>
                <a:latin typeface="+mn-lt"/>
                <a:ea typeface="+mn-ea"/>
                <a:cs typeface="+mn-cs"/>
              </a:rPr>
              <a:t>Picking your volunteering activity</a:t>
            </a:r>
          </a:p>
          <a:p>
            <a:pPr lvl="0"/>
            <a:r>
              <a:rPr lang="en-US" sz="1200" kern="1200" dirty="0" smtClean="0">
                <a:solidFill>
                  <a:schemeClr val="tx1"/>
                </a:solidFill>
                <a:effectLst/>
                <a:latin typeface="+mn-lt"/>
                <a:ea typeface="+mn-ea"/>
                <a:cs typeface="+mn-cs"/>
              </a:rPr>
              <a:t>Your role in volunteering</a:t>
            </a:r>
          </a:p>
          <a:p>
            <a:pPr lvl="0"/>
            <a:r>
              <a:rPr lang="en-US" sz="1200" kern="1200" dirty="0" smtClean="0">
                <a:solidFill>
                  <a:schemeClr val="tx1"/>
                </a:solidFill>
                <a:effectLst/>
                <a:latin typeface="+mn-lt"/>
                <a:ea typeface="+mn-ea"/>
                <a:cs typeface="+mn-cs"/>
              </a:rPr>
              <a:t>Realizing problems and finding solutions</a:t>
            </a:r>
          </a:p>
          <a:p>
            <a:pPr lvl="0"/>
            <a:r>
              <a:rPr lang="en-US" sz="1200" kern="1200" dirty="0" smtClean="0">
                <a:solidFill>
                  <a:schemeClr val="tx1"/>
                </a:solidFill>
                <a:effectLst/>
                <a:latin typeface="+mn-lt"/>
                <a:ea typeface="+mn-ea"/>
                <a:cs typeface="+mn-cs"/>
              </a:rPr>
              <a:t>Avoiding Burnout</a:t>
            </a:r>
          </a:p>
          <a:p>
            <a:endParaRPr lang="en-US" dirty="0"/>
          </a:p>
        </p:txBody>
      </p:sp>
      <p:sp>
        <p:nvSpPr>
          <p:cNvPr id="4" name="Slide Number Placeholder 3"/>
          <p:cNvSpPr>
            <a:spLocks noGrp="1"/>
          </p:cNvSpPr>
          <p:nvPr>
            <p:ph type="sldNum" sz="quarter" idx="10"/>
          </p:nvPr>
        </p:nvSpPr>
        <p:spPr/>
        <p:txBody>
          <a:bodyPr/>
          <a:lstStyle/>
          <a:p>
            <a:fld id="{6680CAD9-EF49-4373-95A8-0C5625CA08EE}" type="slidenum">
              <a:rPr lang="en-US" smtClean="0"/>
              <a:t>9</a:t>
            </a:fld>
            <a:endParaRPr lang="en-US"/>
          </a:p>
        </p:txBody>
      </p:sp>
    </p:spTree>
    <p:extLst>
      <p:ext uri="{BB962C8B-B14F-4D97-AF65-F5344CB8AC3E}">
        <p14:creationId xmlns:p14="http://schemas.microsoft.com/office/powerpoint/2010/main" val="42081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7/30/2018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7/30/2018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7/30/2018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7/30/2018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7/30/2018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artcenter.org/support/volunteer/qualities-look-volunteer/" TargetMode="External"/><Relationship Id="rId2" Type="http://schemas.openxmlformats.org/officeDocument/2006/relationships/hyperlink" Target="https://www.networkforgood.org/volunteer/volunteertips.aspx" TargetMode="External"/><Relationship Id="rId1" Type="http://schemas.openxmlformats.org/officeDocument/2006/relationships/slideLayout" Target="../slideLayouts/slideLayout2.xml"/><Relationship Id="rId6" Type="http://schemas.openxmlformats.org/officeDocument/2006/relationships/hyperlink" Target="https://www.helpguide.org/articles/healthy-living/volunteering-and-its-surprising-benefits.htm" TargetMode="External"/><Relationship Id="rId5" Type="http://schemas.openxmlformats.org/officeDocument/2006/relationships/hyperlink" Target="https://hbr.org/2016/11/beating-burnout" TargetMode="External"/><Relationship Id="rId4" Type="http://schemas.openxmlformats.org/officeDocument/2006/relationships/hyperlink" Target="https://blogs.volunteermatch.org/engagingvolunteers/2013/12/02/6-ways-nonprofits-can-prevent-volunteer-burnou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Volunteering </a:t>
            </a:r>
            <a:endParaRPr lang="en-US" dirty="0"/>
          </a:p>
        </p:txBody>
      </p:sp>
      <p:sp>
        <p:nvSpPr>
          <p:cNvPr id="3" name="Subtitle 2"/>
          <p:cNvSpPr>
            <a:spLocks noGrp="1"/>
          </p:cNvSpPr>
          <p:nvPr>
            <p:ph type="subTitle" idx="1"/>
          </p:nvPr>
        </p:nvSpPr>
        <p:spPr/>
        <p:txBody>
          <a:bodyPr/>
          <a:lstStyle/>
          <a:p>
            <a:r>
              <a:rPr lang="en-US" dirty="0" smtClean="0"/>
              <a:t>By: Rachael Price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799" y="491157"/>
            <a:ext cx="1164369" cy="1069897"/>
          </a:xfrm>
          <a:prstGeom prst="rect">
            <a:avLst/>
          </a:prstGeom>
        </p:spPr>
      </p:pic>
      <p:pic>
        <p:nvPicPr>
          <p:cNvPr id="5" name="image2.png"/>
          <p:cNvPicPr/>
          <p:nvPr/>
        </p:nvPicPr>
        <p:blipFill>
          <a:blip r:embed="rId4" cstate="print"/>
          <a:stretch>
            <a:fillRect/>
          </a:stretch>
        </p:blipFill>
        <p:spPr>
          <a:xfrm>
            <a:off x="6316824" y="914399"/>
            <a:ext cx="4760744" cy="541175"/>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1164188" y="5546155"/>
            <a:ext cx="3463796" cy="716669"/>
          </a:xfrm>
          <a:prstGeom prst="rect">
            <a:avLst/>
          </a:prstGeom>
        </p:spPr>
      </p:pic>
    </p:spTree>
    <p:extLst>
      <p:ext uri="{BB962C8B-B14F-4D97-AF65-F5344CB8AC3E}">
        <p14:creationId xmlns:p14="http://schemas.microsoft.com/office/powerpoint/2010/main" val="3432970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 </a:t>
            </a:r>
            <a:endParaRPr lang="en-US" dirty="0"/>
          </a:p>
        </p:txBody>
      </p:sp>
      <p:sp>
        <p:nvSpPr>
          <p:cNvPr id="3" name="Content Placeholder 2"/>
          <p:cNvSpPr>
            <a:spLocks noGrp="1"/>
          </p:cNvSpPr>
          <p:nvPr>
            <p:ph idx="1"/>
          </p:nvPr>
        </p:nvSpPr>
        <p:spPr/>
        <p:txBody>
          <a:bodyPr/>
          <a:lstStyle/>
          <a:p>
            <a:pPr marL="0" indent="0">
              <a:buNone/>
            </a:pPr>
            <a:r>
              <a:rPr lang="en-US" u="sng" dirty="0">
                <a:hlinkClick r:id="rId2"/>
              </a:rPr>
              <a:t>https://www.networkforgood.org/volunteer/volunteertips.aspx</a:t>
            </a:r>
            <a:endParaRPr lang="en-US" dirty="0"/>
          </a:p>
          <a:p>
            <a:pPr marL="0" indent="0">
              <a:buNone/>
            </a:pPr>
            <a:r>
              <a:rPr lang="en-US" u="sng" dirty="0">
                <a:hlinkClick r:id="rId3"/>
              </a:rPr>
              <a:t>http://artcenter.org/support/volunteer/qualities-look-volunteer/</a:t>
            </a:r>
            <a:endParaRPr lang="en-US" dirty="0"/>
          </a:p>
          <a:p>
            <a:pPr marL="0" indent="0">
              <a:buNone/>
            </a:pPr>
            <a:r>
              <a:rPr lang="en-US" u="sng" dirty="0">
                <a:hlinkClick r:id="rId4"/>
              </a:rPr>
              <a:t>https://blogs.volunteermatch.org/engagingvolunteers/2013/12/02/6-ways-nonprofits-can-prevent-volunteer-burnout/</a:t>
            </a:r>
            <a:endParaRPr lang="en-US" dirty="0"/>
          </a:p>
          <a:p>
            <a:pPr marL="0" indent="0">
              <a:buNone/>
            </a:pPr>
            <a:r>
              <a:rPr lang="en-US" u="sng" dirty="0">
                <a:hlinkClick r:id="rId5"/>
              </a:rPr>
              <a:t>https://hbr.org/2016/11/beating-burnout</a:t>
            </a:r>
            <a:endParaRPr lang="en-US" dirty="0"/>
          </a:p>
          <a:p>
            <a:pPr marL="0" indent="0">
              <a:buNone/>
            </a:pPr>
            <a:r>
              <a:rPr lang="en-US" u="sng" dirty="0">
                <a:hlinkClick r:id="rId6"/>
              </a:rPr>
              <a:t>https://www.helpguide.org/articles/healthy-living/volunteering-and-its-surprising-benefits.htm</a:t>
            </a:r>
            <a:endParaRPr lang="en-US" dirty="0"/>
          </a:p>
          <a:p>
            <a:pPr marL="0" indent="0">
              <a:buNone/>
            </a:pPr>
            <a:endParaRPr lang="en-US" dirty="0"/>
          </a:p>
        </p:txBody>
      </p:sp>
    </p:spTree>
    <p:extLst>
      <p:ext uri="{BB962C8B-B14F-4D97-AF65-F5344CB8AC3E}">
        <p14:creationId xmlns:p14="http://schemas.microsoft.com/office/powerpoint/2010/main" val="15292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6" name="Content Placeholder 5"/>
          <p:cNvSpPr>
            <a:spLocks noGrp="1"/>
          </p:cNvSpPr>
          <p:nvPr>
            <p:ph sz="half" idx="2"/>
          </p:nvPr>
        </p:nvSpPr>
        <p:spPr>
          <a:xfrm>
            <a:off x="1371600" y="2052733"/>
            <a:ext cx="4447786" cy="3581401"/>
          </a:xfrm>
        </p:spPr>
        <p:txBody>
          <a:bodyPr/>
          <a:lstStyle/>
          <a:p>
            <a:pPr lvl="0"/>
            <a:r>
              <a:rPr lang="en-US" dirty="0"/>
              <a:t>Gain understanding about volunteering. </a:t>
            </a:r>
          </a:p>
          <a:p>
            <a:pPr lvl="0"/>
            <a:r>
              <a:rPr lang="en-US" dirty="0"/>
              <a:t>Learning what type of volunteer you are. </a:t>
            </a:r>
          </a:p>
          <a:p>
            <a:pPr lvl="0"/>
            <a:r>
              <a:rPr lang="en-US" dirty="0"/>
              <a:t>Becoming a productive volunteer</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386" y="3366424"/>
            <a:ext cx="6057036" cy="32182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02201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you volunteer?</a:t>
            </a:r>
            <a:endParaRPr lang="en-US" dirty="0"/>
          </a:p>
        </p:txBody>
      </p:sp>
      <p:sp>
        <p:nvSpPr>
          <p:cNvPr id="3" name="Content Placeholder 2"/>
          <p:cNvSpPr>
            <a:spLocks noGrp="1"/>
          </p:cNvSpPr>
          <p:nvPr>
            <p:ph idx="1"/>
          </p:nvPr>
        </p:nvSpPr>
        <p:spPr/>
        <p:txBody>
          <a:bodyPr/>
          <a:lstStyle/>
          <a:p>
            <a:pPr marL="0" indent="0">
              <a:buNone/>
            </a:pPr>
            <a:r>
              <a:rPr lang="en-US" dirty="0" smtClean="0"/>
              <a:t>Do you ever think about volunteering but don’t know where to start?</a:t>
            </a:r>
          </a:p>
          <a:p>
            <a:pPr marL="0" indent="0">
              <a:buNone/>
            </a:pPr>
            <a:r>
              <a:rPr lang="en-US" dirty="0" smtClean="0"/>
              <a:t>AEHC is a great place to start your volunteering career. </a:t>
            </a:r>
          </a:p>
          <a:p>
            <a:pPr marL="0" indent="0">
              <a:buNone/>
            </a:pPr>
            <a:r>
              <a:rPr lang="en-US" dirty="0" smtClean="0"/>
              <a:t>AEHC has over 4,000 volunteers across the state of Arkansas.  </a:t>
            </a:r>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452" y="4243134"/>
            <a:ext cx="2499560" cy="2296756"/>
          </a:xfrm>
          <a:prstGeom prst="rect">
            <a:avLst/>
          </a:prstGeom>
        </p:spPr>
      </p:pic>
    </p:spTree>
    <p:extLst>
      <p:ext uri="{BB962C8B-B14F-4D97-AF65-F5344CB8AC3E}">
        <p14:creationId xmlns:p14="http://schemas.microsoft.com/office/powerpoint/2010/main" val="153638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Volunteering</a:t>
            </a:r>
            <a:endParaRPr lang="en-US" dirty="0"/>
          </a:p>
        </p:txBody>
      </p:sp>
      <p:sp>
        <p:nvSpPr>
          <p:cNvPr id="3" name="Content Placeholder 2"/>
          <p:cNvSpPr>
            <a:spLocks noGrp="1"/>
          </p:cNvSpPr>
          <p:nvPr>
            <p:ph idx="1"/>
          </p:nvPr>
        </p:nvSpPr>
        <p:spPr/>
        <p:txBody>
          <a:bodyPr/>
          <a:lstStyle/>
          <a:p>
            <a:r>
              <a:rPr lang="en-US" dirty="0"/>
              <a:t>Volunteering helps prevent the effects of stress, anger, and anxiety</a:t>
            </a:r>
            <a:r>
              <a:rPr lang="en-US" dirty="0" smtClean="0"/>
              <a:t>.</a:t>
            </a:r>
          </a:p>
          <a:p>
            <a:r>
              <a:rPr lang="en-US" dirty="0"/>
              <a:t>Volunteering fights depression</a:t>
            </a:r>
            <a:r>
              <a:rPr lang="en-US" dirty="0" smtClean="0"/>
              <a:t>.</a:t>
            </a:r>
          </a:p>
          <a:p>
            <a:r>
              <a:rPr lang="en-US" dirty="0"/>
              <a:t>Volunteering increases your self-confidence. </a:t>
            </a:r>
            <a:endParaRPr lang="en-US" dirty="0" smtClean="0"/>
          </a:p>
          <a:p>
            <a:r>
              <a:rPr lang="en-US" dirty="0"/>
              <a:t>Volunteering provides a sense of purpose. </a:t>
            </a:r>
            <a:endParaRPr lang="en-US" dirty="0" smtClean="0"/>
          </a:p>
          <a:p>
            <a:r>
              <a:rPr lang="en-US" dirty="0"/>
              <a:t>Volunteering helps you stay physically healthy. </a:t>
            </a:r>
          </a:p>
        </p:txBody>
      </p:sp>
    </p:spTree>
    <p:extLst>
      <p:ext uri="{BB962C8B-B14F-4D97-AF65-F5344CB8AC3E}">
        <p14:creationId xmlns:p14="http://schemas.microsoft.com/office/powerpoint/2010/main" val="165272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Volunteering Wisely</a:t>
            </a:r>
            <a:endParaRPr lang="en-US" dirty="0"/>
          </a:p>
        </p:txBody>
      </p:sp>
      <p:sp>
        <p:nvSpPr>
          <p:cNvPr id="3" name="Content Placeholder 2"/>
          <p:cNvSpPr>
            <a:spLocks noGrp="1"/>
          </p:cNvSpPr>
          <p:nvPr>
            <p:ph idx="1"/>
          </p:nvPr>
        </p:nvSpPr>
        <p:spPr/>
        <p:txBody>
          <a:bodyPr/>
          <a:lstStyle/>
          <a:p>
            <a:pPr marL="0" indent="0">
              <a:buNone/>
            </a:pPr>
            <a:r>
              <a:rPr lang="en-US" dirty="0" smtClean="0"/>
              <a:t>Think of things that mean something to you. Can they be incorporated into your volunteering?</a:t>
            </a:r>
          </a:p>
          <a:p>
            <a:r>
              <a:rPr lang="en-US" dirty="0" smtClean="0"/>
              <a:t>Career</a:t>
            </a:r>
          </a:p>
          <a:p>
            <a:r>
              <a:rPr lang="en-US" dirty="0" smtClean="0"/>
              <a:t>Hobbies</a:t>
            </a:r>
          </a:p>
          <a:p>
            <a:r>
              <a:rPr lang="en-US" dirty="0" smtClean="0"/>
              <a:t>A cause close to </a:t>
            </a:r>
            <a:r>
              <a:rPr lang="en-US" dirty="0" smtClean="0"/>
              <a:t>you</a:t>
            </a:r>
          </a:p>
          <a:p>
            <a:r>
              <a:rPr lang="en-US" dirty="0" smtClean="0"/>
              <a:t>County Agents</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4868" y="3542210"/>
            <a:ext cx="3100252" cy="2325190"/>
          </a:xfrm>
          <a:prstGeom prst="rect">
            <a:avLst/>
          </a:prstGeom>
        </p:spPr>
      </p:pic>
    </p:spTree>
    <p:extLst>
      <p:ext uri="{BB962C8B-B14F-4D97-AF65-F5344CB8AC3E}">
        <p14:creationId xmlns:p14="http://schemas.microsoft.com/office/powerpoint/2010/main" val="211049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Compass</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756326" y="1811381"/>
            <a:ext cx="2796771" cy="3675017"/>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626028" y="1811381"/>
            <a:ext cx="2804161" cy="3675017"/>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6503117" y="1811382"/>
            <a:ext cx="2804161" cy="3675016"/>
          </a:xfrm>
          <a:prstGeom prst="rect">
            <a:avLst/>
          </a:prstGeom>
        </p:spPr>
      </p:pic>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9380209" y="1811380"/>
            <a:ext cx="2695310" cy="3675017"/>
          </a:xfrm>
          <a:prstGeom prst="rect">
            <a:avLst/>
          </a:prstGeom>
        </p:spPr>
      </p:pic>
    </p:spTree>
    <p:extLst>
      <p:ext uri="{BB962C8B-B14F-4D97-AF65-F5344CB8AC3E}">
        <p14:creationId xmlns:p14="http://schemas.microsoft.com/office/powerpoint/2010/main" val="30184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Solutions</a:t>
            </a:r>
            <a:endParaRPr lang="en-US" dirty="0"/>
          </a:p>
        </p:txBody>
      </p:sp>
      <p:sp>
        <p:nvSpPr>
          <p:cNvPr id="3" name="Content Placeholder 2"/>
          <p:cNvSpPr>
            <a:spLocks noGrp="1"/>
          </p:cNvSpPr>
          <p:nvPr>
            <p:ph idx="1"/>
          </p:nvPr>
        </p:nvSpPr>
        <p:spPr/>
        <p:txBody>
          <a:bodyPr>
            <a:normAutofit/>
          </a:bodyPr>
          <a:lstStyle/>
          <a:p>
            <a:pPr lvl="0"/>
            <a:r>
              <a:rPr lang="en-US" dirty="0" smtClean="0"/>
              <a:t>What </a:t>
            </a:r>
            <a:r>
              <a:rPr lang="en-US" dirty="0"/>
              <a:t>motivates volunteers?</a:t>
            </a:r>
          </a:p>
          <a:p>
            <a:pPr lvl="1"/>
            <a:r>
              <a:rPr lang="en-US" dirty="0"/>
              <a:t>Praise</a:t>
            </a:r>
          </a:p>
          <a:p>
            <a:pPr lvl="1"/>
            <a:r>
              <a:rPr lang="en-US" dirty="0"/>
              <a:t>Achievement/Accomplishment</a:t>
            </a:r>
          </a:p>
          <a:p>
            <a:pPr lvl="1"/>
            <a:r>
              <a:rPr lang="en-US" dirty="0"/>
              <a:t>Affiliation</a:t>
            </a:r>
          </a:p>
          <a:p>
            <a:pPr lvl="1"/>
            <a:r>
              <a:rPr lang="en-US" dirty="0"/>
              <a:t>Power/Influence</a:t>
            </a:r>
          </a:p>
          <a:p>
            <a:pPr lvl="0"/>
            <a:r>
              <a:rPr lang="en-US" dirty="0"/>
              <a:t>How do you recognize volunteers for good work?</a:t>
            </a:r>
          </a:p>
          <a:p>
            <a:pPr lvl="0"/>
            <a:r>
              <a:rPr lang="en-US" dirty="0"/>
              <a:t>How well do you know your club members in their volunteering?</a:t>
            </a:r>
          </a:p>
          <a:p>
            <a:pPr lvl="0"/>
            <a:r>
              <a:rPr lang="en-US" dirty="0"/>
              <a:t>What type of recognition works best?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224" y="992776"/>
            <a:ext cx="3803597" cy="2939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854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Burnout</a:t>
            </a:r>
            <a:endParaRPr lang="en-US" dirty="0"/>
          </a:p>
        </p:txBody>
      </p:sp>
      <p:sp>
        <p:nvSpPr>
          <p:cNvPr id="3" name="Content Placeholder 2"/>
          <p:cNvSpPr>
            <a:spLocks noGrp="1"/>
          </p:cNvSpPr>
          <p:nvPr>
            <p:ph idx="1"/>
          </p:nvPr>
        </p:nvSpPr>
        <p:spPr/>
        <p:txBody>
          <a:bodyPr/>
          <a:lstStyle/>
          <a:p>
            <a:pPr marL="0" indent="0">
              <a:buNone/>
            </a:pPr>
            <a:r>
              <a:rPr lang="en-US" dirty="0" smtClean="0"/>
              <a:t>Burnout </a:t>
            </a:r>
            <a:r>
              <a:rPr lang="en-US" dirty="0"/>
              <a:t>is one of the biggest problems in volunteer organizations. </a:t>
            </a:r>
            <a:endParaRPr lang="en-US" dirty="0" smtClean="0"/>
          </a:p>
          <a:p>
            <a:pPr marL="0" indent="0">
              <a:buNone/>
            </a:pPr>
            <a:r>
              <a:rPr lang="en-US" dirty="0" smtClean="0"/>
              <a:t>Review </a:t>
            </a:r>
            <a:r>
              <a:rPr lang="en-US" dirty="0"/>
              <a:t>the handout Avoiding </a:t>
            </a:r>
            <a:r>
              <a:rPr lang="en-US" dirty="0" smtClean="0"/>
              <a:t>Burnout.</a:t>
            </a:r>
          </a:p>
          <a:p>
            <a:pPr marL="0" indent="0">
              <a:buNone/>
            </a:pPr>
            <a:endParaRPr lang="en-US" dirty="0"/>
          </a:p>
          <a:p>
            <a:pPr marL="0" indent="0">
              <a:buNone/>
            </a:pPr>
            <a:r>
              <a:rPr lang="en-US" dirty="0" smtClean="0"/>
              <a:t>Have you experienced burnout in volunteering?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348" y="3222171"/>
            <a:ext cx="3228703" cy="32287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205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pPr lvl="0"/>
            <a:r>
              <a:rPr lang="en-US" dirty="0"/>
              <a:t>Decide why you are volunteering</a:t>
            </a:r>
          </a:p>
          <a:p>
            <a:pPr lvl="0"/>
            <a:r>
              <a:rPr lang="en-US" dirty="0"/>
              <a:t>Picking your volunteering activity</a:t>
            </a:r>
          </a:p>
          <a:p>
            <a:pPr lvl="0"/>
            <a:r>
              <a:rPr lang="en-US" dirty="0"/>
              <a:t>Your role in volunteering</a:t>
            </a:r>
          </a:p>
          <a:p>
            <a:pPr lvl="0"/>
            <a:r>
              <a:rPr lang="en-US" dirty="0"/>
              <a:t>Realizing problems and finding solutions</a:t>
            </a:r>
          </a:p>
          <a:p>
            <a:pPr lvl="0"/>
            <a:r>
              <a:rPr lang="en-US" dirty="0"/>
              <a:t>Avoiding Burnout</a:t>
            </a:r>
          </a:p>
          <a:p>
            <a:endParaRPr lang="en-US" dirty="0"/>
          </a:p>
        </p:txBody>
      </p:sp>
    </p:spTree>
    <p:extLst>
      <p:ext uri="{BB962C8B-B14F-4D97-AF65-F5344CB8AC3E}">
        <p14:creationId xmlns:p14="http://schemas.microsoft.com/office/powerpoint/2010/main" val="223682630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137</TotalTime>
  <Words>943</Words>
  <Application>Microsoft Office PowerPoint</Application>
  <PresentationFormat>Widescreen</PresentationFormat>
  <Paragraphs>84</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Franklin Gothic Book</vt:lpstr>
      <vt:lpstr>Crop</vt:lpstr>
      <vt:lpstr>Volunteering </vt:lpstr>
      <vt:lpstr>Objectives</vt:lpstr>
      <vt:lpstr>Why should you volunteer?</vt:lpstr>
      <vt:lpstr>Benefits of Volunteering</vt:lpstr>
      <vt:lpstr>Volunteering Wisely</vt:lpstr>
      <vt:lpstr>Leadership Compass</vt:lpstr>
      <vt:lpstr>Problems and Solutions</vt:lpstr>
      <vt:lpstr>Burnout</vt:lpstr>
      <vt:lpstr>Final Thoughts</vt:lpstr>
      <vt:lpstr>Helpful Resources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Volunteering IN aehc</dc:title>
  <dc:creator>Rachael Price</dc:creator>
  <cp:lastModifiedBy>Rachael Price</cp:lastModifiedBy>
  <cp:revision>14</cp:revision>
  <dcterms:created xsi:type="dcterms:W3CDTF">2018-07-25T00:51:51Z</dcterms:created>
  <dcterms:modified xsi:type="dcterms:W3CDTF">2018-07-30T14:41:55Z</dcterms:modified>
</cp:coreProperties>
</file>