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0" r:id="rId1"/>
  </p:sldMasterIdLst>
  <p:notesMasterIdLst>
    <p:notesMasterId r:id="rId15"/>
  </p:notesMasterIdLst>
  <p:handoutMasterIdLst>
    <p:handoutMasterId r:id="rId16"/>
  </p:handoutMasterIdLst>
  <p:sldIdLst>
    <p:sldId id="256" r:id="rId2"/>
    <p:sldId id="257" r:id="rId3"/>
    <p:sldId id="258" r:id="rId4"/>
    <p:sldId id="260" r:id="rId5"/>
    <p:sldId id="261" r:id="rId6"/>
    <p:sldId id="262" r:id="rId7"/>
    <p:sldId id="263" r:id="rId8"/>
    <p:sldId id="267" r:id="rId9"/>
    <p:sldId id="268" r:id="rId10"/>
    <p:sldId id="264" r:id="rId11"/>
    <p:sldId id="269" r:id="rId12"/>
    <p:sldId id="265" r:id="rId13"/>
    <p:sldId id="266" r:id="rId1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70"/>
    <p:restoredTop sz="50000" autoAdjust="0"/>
  </p:normalViewPr>
  <p:slideViewPr>
    <p:cSldViewPr>
      <p:cViewPr varScale="1">
        <p:scale>
          <a:sx n="36" d="100"/>
          <a:sy n="36" d="100"/>
        </p:scale>
        <p:origin x="-2298"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C14294C7-9399-4D6A-891D-3934EA634A05}" type="datetimeFigureOut">
              <a:rPr lang="en-US" smtClean="0"/>
              <a:t>6/30/2016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72BA9B91-15D4-463D-94D1-CD2617030280}" type="slidenum">
              <a:rPr lang="en-US" smtClean="0"/>
              <a:t>‹#›</a:t>
            </a:fld>
            <a:endParaRPr lang="en-US"/>
          </a:p>
        </p:txBody>
      </p:sp>
    </p:spTree>
    <p:extLst>
      <p:ext uri="{BB962C8B-B14F-4D97-AF65-F5344CB8AC3E}">
        <p14:creationId xmlns:p14="http://schemas.microsoft.com/office/powerpoint/2010/main" val="31591178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30293B7-1B50-4959-A9C5-9BF683D5F092}" type="datetimeFigureOut">
              <a:rPr lang="en-US" smtClean="0"/>
              <a:t>6/30/2016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CB46A0E-C8B7-4D26-A536-082E53E1F0A3}" type="slidenum">
              <a:rPr lang="en-US" smtClean="0"/>
              <a:t>‹#›</a:t>
            </a:fld>
            <a:endParaRPr lang="en-US"/>
          </a:p>
        </p:txBody>
      </p:sp>
    </p:spTree>
    <p:extLst>
      <p:ext uri="{BB962C8B-B14F-4D97-AF65-F5344CB8AC3E}">
        <p14:creationId xmlns:p14="http://schemas.microsoft.com/office/powerpoint/2010/main" val="3053728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Tips to Prevent Medicare Fraud</a:t>
            </a:r>
          </a:p>
          <a:p>
            <a:r>
              <a:rPr lang="en-US" dirty="0" smtClean="0"/>
              <a:t>Healthcare fraud affects all Americans. It affects everyone who pays taxes by wasting billions of tax dollars. It affects those who depend on Medicare or Medicaid by diminishing the quality of the treatment they receive. Money lost to fraud and abuse means less money is available for medical services that benefit seniors. This lesson will define Medicare fraud and provide tips for consumers to guard against it.</a:t>
            </a:r>
          </a:p>
          <a:p>
            <a:endParaRPr lang="en-US" dirty="0"/>
          </a:p>
        </p:txBody>
      </p:sp>
      <p:sp>
        <p:nvSpPr>
          <p:cNvPr id="4" name="Slide Number Placeholder 3"/>
          <p:cNvSpPr>
            <a:spLocks noGrp="1"/>
          </p:cNvSpPr>
          <p:nvPr>
            <p:ph type="sldNum" sz="quarter" idx="10"/>
          </p:nvPr>
        </p:nvSpPr>
        <p:spPr/>
        <p:txBody>
          <a:bodyPr/>
          <a:lstStyle/>
          <a:p>
            <a:fld id="{BCB46A0E-C8B7-4D26-A536-082E53E1F0A3}" type="slidenum">
              <a:rPr lang="en-US" smtClean="0"/>
              <a:t>1</a:t>
            </a:fld>
            <a:endParaRPr lang="en-US"/>
          </a:p>
        </p:txBody>
      </p:sp>
    </p:spTree>
    <p:extLst>
      <p:ext uri="{BB962C8B-B14F-4D97-AF65-F5344CB8AC3E}">
        <p14:creationId xmlns:p14="http://schemas.microsoft.com/office/powerpoint/2010/main" val="3566169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Medicare Fraud &amp; Scams Scenarios Activity</a:t>
            </a:r>
          </a:p>
          <a:p>
            <a:endParaRPr lang="en-US" dirty="0" smtClean="0"/>
          </a:p>
          <a:p>
            <a:r>
              <a:rPr lang="en-US" i="1" dirty="0" smtClean="0"/>
              <a:t>You will need copies of</a:t>
            </a:r>
            <a:r>
              <a:rPr lang="en-US" i="1" baseline="0" dirty="0" smtClean="0"/>
              <a:t> the scenarios and the SMP Scam Alerts.</a:t>
            </a:r>
            <a:endParaRPr lang="en-US" i="1" dirty="0" smtClean="0"/>
          </a:p>
          <a:p>
            <a:endParaRPr lang="en-US" i="1" dirty="0" smtClean="0"/>
          </a:p>
          <a:p>
            <a:r>
              <a:rPr lang="en-US" i="1" dirty="0" smtClean="0"/>
              <a:t>Instructions - Divide the audience into small groups.  Give each group a scenario to discuss.  Instruct them to identify possible Medicare fraud or scam concerns and to come up with a plan for how the consumer should respond. Allow a few minutes for group discussion.  Have each group select a spokesperson.  Each spokesperson will present the scenario and their group’s decisions.  </a:t>
            </a:r>
          </a:p>
          <a:p>
            <a:r>
              <a:rPr lang="en-US" i="1" dirty="0" smtClean="0"/>
              <a:t>SMP Scam Alerts have additional information about these scams and what consumers can do.  Use these documents to provide the audience with additional information as needed.</a:t>
            </a:r>
          </a:p>
          <a:p>
            <a:endParaRPr lang="en-US" dirty="0"/>
          </a:p>
        </p:txBody>
      </p:sp>
      <p:sp>
        <p:nvSpPr>
          <p:cNvPr id="4" name="Slide Number Placeholder 3"/>
          <p:cNvSpPr>
            <a:spLocks noGrp="1"/>
          </p:cNvSpPr>
          <p:nvPr>
            <p:ph type="sldNum" sz="quarter" idx="10"/>
          </p:nvPr>
        </p:nvSpPr>
        <p:spPr/>
        <p:txBody>
          <a:bodyPr/>
          <a:lstStyle/>
          <a:p>
            <a:fld id="{BCB46A0E-C8B7-4D26-A536-082E53E1F0A3}" type="slidenum">
              <a:rPr lang="en-US" smtClean="0"/>
              <a:t>11</a:t>
            </a:fld>
            <a:endParaRPr lang="en-US"/>
          </a:p>
        </p:txBody>
      </p:sp>
    </p:spTree>
    <p:extLst>
      <p:ext uri="{BB962C8B-B14F-4D97-AF65-F5344CB8AC3E}">
        <p14:creationId xmlns:p14="http://schemas.microsoft.com/office/powerpoint/2010/main" val="2826255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more information about Medicare fraud, visit the Arkansas</a:t>
            </a:r>
            <a:r>
              <a:rPr lang="en-US" baseline="0" dirty="0" smtClean="0"/>
              <a:t> </a:t>
            </a:r>
            <a:r>
              <a:rPr lang="en-US" dirty="0" smtClean="0"/>
              <a:t>SMP website.  Check out the quarterly newsletter for the latest information.</a:t>
            </a:r>
            <a:endParaRPr lang="en-US" dirty="0"/>
          </a:p>
        </p:txBody>
      </p:sp>
      <p:sp>
        <p:nvSpPr>
          <p:cNvPr id="4" name="Slide Number Placeholder 3"/>
          <p:cNvSpPr>
            <a:spLocks noGrp="1"/>
          </p:cNvSpPr>
          <p:nvPr>
            <p:ph type="sldNum" sz="quarter" idx="10"/>
          </p:nvPr>
        </p:nvSpPr>
        <p:spPr/>
        <p:txBody>
          <a:bodyPr/>
          <a:lstStyle/>
          <a:p>
            <a:fld id="{BCB46A0E-C8B7-4D26-A536-082E53E1F0A3}" type="slidenum">
              <a:rPr lang="en-US" smtClean="0"/>
              <a:t>12</a:t>
            </a:fld>
            <a:endParaRPr lang="en-US"/>
          </a:p>
        </p:txBody>
      </p:sp>
    </p:spTree>
    <p:extLst>
      <p:ext uri="{BB962C8B-B14F-4D97-AF65-F5344CB8AC3E}">
        <p14:creationId xmlns:p14="http://schemas.microsoft.com/office/powerpoint/2010/main" val="24743023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help prevent</a:t>
            </a:r>
            <a:r>
              <a:rPr lang="en-US" baseline="0" dirty="0" smtClean="0"/>
              <a:t> healthcare fraud.  Please complete your evaluation.  For more information about consumer protection and healthcare fraud, contact:</a:t>
            </a:r>
          </a:p>
          <a:p>
            <a:pPr marL="174708" indent="-174708">
              <a:buFont typeface="Arial" panose="020B0604020202020204" pitchFamily="34" charset="0"/>
              <a:buChar char="•"/>
            </a:pPr>
            <a:r>
              <a:rPr lang="en-US" dirty="0" smtClean="0"/>
              <a:t>UA System</a:t>
            </a:r>
            <a:r>
              <a:rPr lang="en-US" baseline="0" dirty="0" smtClean="0"/>
              <a:t> Extension: Strengthens families and communities by connecting trusted research to the adoption of best practices.  Helps consumers gain the knowledge and skills they need to build financial security.</a:t>
            </a:r>
          </a:p>
          <a:p>
            <a:pPr marL="174708" indent="-174708">
              <a:buFont typeface="Arial" panose="020B0604020202020204" pitchFamily="34" charset="0"/>
              <a:buChar char="•"/>
            </a:pPr>
            <a:r>
              <a:rPr lang="en-US" baseline="0" dirty="0" smtClean="0"/>
              <a:t>Arkansas SMP (Arkansas Senior Medicare Patrol) is part of the Division of Aging and Adult Services.  Arkansas SMP teaches Medicare recipients how to protect information, report errors, recognize illegal marketing and identify unnecessary services.</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smtClean="0"/>
              <a:t>For presentations to your </a:t>
            </a:r>
            <a:r>
              <a:rPr lang="en-US" baseline="0" smtClean="0"/>
              <a:t>local groups, </a:t>
            </a:r>
            <a:r>
              <a:rPr lang="en-US" baseline="0" dirty="0" smtClean="0"/>
              <a:t>contact Kathleen Pursell at 501-320-6457</a:t>
            </a:r>
          </a:p>
          <a:p>
            <a:pPr marL="0" indent="0">
              <a:buFont typeface="Arial" panose="020B0604020202020204" pitchFamily="34" charset="0"/>
              <a:buNone/>
            </a:pPr>
            <a:endParaRPr lang="en-US" baseline="0" dirty="0" smtClean="0"/>
          </a:p>
          <a:p>
            <a:pPr marL="0" indent="0">
              <a:buFont typeface="Arial" panose="020B0604020202020204" pitchFamily="34" charset="0"/>
              <a:buNone/>
            </a:pPr>
            <a:endParaRPr lang="en-US" baseline="0" dirty="0" smtClean="0"/>
          </a:p>
        </p:txBody>
      </p:sp>
      <p:sp>
        <p:nvSpPr>
          <p:cNvPr id="4" name="Slide Number Placeholder 3"/>
          <p:cNvSpPr>
            <a:spLocks noGrp="1"/>
          </p:cNvSpPr>
          <p:nvPr>
            <p:ph type="sldNum" sz="quarter" idx="10"/>
          </p:nvPr>
        </p:nvSpPr>
        <p:spPr/>
        <p:txBody>
          <a:bodyPr/>
          <a:lstStyle/>
          <a:p>
            <a:fld id="{BCB46A0E-C8B7-4D26-A536-082E53E1F0A3}" type="slidenum">
              <a:rPr lang="en-US" smtClean="0"/>
              <a:t>13</a:t>
            </a:fld>
            <a:endParaRPr lang="en-US"/>
          </a:p>
        </p:txBody>
      </p:sp>
    </p:spTree>
    <p:extLst>
      <p:ext uri="{BB962C8B-B14F-4D97-AF65-F5344CB8AC3E}">
        <p14:creationId xmlns:p14="http://schemas.microsoft.com/office/powerpoint/2010/main" val="2041871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UA System</a:t>
            </a:r>
            <a:r>
              <a:rPr lang="en-US" baseline="0" dirty="0" smtClean="0"/>
              <a:t> Extension: Strengthens families and communities by connecting trusted research to the adoption of best practices.  Helps consumers gain the knowledge and skills they need to build financial security.</a:t>
            </a:r>
          </a:p>
          <a:p>
            <a:endParaRPr lang="en-US" baseline="0" dirty="0" smtClean="0"/>
          </a:p>
          <a:p>
            <a:r>
              <a:rPr lang="en-US" baseline="0" dirty="0" smtClean="0"/>
              <a:t>Arkansas SMP (Arkansas Senior Medicare Patrol) is part of the Department of Human Services Division of Aging and Adult Services.  Arkansas SMP teaches Medicare recipients how to protect information, report errors, recognize illegal marketing and identify unnecessary services.</a:t>
            </a:r>
            <a:endParaRPr lang="en-US" dirty="0"/>
          </a:p>
        </p:txBody>
      </p:sp>
      <p:sp>
        <p:nvSpPr>
          <p:cNvPr id="4" name="Slide Number Placeholder 3"/>
          <p:cNvSpPr>
            <a:spLocks noGrp="1"/>
          </p:cNvSpPr>
          <p:nvPr>
            <p:ph type="sldNum" sz="quarter" idx="10"/>
          </p:nvPr>
        </p:nvSpPr>
        <p:spPr/>
        <p:txBody>
          <a:bodyPr/>
          <a:lstStyle/>
          <a:p>
            <a:fld id="{BCB46A0E-C8B7-4D26-A536-082E53E1F0A3}" type="slidenum">
              <a:rPr lang="en-US" smtClean="0"/>
              <a:t>2</a:t>
            </a:fld>
            <a:endParaRPr lang="en-US"/>
          </a:p>
        </p:txBody>
      </p:sp>
    </p:spTree>
    <p:extLst>
      <p:ext uri="{BB962C8B-B14F-4D97-AF65-F5344CB8AC3E}">
        <p14:creationId xmlns:p14="http://schemas.microsoft.com/office/powerpoint/2010/main" val="2041871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Healthcare fraud occurs when someone intentionally</a:t>
            </a:r>
            <a:r>
              <a:rPr lang="en-US" baseline="0" dirty="0" smtClean="0"/>
              <a:t> misrepresents charges or falsely uses a person’s identity for the purpose of gaining money or benefits. </a:t>
            </a:r>
            <a:endParaRPr lang="en-US" dirty="0" smtClean="0"/>
          </a:p>
          <a:p>
            <a:endParaRPr lang="en-US" dirty="0" smtClean="0"/>
          </a:p>
          <a:p>
            <a:r>
              <a:rPr lang="en-US" dirty="0" smtClean="0"/>
              <a:t>Medicare/Medicaid fraud generally involves billing for services that were:</a:t>
            </a:r>
          </a:p>
          <a:p>
            <a:pPr marL="174708" indent="-174708">
              <a:buFont typeface="Arial" panose="020B0604020202020204" pitchFamily="34" charset="0"/>
              <a:buChar char="•"/>
            </a:pPr>
            <a:r>
              <a:rPr lang="en-US" dirty="0" smtClean="0"/>
              <a:t>Never provided</a:t>
            </a:r>
          </a:p>
          <a:p>
            <a:pPr marL="174708" indent="-174708">
              <a:buFont typeface="Arial" panose="020B0604020202020204" pitchFamily="34" charset="0"/>
              <a:buChar char="•"/>
            </a:pPr>
            <a:r>
              <a:rPr lang="en-US" dirty="0" smtClean="0"/>
              <a:t>Unnecessary</a:t>
            </a:r>
          </a:p>
          <a:p>
            <a:pPr marL="174708" indent="-174708">
              <a:buFont typeface="Arial" panose="020B0604020202020204" pitchFamily="34" charset="0"/>
              <a:buChar char="•"/>
            </a:pPr>
            <a:r>
              <a:rPr lang="en-US" dirty="0" smtClean="0"/>
              <a:t>Inflated</a:t>
            </a:r>
            <a:r>
              <a:rPr lang="en-US" baseline="0" dirty="0" smtClean="0"/>
              <a:t> cost</a:t>
            </a:r>
            <a:endParaRPr lang="en-US" dirty="0" smtClean="0"/>
          </a:p>
          <a:p>
            <a:endParaRPr lang="en-US" dirty="0" smtClean="0"/>
          </a:p>
          <a:p>
            <a:r>
              <a:rPr lang="en-US" dirty="0" smtClean="0"/>
              <a:t>Remember: Most health care professionals are honest, trustworthy and responsible. The goal is to weed out the few health care providers who operate deceitfully.  </a:t>
            </a:r>
            <a:endParaRPr lang="en-US" dirty="0"/>
          </a:p>
        </p:txBody>
      </p:sp>
      <p:sp>
        <p:nvSpPr>
          <p:cNvPr id="4" name="Slide Number Placeholder 3"/>
          <p:cNvSpPr>
            <a:spLocks noGrp="1"/>
          </p:cNvSpPr>
          <p:nvPr>
            <p:ph type="sldNum" sz="quarter" idx="10"/>
          </p:nvPr>
        </p:nvSpPr>
        <p:spPr/>
        <p:txBody>
          <a:bodyPr/>
          <a:lstStyle/>
          <a:p>
            <a:fld id="{BCB46A0E-C8B7-4D26-A536-082E53E1F0A3}" type="slidenum">
              <a:rPr lang="en-US" smtClean="0"/>
              <a:t>3</a:t>
            </a:fld>
            <a:endParaRPr lang="en-US"/>
          </a:p>
        </p:txBody>
      </p:sp>
    </p:spTree>
    <p:extLst>
      <p:ext uri="{BB962C8B-B14F-4D97-AF65-F5344CB8AC3E}">
        <p14:creationId xmlns:p14="http://schemas.microsoft.com/office/powerpoint/2010/main" val="241476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some examples of Medicare</a:t>
            </a:r>
            <a:r>
              <a:rPr lang="en-US" baseline="0" dirty="0" smtClean="0"/>
              <a:t> fraud</a:t>
            </a:r>
            <a:r>
              <a:rPr lang="en-US" dirty="0" smtClean="0"/>
              <a:t>:</a:t>
            </a:r>
          </a:p>
          <a:p>
            <a:endParaRPr lang="en-US" dirty="0" smtClean="0"/>
          </a:p>
          <a:p>
            <a:r>
              <a:rPr lang="en-US" dirty="0" smtClean="0"/>
              <a:t>Billing for services never performed or medical equipment or supplies not ordered. </a:t>
            </a:r>
          </a:p>
          <a:p>
            <a:r>
              <a:rPr lang="en-US" dirty="0" smtClean="0"/>
              <a:t>Billing for services or equipment that are different from what was provided.</a:t>
            </a:r>
          </a:p>
          <a:p>
            <a:r>
              <a:rPr lang="en-US" dirty="0" smtClean="0"/>
              <a:t>Billing for home medical equipment after it has been returned.</a:t>
            </a:r>
          </a:p>
          <a:p>
            <a:r>
              <a:rPr lang="en-US" dirty="0" smtClean="0"/>
              <a:t>Continuing to provide medical services or supplies when they are no longer necessary.</a:t>
            </a:r>
          </a:p>
          <a:p>
            <a:r>
              <a:rPr lang="en-US" dirty="0" smtClean="0"/>
              <a:t>Falsely claiming that services are medically necessary when they are not.</a:t>
            </a:r>
          </a:p>
          <a:p>
            <a:r>
              <a:rPr lang="en-US" dirty="0" smtClean="0"/>
              <a:t>Using another person’s Medicare card to get medical care, supplies, or equipment.</a:t>
            </a:r>
          </a:p>
          <a:p>
            <a:endParaRPr lang="en-US" dirty="0" smtClean="0"/>
          </a:p>
          <a:p>
            <a:r>
              <a:rPr lang="en-US" dirty="0" smtClean="0"/>
              <a:t>Double Billing - charging more than once for the same service.</a:t>
            </a:r>
          </a:p>
          <a:p>
            <a:r>
              <a:rPr lang="en-US" dirty="0" err="1" smtClean="0"/>
              <a:t>Upcoding</a:t>
            </a:r>
            <a:r>
              <a:rPr lang="en-US" baseline="0" dirty="0" smtClean="0"/>
              <a:t> - </a:t>
            </a:r>
            <a:r>
              <a:rPr lang="en-US" dirty="0" smtClean="0"/>
              <a:t>billing for a more expensive or covered item when a less expensive or non-covered item was provided.  Otherwis</a:t>
            </a:r>
            <a:r>
              <a:rPr lang="en-US" baseline="0" dirty="0" smtClean="0"/>
              <a:t>e a</a:t>
            </a:r>
            <a:r>
              <a:rPr lang="en-US" dirty="0" smtClean="0"/>
              <a:t>ltering claim forms to obtain a higher payment amount.</a:t>
            </a:r>
          </a:p>
          <a:p>
            <a:r>
              <a:rPr lang="en-US" dirty="0" smtClean="0"/>
              <a:t>Unbundling</a:t>
            </a:r>
            <a:r>
              <a:rPr lang="en-US" baseline="0" dirty="0" smtClean="0"/>
              <a:t> - </a:t>
            </a:r>
            <a:r>
              <a:rPr lang="en-US" dirty="0" smtClean="0"/>
              <a:t> billing related services separately to charge a higher amount than if they are combined and billed as one service or group of services.</a:t>
            </a:r>
          </a:p>
          <a:p>
            <a:r>
              <a:rPr lang="en-US" dirty="0" smtClean="0"/>
              <a:t>Kickbacks - soliciting, offering or receiving bribes, rebates or kickbacks.  A kickback is an arrangement between two parties which involves an offer to pay for Medicare business.  Health care providers engaging in kickback activities are subject to criminal prosecution and exclusion from the Medicare and Medicaid programs. </a:t>
            </a:r>
            <a:endParaRPr lang="en-US" dirty="0"/>
          </a:p>
        </p:txBody>
      </p:sp>
      <p:sp>
        <p:nvSpPr>
          <p:cNvPr id="4" name="Slide Number Placeholder 3"/>
          <p:cNvSpPr>
            <a:spLocks noGrp="1"/>
          </p:cNvSpPr>
          <p:nvPr>
            <p:ph type="sldNum" sz="quarter" idx="10"/>
          </p:nvPr>
        </p:nvSpPr>
        <p:spPr/>
        <p:txBody>
          <a:bodyPr/>
          <a:lstStyle/>
          <a:p>
            <a:fld id="{BCB46A0E-C8B7-4D26-A536-082E53E1F0A3}" type="slidenum">
              <a:rPr lang="en-US" smtClean="0"/>
              <a:t>4</a:t>
            </a:fld>
            <a:endParaRPr lang="en-US"/>
          </a:p>
        </p:txBody>
      </p:sp>
    </p:spTree>
    <p:extLst>
      <p:ext uri="{BB962C8B-B14F-4D97-AF65-F5344CB8AC3E}">
        <p14:creationId xmlns:p14="http://schemas.microsoft.com/office/powerpoint/2010/main" val="2321075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a:t>
            </a:r>
            <a:r>
              <a:rPr lang="en-US" baseline="0" dirty="0" smtClean="0"/>
              <a:t> can help to prevent healthcare fraud.  Here are several “do’s” and “don’ts”.</a:t>
            </a:r>
          </a:p>
          <a:p>
            <a:endParaRPr lang="en-US" dirty="0"/>
          </a:p>
        </p:txBody>
      </p:sp>
      <p:sp>
        <p:nvSpPr>
          <p:cNvPr id="4" name="Slide Number Placeholder 3"/>
          <p:cNvSpPr>
            <a:spLocks noGrp="1"/>
          </p:cNvSpPr>
          <p:nvPr>
            <p:ph type="sldNum" sz="quarter" idx="10"/>
          </p:nvPr>
        </p:nvSpPr>
        <p:spPr/>
        <p:txBody>
          <a:bodyPr/>
          <a:lstStyle/>
          <a:p>
            <a:fld id="{BCB46A0E-C8B7-4D26-A536-082E53E1F0A3}" type="slidenum">
              <a:rPr lang="en-US" smtClean="0"/>
              <a:t>5</a:t>
            </a:fld>
            <a:endParaRPr lang="en-US"/>
          </a:p>
        </p:txBody>
      </p:sp>
    </p:spTree>
    <p:extLst>
      <p:ext uri="{BB962C8B-B14F-4D97-AF65-F5344CB8AC3E}">
        <p14:creationId xmlns:p14="http://schemas.microsoft.com/office/powerpoint/2010/main" val="3329700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 Protect your Medicare Health Insurance Claim Number (on your Medicare card). Treat your Medicare card like it is a credit card. Don't ever give it out except to your physician or other Medicare provider. Never give your Medicare/ Medicaid number in exchange for free medical equipment or any other free offer. Unscrupulous providers will use your numbers to get reimbursed for services they never delivered.</a:t>
            </a:r>
          </a:p>
          <a:p>
            <a:endParaRPr lang="en-US" dirty="0" smtClean="0"/>
          </a:p>
          <a:p>
            <a:r>
              <a:rPr lang="en-US" dirty="0" smtClean="0"/>
              <a:t>DO Ask questions! You have a RIGHT to know everything about your medical care, including the costs billed to Medicare.</a:t>
            </a:r>
          </a:p>
          <a:p>
            <a:endParaRPr lang="en-US" dirty="0" smtClean="0"/>
          </a:p>
          <a:p>
            <a:r>
              <a:rPr lang="en-US" dirty="0" smtClean="0"/>
              <a:t>DO Educate yourself about Medicare and common</a:t>
            </a:r>
            <a:r>
              <a:rPr lang="en-US" baseline="0" dirty="0" smtClean="0"/>
              <a:t> scams</a:t>
            </a:r>
            <a:r>
              <a:rPr lang="en-US" dirty="0" smtClean="0"/>
              <a:t>.  Know your rights and know what a provider can and cannot bill to Medicare. Remember that nothing is ever “free.”  Don’t accept offers of money or gifts for free medical care. Be cautious of any provider who maintains he has been endorsed by the federal government. Be wary of the “We know how to bill Medicare” scam.  Avoid providers who tell you that the item or service is not usually covered, but they know how to bill Medicare.  </a:t>
            </a:r>
          </a:p>
          <a:p>
            <a:r>
              <a:rPr lang="en-US" dirty="0" smtClean="0"/>
              <a:t> </a:t>
            </a:r>
          </a:p>
          <a:p>
            <a:r>
              <a:rPr lang="en-US" dirty="0" smtClean="0"/>
              <a:t>DO Use a calendar to record all of your doctor's appointments and what tests or X-rays are conducted. Then check your Medicare statements carefully to make sure you received each service listed and that all the details are correct.</a:t>
            </a:r>
          </a:p>
          <a:p>
            <a:endParaRPr lang="en-US" dirty="0" smtClean="0"/>
          </a:p>
          <a:p>
            <a:r>
              <a:rPr lang="en-US" dirty="0" smtClean="0"/>
              <a:t>DO review your Medicare summary notice for errors.  The payment notice shows what services or supplies were billed to Medicare, what Medicare paid, and what you owe.  Make sure Medicare was not billed for health care services or medical supplies and equipment you did not receive. If you spend time in a hospital, make sure the admission date, discharge date, and diagnosis on your bill are correct. Always inventory medical supplies and check against your statement.</a:t>
            </a:r>
          </a:p>
          <a:p>
            <a:endParaRPr lang="en-US" dirty="0" smtClean="0"/>
          </a:p>
          <a:p>
            <a:r>
              <a:rPr lang="en-US" dirty="0" smtClean="0"/>
              <a:t>DO Report suspected instances of fraud.</a:t>
            </a:r>
            <a:endParaRPr lang="en-US" dirty="0"/>
          </a:p>
        </p:txBody>
      </p:sp>
      <p:sp>
        <p:nvSpPr>
          <p:cNvPr id="4" name="Slide Number Placeholder 3"/>
          <p:cNvSpPr>
            <a:spLocks noGrp="1"/>
          </p:cNvSpPr>
          <p:nvPr>
            <p:ph type="sldNum" sz="quarter" idx="10"/>
          </p:nvPr>
        </p:nvSpPr>
        <p:spPr/>
        <p:txBody>
          <a:bodyPr/>
          <a:lstStyle/>
          <a:p>
            <a:fld id="{BCB46A0E-C8B7-4D26-A536-082E53E1F0A3}" type="slidenum">
              <a:rPr lang="en-US" smtClean="0"/>
              <a:t>6</a:t>
            </a:fld>
            <a:endParaRPr lang="en-US"/>
          </a:p>
        </p:txBody>
      </p:sp>
    </p:spTree>
    <p:extLst>
      <p:ext uri="{BB962C8B-B14F-4D97-AF65-F5344CB8AC3E}">
        <p14:creationId xmlns:p14="http://schemas.microsoft.com/office/powerpoint/2010/main" val="1439365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DON’T allow anyone, except appropriate medical professionals, to review your medical records or recommend services.</a:t>
            </a:r>
          </a:p>
          <a:p>
            <a:endParaRPr lang="en-US" dirty="0" smtClean="0"/>
          </a:p>
          <a:p>
            <a:r>
              <a:rPr lang="en-US" dirty="0" smtClean="0"/>
              <a:t>DON’T contact your physician to request a service that you do not need.  Don’t let anyone persuade you to see a doctor for care or services you don’t need.</a:t>
            </a:r>
          </a:p>
          <a:p>
            <a:endParaRPr lang="en-US" dirty="0" smtClean="0"/>
          </a:p>
          <a:p>
            <a:r>
              <a:rPr lang="en-US" dirty="0" smtClean="0"/>
              <a:t>DON’T accept medical supplies from a door-to-door salesman. If someone comes to your door claiming to be from Medicare/Medicaid, remember that Medicare and Medicaid do not send representatives to your home.</a:t>
            </a:r>
          </a:p>
          <a:p>
            <a:endParaRPr lang="en-US" dirty="0" smtClean="0"/>
          </a:p>
          <a:p>
            <a:r>
              <a:rPr lang="en-US" dirty="0" smtClean="0"/>
              <a:t>DON’T be influenced by media advertising concerning your health.  Television and radio ads are intended to raise money for someone.  They do not have your best interest at heart.</a:t>
            </a:r>
            <a:endParaRPr lang="en-US" dirty="0"/>
          </a:p>
        </p:txBody>
      </p:sp>
      <p:sp>
        <p:nvSpPr>
          <p:cNvPr id="4" name="Slide Number Placeholder 3"/>
          <p:cNvSpPr>
            <a:spLocks noGrp="1"/>
          </p:cNvSpPr>
          <p:nvPr>
            <p:ph type="sldNum" sz="quarter" idx="10"/>
          </p:nvPr>
        </p:nvSpPr>
        <p:spPr/>
        <p:txBody>
          <a:bodyPr/>
          <a:lstStyle/>
          <a:p>
            <a:fld id="{BCB46A0E-C8B7-4D26-A536-082E53E1F0A3}" type="slidenum">
              <a:rPr lang="en-US" smtClean="0"/>
              <a:t>7</a:t>
            </a:fld>
            <a:endParaRPr lang="en-US"/>
          </a:p>
        </p:txBody>
      </p:sp>
    </p:spTree>
    <p:extLst>
      <p:ext uri="{BB962C8B-B14F-4D97-AF65-F5344CB8AC3E}">
        <p14:creationId xmlns:p14="http://schemas.microsoft.com/office/powerpoint/2010/main" val="4231829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(Optional: Leader provides copies of How</a:t>
            </a:r>
            <a:r>
              <a:rPr lang="en-US" baseline="0" dirty="0" smtClean="0"/>
              <a:t> to Read Your Medicare Summary Notice)</a:t>
            </a:r>
            <a:endParaRPr lang="en-US" dirty="0" smtClean="0"/>
          </a:p>
          <a:p>
            <a:endParaRPr lang="en-US" dirty="0" smtClean="0"/>
          </a:p>
          <a:p>
            <a:r>
              <a:rPr lang="en-US" dirty="0" smtClean="0"/>
              <a:t>Ask yourself these questions when checking your medical bills, Medicare Summary Notices (MSNs),</a:t>
            </a:r>
          </a:p>
          <a:p>
            <a:r>
              <a:rPr lang="en-US" dirty="0" smtClean="0"/>
              <a:t>and Explanation Of Benefits (EOBs):</a:t>
            </a:r>
          </a:p>
          <a:p>
            <a:r>
              <a:rPr lang="en-US" dirty="0" smtClean="0"/>
              <a:t> Are there charges for any medical services or equipment that you didn’t get?</a:t>
            </a:r>
          </a:p>
          <a:p>
            <a:r>
              <a:rPr lang="en-US" dirty="0" smtClean="0"/>
              <a:t> Are the dates of service accurate?</a:t>
            </a:r>
          </a:p>
          <a:p>
            <a:r>
              <a:rPr lang="en-US" dirty="0" smtClean="0"/>
              <a:t> Was Medicare billed for the same thing twice?</a:t>
            </a:r>
          </a:p>
          <a:p>
            <a:r>
              <a:rPr lang="en-US" dirty="0" smtClean="0"/>
              <a:t> Have you received any collection notices for medical services or equipment you didn’t receive?</a:t>
            </a:r>
            <a:endParaRPr lang="en-US" dirty="0"/>
          </a:p>
        </p:txBody>
      </p:sp>
      <p:sp>
        <p:nvSpPr>
          <p:cNvPr id="4" name="Slide Number Placeholder 3"/>
          <p:cNvSpPr>
            <a:spLocks noGrp="1"/>
          </p:cNvSpPr>
          <p:nvPr>
            <p:ph type="sldNum" sz="quarter" idx="10"/>
          </p:nvPr>
        </p:nvSpPr>
        <p:spPr/>
        <p:txBody>
          <a:bodyPr/>
          <a:lstStyle/>
          <a:p>
            <a:fld id="{BCB46A0E-C8B7-4D26-A536-082E53E1F0A3}" type="slidenum">
              <a:rPr lang="en-US" smtClean="0"/>
              <a:t>9</a:t>
            </a:fld>
            <a:endParaRPr lang="en-US"/>
          </a:p>
        </p:txBody>
      </p:sp>
    </p:spTree>
    <p:extLst>
      <p:ext uri="{BB962C8B-B14F-4D97-AF65-F5344CB8AC3E}">
        <p14:creationId xmlns:p14="http://schemas.microsoft.com/office/powerpoint/2010/main" val="3717830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should you do if you suspect fraud?</a:t>
            </a:r>
          </a:p>
          <a:p>
            <a:endParaRPr lang="en-US" dirty="0" smtClean="0"/>
          </a:p>
          <a:p>
            <a:r>
              <a:rPr lang="en-US" dirty="0" smtClean="0"/>
              <a:t>Contact Arkansas SMP at 501-320-6457 or contact the Fraud Hotline at 1-866-726-2916.</a:t>
            </a:r>
          </a:p>
          <a:p>
            <a:endParaRPr lang="en-US" dirty="0" smtClean="0"/>
          </a:p>
          <a:p>
            <a:r>
              <a:rPr lang="en-US" dirty="0" smtClean="0"/>
              <a:t>You can also contact Arkansas SMP</a:t>
            </a:r>
            <a:r>
              <a:rPr lang="en-US" baseline="0" dirty="0" smtClean="0"/>
              <a:t> for more information about Medicare fraud.</a:t>
            </a:r>
          </a:p>
          <a:p>
            <a:endParaRPr lang="en-US" baseline="0"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BCB46A0E-C8B7-4D26-A536-082E53E1F0A3}" type="slidenum">
              <a:rPr lang="en-US" smtClean="0"/>
              <a:t>10</a:t>
            </a:fld>
            <a:endParaRPr lang="en-US"/>
          </a:p>
        </p:txBody>
      </p:sp>
    </p:spTree>
    <p:extLst>
      <p:ext uri="{BB962C8B-B14F-4D97-AF65-F5344CB8AC3E}">
        <p14:creationId xmlns:p14="http://schemas.microsoft.com/office/powerpoint/2010/main" val="2632710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C5D0FCD-97DC-44AF-9792-B687567A93B8}" type="datetimeFigureOut">
              <a:rPr lang="en-US" smtClean="0"/>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E73F19-4D1A-4D34-A1F1-728EC986B0B8}" type="slidenum">
              <a:rPr lang="en-US" smtClean="0"/>
              <a:t>‹#›</a:t>
            </a:fld>
            <a:endParaRPr lang="en-US"/>
          </a:p>
        </p:txBody>
      </p:sp>
    </p:spTree>
  </p:cSld>
  <p:clrMapOvr>
    <a:masterClrMapping/>
  </p:clrMapOvr>
  <p:transition spd="slow">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5D0FCD-97DC-44AF-9792-B687567A93B8}" type="datetimeFigureOut">
              <a:rPr lang="en-US" smtClean="0"/>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E73F19-4D1A-4D34-A1F1-728EC986B0B8}" type="slidenum">
              <a:rPr lang="en-US" smtClean="0"/>
              <a:t>‹#›</a:t>
            </a:fld>
            <a:endParaRPr lang="en-US"/>
          </a:p>
        </p:txBody>
      </p:sp>
    </p:spTree>
  </p:cSld>
  <p:clrMapOvr>
    <a:masterClrMapping/>
  </p:clrMapOvr>
  <p:transition spd="slow">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C5D0FCD-97DC-44AF-9792-B687567A93B8}" type="datetimeFigureOut">
              <a:rPr lang="en-US" smtClean="0"/>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E73F19-4D1A-4D34-A1F1-728EC986B0B8}"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5D0FCD-97DC-44AF-9792-B687567A93B8}" type="datetimeFigureOut">
              <a:rPr lang="en-US" smtClean="0"/>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E73F19-4D1A-4D34-A1F1-728EC986B0B8}"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5D0FCD-97DC-44AF-9792-B687567A93B8}" type="datetimeFigureOut">
              <a:rPr lang="en-US" smtClean="0"/>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E73F19-4D1A-4D34-A1F1-728EC986B0B8}" type="slidenum">
              <a:rPr lang="en-US" smtClean="0"/>
              <a:t>‹#›</a:t>
            </a:fld>
            <a:endParaRPr lang="en-US"/>
          </a:p>
        </p:txBody>
      </p:sp>
    </p:spTree>
  </p:cSld>
  <p:clrMapOvr>
    <a:masterClrMapping/>
  </p:clrMapOvr>
  <p:transition spd="slow">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C5D0FCD-97DC-44AF-9792-B687567A93B8}" type="datetimeFigureOut">
              <a:rPr lang="en-US" smtClean="0"/>
              <a:t>6/30/2016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E73F19-4D1A-4D34-A1F1-728EC986B0B8}"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C5D0FCD-97DC-44AF-9792-B687567A93B8}" type="datetimeFigureOut">
              <a:rPr lang="en-US" smtClean="0"/>
              <a:t>6/30/2016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E73F19-4D1A-4D34-A1F1-728EC986B0B8}" type="slidenum">
              <a:rPr lang="en-US" smtClean="0"/>
              <a:t>‹#›</a:t>
            </a:fld>
            <a:endParaRPr lang="en-US"/>
          </a:p>
        </p:txBody>
      </p:sp>
    </p:spTree>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C5D0FCD-97DC-44AF-9792-B687567A93B8}" type="datetimeFigureOut">
              <a:rPr lang="en-US" smtClean="0"/>
              <a:t>6/30/2016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E73F19-4D1A-4D34-A1F1-728EC986B0B8}" type="slidenum">
              <a:rPr lang="en-US" smtClean="0"/>
              <a:t>‹#›</a:t>
            </a:fld>
            <a:endParaRPr lang="en-US"/>
          </a:p>
        </p:txBody>
      </p:sp>
    </p:spTree>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7C5D0FCD-97DC-44AF-9792-B687567A93B8}" type="datetimeFigureOut">
              <a:rPr lang="en-US" smtClean="0"/>
              <a:t>6/30/2016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E73F19-4D1A-4D34-A1F1-728EC986B0B8}" type="slidenum">
              <a:rPr lang="en-US" smtClean="0"/>
              <a:t>‹#›</a:t>
            </a:fld>
            <a:endParaRPr lang="en-US"/>
          </a:p>
        </p:txBody>
      </p:sp>
    </p:spTree>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7C5D0FCD-97DC-44AF-9792-B687567A93B8}" type="datetimeFigureOut">
              <a:rPr lang="en-US" smtClean="0"/>
              <a:t>6/30/2016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E73F19-4D1A-4D34-A1F1-728EC986B0B8}"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5D0FCD-97DC-44AF-9792-B687567A93B8}" type="datetimeFigureOut">
              <a:rPr lang="en-US" smtClean="0"/>
              <a:t>6/30/2016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E73F19-4D1A-4D34-A1F1-728EC986B0B8}"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7C5D0FCD-97DC-44AF-9792-B687567A93B8}" type="datetimeFigureOut">
              <a:rPr lang="en-US" smtClean="0"/>
              <a:t>6/30/2016</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3BE73F19-4D1A-4D34-A1F1-728EC986B0B8}"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 id="2147484151" r:id="rId11"/>
  </p:sldLayoutIdLst>
  <p:transition spd="slow">
    <p:wipe dir="r"/>
  </p:transition>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www.daas.ar.gov/asmp.html#hfraud"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Tips to Prevent Medicare Fraud</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00" y="304800"/>
            <a:ext cx="3125316" cy="678908"/>
          </a:xfrm>
          <a:prstGeom prst="rect">
            <a:avLst/>
          </a:prstGeom>
        </p:spPr>
      </p:pic>
    </p:spTree>
    <p:extLst>
      <p:ext uri="{BB962C8B-B14F-4D97-AF65-F5344CB8AC3E}">
        <p14:creationId xmlns:p14="http://schemas.microsoft.com/office/powerpoint/2010/main" val="2955385625"/>
      </p:ext>
    </p:extLst>
  </p:cSld>
  <p:clrMapOvr>
    <a:masterClrMapping/>
  </p:clrMapOvr>
  <p:transition spd="slow">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4443" y="2971800"/>
            <a:ext cx="5469557" cy="3629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p:cNvSpPr>
            <a:spLocks noGrp="1"/>
          </p:cNvSpPr>
          <p:nvPr>
            <p:ph idx="1"/>
          </p:nvPr>
        </p:nvSpPr>
        <p:spPr>
          <a:xfrm>
            <a:off x="533400" y="2667000"/>
            <a:ext cx="7890933" cy="3450696"/>
          </a:xfrm>
        </p:spPr>
        <p:txBody>
          <a:bodyPr>
            <a:normAutofit fontScale="92500" lnSpcReduction="10000"/>
          </a:bodyPr>
          <a:lstStyle/>
          <a:p>
            <a:pPr marL="0" indent="0">
              <a:buNone/>
            </a:pPr>
            <a:r>
              <a:rPr lang="en-US" sz="3600" dirty="0" smtClean="0"/>
              <a:t>Kathleen Pursell</a:t>
            </a:r>
          </a:p>
          <a:p>
            <a:pPr marL="0" indent="0">
              <a:buNone/>
            </a:pPr>
            <a:r>
              <a:rPr lang="en-US" sz="3600" dirty="0" smtClean="0"/>
              <a:t>AR SMP Program Director</a:t>
            </a:r>
          </a:p>
          <a:p>
            <a:pPr marL="0" indent="0">
              <a:buNone/>
            </a:pPr>
            <a:r>
              <a:rPr lang="en-US" sz="3600" dirty="0" smtClean="0"/>
              <a:t>501-320-6457</a:t>
            </a:r>
          </a:p>
          <a:p>
            <a:pPr marL="0" indent="0">
              <a:buNone/>
            </a:pPr>
            <a:endParaRPr lang="en-US" sz="3600" dirty="0"/>
          </a:p>
          <a:p>
            <a:pPr marL="0" indent="0">
              <a:buNone/>
            </a:pPr>
            <a:r>
              <a:rPr lang="en-US" sz="3600" dirty="0" smtClean="0"/>
              <a:t>Fraud Hotline</a:t>
            </a:r>
          </a:p>
          <a:p>
            <a:pPr marL="0" indent="0">
              <a:buNone/>
            </a:pPr>
            <a:r>
              <a:rPr lang="en-US" sz="3600" dirty="0" smtClean="0"/>
              <a:t>1-866-726-2916</a:t>
            </a:r>
          </a:p>
          <a:p>
            <a:endParaRPr lang="en-US" sz="3600" dirty="0"/>
          </a:p>
        </p:txBody>
      </p:sp>
      <p:sp>
        <p:nvSpPr>
          <p:cNvPr id="3" name="Title 2"/>
          <p:cNvSpPr>
            <a:spLocks noGrp="1"/>
          </p:cNvSpPr>
          <p:nvPr>
            <p:ph type="title"/>
          </p:nvPr>
        </p:nvSpPr>
        <p:spPr/>
        <p:txBody>
          <a:bodyPr/>
          <a:lstStyle/>
          <a:p>
            <a:r>
              <a:rPr lang="en-US" dirty="0" smtClean="0"/>
              <a:t>Who to Contact:</a:t>
            </a:r>
            <a:endParaRPr lang="en-US" dirty="0"/>
          </a:p>
        </p:txBody>
      </p:sp>
    </p:spTree>
    <p:extLst>
      <p:ext uri="{BB962C8B-B14F-4D97-AF65-F5344CB8AC3E}">
        <p14:creationId xmlns:p14="http://schemas.microsoft.com/office/powerpoint/2010/main" val="132644684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decel="50000" fill="hold">
                                          <p:stCondLst>
                                            <p:cond delay="0"/>
                                          </p:stCondLst>
                                        </p:cTn>
                                        <p:tgtEl>
                                          <p:spTgt spid="307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07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074"/>
                                        </p:tgtEl>
                                        <p:attrNameLst>
                                          <p:attrName>ppt_w</p:attrName>
                                        </p:attrNameLst>
                                      </p:cBhvr>
                                      <p:tavLst>
                                        <p:tav tm="0">
                                          <p:val>
                                            <p:strVal val="#ppt_w*.05"/>
                                          </p:val>
                                        </p:tav>
                                        <p:tav tm="100000">
                                          <p:val>
                                            <p:strVal val="#ppt_w"/>
                                          </p:val>
                                        </p:tav>
                                      </p:tavLst>
                                    </p:anim>
                                    <p:anim calcmode="lin" valueType="num">
                                      <p:cBhvr>
                                        <p:cTn id="10" dur="1000" fill="hold"/>
                                        <p:tgtEl>
                                          <p:spTgt spid="307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07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07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07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Fraud &amp; Scam Activity</a:t>
            </a:r>
            <a:endParaRPr lang="en-US" dirty="0"/>
          </a:p>
        </p:txBody>
      </p:sp>
      <p:sp>
        <p:nvSpPr>
          <p:cNvPr id="6" name="Text Placeholder 5"/>
          <p:cNvSpPr>
            <a:spLocks noGrp="1"/>
          </p:cNvSpPr>
          <p:nvPr>
            <p:ph type="body" idx="1"/>
          </p:nvPr>
        </p:nvSpPr>
        <p:spPr>
          <a:xfrm>
            <a:off x="990600" y="4724400"/>
            <a:ext cx="7467600" cy="1625601"/>
          </a:xfrm>
        </p:spPr>
        <p:txBody>
          <a:bodyPr>
            <a:noAutofit/>
          </a:bodyPr>
          <a:lstStyle/>
          <a:p>
            <a:r>
              <a:rPr lang="en-US" sz="2800" dirty="0" smtClean="0">
                <a:solidFill>
                  <a:schemeClr val="tx1"/>
                </a:solidFill>
              </a:rPr>
              <a:t>Identify the potential fraud or scam.</a:t>
            </a:r>
          </a:p>
          <a:p>
            <a:r>
              <a:rPr lang="en-US" sz="2800" dirty="0" smtClean="0">
                <a:solidFill>
                  <a:schemeClr val="tx1"/>
                </a:solidFill>
              </a:rPr>
              <a:t>Suggest ways the consumer could respond.</a:t>
            </a:r>
            <a:endParaRPr lang="en-US" sz="2800" dirty="0">
              <a:solidFill>
                <a:schemeClr val="tx1"/>
              </a:solidFill>
            </a:endParaRPr>
          </a:p>
        </p:txBody>
      </p:sp>
    </p:spTree>
    <p:extLst>
      <p:ext uri="{BB962C8B-B14F-4D97-AF65-F5344CB8AC3E}">
        <p14:creationId xmlns:p14="http://schemas.microsoft.com/office/powerpoint/2010/main" val="1983416272"/>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271608" y="5903892"/>
            <a:ext cx="7315200" cy="954107"/>
          </a:xfrm>
          <a:prstGeom prst="rect">
            <a:avLst/>
          </a:prstGeom>
          <a:noFill/>
        </p:spPr>
        <p:txBody>
          <a:bodyPr wrap="square" rtlCol="0">
            <a:spAutoFit/>
          </a:bodyPr>
          <a:lstStyle/>
          <a:p>
            <a:r>
              <a:rPr lang="en-US" sz="2800" dirty="0">
                <a:hlinkClick r:id="rId3"/>
              </a:rPr>
              <a:t>http://</a:t>
            </a:r>
            <a:r>
              <a:rPr lang="en-US" sz="2800" dirty="0" smtClean="0">
                <a:hlinkClick r:id="rId3"/>
              </a:rPr>
              <a:t>www.daas.ar.gov/asmp.html#hfraud</a:t>
            </a:r>
            <a:endParaRPr lang="en-US" sz="2800" dirty="0" smtClean="0"/>
          </a:p>
          <a:p>
            <a:endParaRPr lang="en-US" sz="2800" dirty="0"/>
          </a:p>
        </p:txBody>
      </p:sp>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609600"/>
            <a:ext cx="5562814"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rot="20726428">
            <a:off x="319108" y="2377470"/>
            <a:ext cx="1905000" cy="1569660"/>
          </a:xfrm>
          <a:prstGeom prst="rect">
            <a:avLst/>
          </a:prstGeom>
          <a:noFill/>
        </p:spPr>
        <p:txBody>
          <a:bodyPr wrap="square" rtlCol="0">
            <a:spAutoFit/>
          </a:bodyPr>
          <a:lstStyle/>
          <a:p>
            <a:pPr algn="ctr"/>
            <a:r>
              <a:rPr lang="en-US" sz="3200" b="1" dirty="0" smtClean="0">
                <a:solidFill>
                  <a:srgbClr val="FF0000"/>
                </a:solidFill>
              </a:rPr>
              <a:t>On the</a:t>
            </a:r>
          </a:p>
          <a:p>
            <a:pPr algn="ctr"/>
            <a:r>
              <a:rPr lang="en-US" sz="3200" b="1" dirty="0" smtClean="0">
                <a:solidFill>
                  <a:srgbClr val="FF0000"/>
                </a:solidFill>
              </a:rPr>
              <a:t>SMP</a:t>
            </a:r>
          </a:p>
          <a:p>
            <a:pPr algn="ctr"/>
            <a:r>
              <a:rPr lang="en-US" sz="3200" b="1" dirty="0" smtClean="0">
                <a:solidFill>
                  <a:srgbClr val="FF0000"/>
                </a:solidFill>
              </a:rPr>
              <a:t>website</a:t>
            </a:r>
            <a:endParaRPr lang="en-US" sz="3200" b="1" dirty="0">
              <a:solidFill>
                <a:srgbClr val="FF0000"/>
              </a:solidFill>
            </a:endParaRPr>
          </a:p>
        </p:txBody>
      </p:sp>
    </p:spTree>
    <p:extLst>
      <p:ext uri="{BB962C8B-B14F-4D97-AF65-F5344CB8AC3E}">
        <p14:creationId xmlns:p14="http://schemas.microsoft.com/office/powerpoint/2010/main" val="3641524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124"/>
                                        </p:tgtEl>
                                        <p:attrNameLst>
                                          <p:attrName>style.visibility</p:attrName>
                                        </p:attrNameLst>
                                      </p:cBhvr>
                                      <p:to>
                                        <p:strVal val="visible"/>
                                      </p:to>
                                    </p:set>
                                    <p:anim calcmode="lin" valueType="num">
                                      <p:cBhvr>
                                        <p:cTn id="7" dur="500" fill="hold"/>
                                        <p:tgtEl>
                                          <p:spTgt spid="5124"/>
                                        </p:tgtEl>
                                        <p:attrNameLst>
                                          <p:attrName>ppt_w</p:attrName>
                                        </p:attrNameLst>
                                      </p:cBhvr>
                                      <p:tavLst>
                                        <p:tav tm="0">
                                          <p:val>
                                            <p:fltVal val="0"/>
                                          </p:val>
                                        </p:tav>
                                        <p:tav tm="100000">
                                          <p:val>
                                            <p:strVal val="#ppt_w"/>
                                          </p:val>
                                        </p:tav>
                                      </p:tavLst>
                                    </p:anim>
                                    <p:anim calcmode="lin" valueType="num">
                                      <p:cBhvr>
                                        <p:cTn id="8" dur="500" fill="hold"/>
                                        <p:tgtEl>
                                          <p:spTgt spid="5124"/>
                                        </p:tgtEl>
                                        <p:attrNameLst>
                                          <p:attrName>ppt_h</p:attrName>
                                        </p:attrNameLst>
                                      </p:cBhvr>
                                      <p:tavLst>
                                        <p:tav tm="0">
                                          <p:val>
                                            <p:fltVal val="0"/>
                                          </p:val>
                                        </p:tav>
                                        <p:tav tm="100000">
                                          <p:val>
                                            <p:strVal val="#ppt_h"/>
                                          </p:val>
                                        </p:tav>
                                      </p:tavLst>
                                    </p:anim>
                                    <p:animEffect transition="in" filter="fade">
                                      <p:cBhvr>
                                        <p:cTn id="9"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dirty="0" smtClean="0"/>
              <a:t>You can help prevent fraud!</a:t>
            </a:r>
            <a:endParaRPr lang="en-US" sz="38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7410" y="4110293"/>
            <a:ext cx="3778390" cy="2451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698" y="4572000"/>
            <a:ext cx="3411911" cy="1990282"/>
          </a:xfrm>
          <a:prstGeom prst="rect">
            <a:avLst/>
          </a:prstGeom>
        </p:spPr>
      </p:pic>
      <p:sp>
        <p:nvSpPr>
          <p:cNvPr id="3" name="TextBox 2"/>
          <p:cNvSpPr txBox="1"/>
          <p:nvPr/>
        </p:nvSpPr>
        <p:spPr>
          <a:xfrm>
            <a:off x="697358" y="2667000"/>
            <a:ext cx="7848600" cy="1766637"/>
          </a:xfrm>
          <a:prstGeom prst="rect">
            <a:avLst/>
          </a:prstGeom>
          <a:noFill/>
        </p:spPr>
        <p:txBody>
          <a:bodyPr wrap="square" rtlCol="0">
            <a:spAutoFit/>
          </a:bodyPr>
          <a:lstStyle/>
          <a:p>
            <a:pPr lvl="0" algn="ctr">
              <a:spcBef>
                <a:spcPct val="20000"/>
              </a:spcBef>
              <a:buClr>
                <a:srgbClr val="31B6FD"/>
              </a:buClr>
              <a:buSzPct val="100000"/>
            </a:pPr>
            <a:r>
              <a:rPr lang="en-US" sz="3200" b="1" dirty="0" smtClean="0">
                <a:solidFill>
                  <a:srgbClr val="073E87"/>
                </a:solidFill>
              </a:rPr>
              <a:t>For presentations to your local group:</a:t>
            </a:r>
          </a:p>
          <a:p>
            <a:pPr lvl="0" algn="ctr">
              <a:spcBef>
                <a:spcPct val="20000"/>
              </a:spcBef>
              <a:buClr>
                <a:srgbClr val="31B6FD"/>
              </a:buClr>
              <a:buSzPct val="100000"/>
            </a:pPr>
            <a:r>
              <a:rPr lang="en-US" sz="3200" b="1" dirty="0" smtClean="0">
                <a:solidFill>
                  <a:srgbClr val="073E87"/>
                </a:solidFill>
              </a:rPr>
              <a:t>Kathleen Pursell, AR </a:t>
            </a:r>
            <a:r>
              <a:rPr lang="en-US" sz="3200" b="1" dirty="0">
                <a:solidFill>
                  <a:srgbClr val="073E87"/>
                </a:solidFill>
              </a:rPr>
              <a:t>SMP Program Director</a:t>
            </a:r>
          </a:p>
          <a:p>
            <a:pPr lvl="0" algn="ctr">
              <a:spcBef>
                <a:spcPct val="20000"/>
              </a:spcBef>
              <a:buClr>
                <a:srgbClr val="31B6FD"/>
              </a:buClr>
              <a:buSzPct val="100000"/>
            </a:pPr>
            <a:r>
              <a:rPr lang="en-US" sz="3200" b="1" dirty="0">
                <a:solidFill>
                  <a:srgbClr val="073E87"/>
                </a:solidFill>
              </a:rPr>
              <a:t>501-320-6457</a:t>
            </a:r>
          </a:p>
        </p:txBody>
      </p:sp>
    </p:spTree>
    <p:extLst>
      <p:ext uri="{BB962C8B-B14F-4D97-AF65-F5344CB8AC3E}">
        <p14:creationId xmlns:p14="http://schemas.microsoft.com/office/powerpoint/2010/main" val="3049474338"/>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dirty="0" smtClean="0"/>
              <a:t>Educating consumers to prevent fraud.</a:t>
            </a:r>
            <a:endParaRPr lang="en-US" sz="38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1368" y="3276296"/>
            <a:ext cx="4254130" cy="2760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 y="3810000"/>
            <a:ext cx="3673168" cy="2142682"/>
          </a:xfrm>
          <a:prstGeom prst="rect">
            <a:avLst/>
          </a:prstGeom>
        </p:spPr>
      </p:pic>
    </p:spTree>
    <p:extLst>
      <p:ext uri="{BB962C8B-B14F-4D97-AF65-F5344CB8AC3E}">
        <p14:creationId xmlns:p14="http://schemas.microsoft.com/office/powerpoint/2010/main" val="1032087203"/>
      </p:ext>
    </p:extLst>
  </p:cSld>
  <p:clrMapOvr>
    <a:masterClrMapping/>
  </p:clrMapOvr>
  <p:transition spd="slow">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743200"/>
            <a:ext cx="7408333" cy="3450696"/>
          </a:xfrm>
        </p:spPr>
        <p:txBody>
          <a:bodyPr>
            <a:normAutofit/>
          </a:bodyPr>
          <a:lstStyle/>
          <a:p>
            <a:r>
              <a:rPr lang="en-US" sz="3200" dirty="0"/>
              <a:t>False charges or false use of identity. </a:t>
            </a:r>
          </a:p>
          <a:p>
            <a:r>
              <a:rPr lang="en-US" sz="3200" dirty="0"/>
              <a:t>Billing for services that were:</a:t>
            </a:r>
          </a:p>
          <a:p>
            <a:pPr lvl="1"/>
            <a:r>
              <a:rPr lang="en-US" sz="3200" dirty="0"/>
              <a:t>Never provided</a:t>
            </a:r>
          </a:p>
          <a:p>
            <a:pPr lvl="1"/>
            <a:r>
              <a:rPr lang="en-US" sz="3200" dirty="0"/>
              <a:t>Unnecessary</a:t>
            </a:r>
          </a:p>
          <a:p>
            <a:pPr lvl="1"/>
            <a:r>
              <a:rPr lang="en-US" sz="3200" dirty="0"/>
              <a:t>Inflated cost</a:t>
            </a:r>
          </a:p>
          <a:p>
            <a:endParaRPr lang="en-US" dirty="0"/>
          </a:p>
        </p:txBody>
      </p:sp>
      <p:sp>
        <p:nvSpPr>
          <p:cNvPr id="2" name="Title 1"/>
          <p:cNvSpPr>
            <a:spLocks noGrp="1"/>
          </p:cNvSpPr>
          <p:nvPr>
            <p:ph type="title"/>
          </p:nvPr>
        </p:nvSpPr>
        <p:spPr/>
        <p:txBody>
          <a:bodyPr/>
          <a:lstStyle/>
          <a:p>
            <a:r>
              <a:rPr lang="en-US" dirty="0" smtClean="0"/>
              <a:t>What is healthcare fraud?</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670456">
            <a:off x="5392620" y="3987862"/>
            <a:ext cx="2738437" cy="19525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743076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Types of Medicare fraud:</a:t>
            </a:r>
            <a:endParaRPr lang="en-US" dirty="0"/>
          </a:p>
        </p:txBody>
      </p:sp>
      <p:sp>
        <p:nvSpPr>
          <p:cNvPr id="4" name="Content Placeholder 3"/>
          <p:cNvSpPr>
            <a:spLocks noGrp="1"/>
          </p:cNvSpPr>
          <p:nvPr>
            <p:ph sz="quarter" idx="13"/>
          </p:nvPr>
        </p:nvSpPr>
        <p:spPr>
          <a:xfrm>
            <a:off x="762000" y="2667000"/>
            <a:ext cx="4724400" cy="3447288"/>
          </a:xfrm>
        </p:spPr>
        <p:txBody>
          <a:bodyPr/>
          <a:lstStyle/>
          <a:p>
            <a:r>
              <a:rPr lang="en-US" dirty="0" smtClean="0"/>
              <a:t>Services never performed</a:t>
            </a:r>
          </a:p>
          <a:p>
            <a:r>
              <a:rPr lang="en-US" dirty="0" smtClean="0"/>
              <a:t>Supplies not ordered </a:t>
            </a:r>
          </a:p>
          <a:p>
            <a:r>
              <a:rPr lang="en-US" dirty="0" smtClean="0"/>
              <a:t>Returned equipment</a:t>
            </a:r>
          </a:p>
          <a:p>
            <a:r>
              <a:rPr lang="en-US" dirty="0" smtClean="0"/>
              <a:t>Unnecessary items/services</a:t>
            </a:r>
          </a:p>
          <a:p>
            <a:r>
              <a:rPr lang="en-US" dirty="0" smtClean="0"/>
              <a:t>False identity</a:t>
            </a:r>
          </a:p>
          <a:p>
            <a:endParaRPr lang="en-US" dirty="0"/>
          </a:p>
        </p:txBody>
      </p:sp>
      <p:sp>
        <p:nvSpPr>
          <p:cNvPr id="6" name="Content Placeholder 5"/>
          <p:cNvSpPr>
            <a:spLocks noGrp="1"/>
          </p:cNvSpPr>
          <p:nvPr>
            <p:ph sz="quarter" idx="14"/>
          </p:nvPr>
        </p:nvSpPr>
        <p:spPr>
          <a:xfrm>
            <a:off x="5867400" y="2679192"/>
            <a:ext cx="2599944" cy="3447288"/>
          </a:xfrm>
        </p:spPr>
        <p:txBody>
          <a:bodyPr/>
          <a:lstStyle/>
          <a:p>
            <a:r>
              <a:rPr lang="en-US" dirty="0" smtClean="0"/>
              <a:t>Double Billing</a:t>
            </a:r>
          </a:p>
          <a:p>
            <a:r>
              <a:rPr lang="en-US" dirty="0" err="1" smtClean="0"/>
              <a:t>Upcoding</a:t>
            </a:r>
            <a:endParaRPr lang="en-US" dirty="0" smtClean="0"/>
          </a:p>
          <a:p>
            <a:r>
              <a:rPr lang="en-US" dirty="0" smtClean="0"/>
              <a:t>Unbundling</a:t>
            </a:r>
          </a:p>
          <a:p>
            <a:r>
              <a:rPr lang="en-US" dirty="0" smtClean="0"/>
              <a:t>Kickbacks</a:t>
            </a:r>
          </a:p>
          <a:p>
            <a:endParaRPr lang="en-US" dirty="0" smtClean="0"/>
          </a:p>
          <a:p>
            <a:endParaRPr lang="en-US" dirty="0" smtClean="0"/>
          </a:p>
          <a:p>
            <a:endParaRPr lang="en-US" dirty="0"/>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06795">
            <a:off x="3417014" y="4796722"/>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751479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053"/>
                                        </p:tgtEl>
                                        <p:attrNameLst>
                                          <p:attrName>style.visibility</p:attrName>
                                        </p:attrNameLst>
                                      </p:cBhvr>
                                      <p:to>
                                        <p:strVal val="visible"/>
                                      </p:to>
                                    </p:set>
                                    <p:anim calcmode="lin" valueType="num">
                                      <p:cBhvr>
                                        <p:cTn id="7" dur="1000" fill="hold"/>
                                        <p:tgtEl>
                                          <p:spTgt spid="2053"/>
                                        </p:tgtEl>
                                        <p:attrNameLst>
                                          <p:attrName>ppt_w</p:attrName>
                                        </p:attrNameLst>
                                      </p:cBhvr>
                                      <p:tavLst>
                                        <p:tav tm="0">
                                          <p:val>
                                            <p:fltVal val="0"/>
                                          </p:val>
                                        </p:tav>
                                        <p:tav tm="100000">
                                          <p:val>
                                            <p:strVal val="#ppt_w"/>
                                          </p:val>
                                        </p:tav>
                                      </p:tavLst>
                                    </p:anim>
                                    <p:anim calcmode="lin" valueType="num">
                                      <p:cBhvr>
                                        <p:cTn id="8" dur="1000" fill="hold"/>
                                        <p:tgtEl>
                                          <p:spTgt spid="2053"/>
                                        </p:tgtEl>
                                        <p:attrNameLst>
                                          <p:attrName>ppt_h</p:attrName>
                                        </p:attrNameLst>
                                      </p:cBhvr>
                                      <p:tavLst>
                                        <p:tav tm="0">
                                          <p:val>
                                            <p:fltVal val="0"/>
                                          </p:val>
                                        </p:tav>
                                        <p:tav tm="100000">
                                          <p:val>
                                            <p:strVal val="#ppt_h"/>
                                          </p:val>
                                        </p:tav>
                                      </p:tavLst>
                                    </p:anim>
                                    <p:anim calcmode="lin" valueType="num">
                                      <p:cBhvr>
                                        <p:cTn id="9" dur="1000" fill="hold"/>
                                        <p:tgtEl>
                                          <p:spTgt spid="2053"/>
                                        </p:tgtEl>
                                        <p:attrNameLst>
                                          <p:attrName>style.rotation</p:attrName>
                                        </p:attrNameLst>
                                      </p:cBhvr>
                                      <p:tavLst>
                                        <p:tav tm="0">
                                          <p:val>
                                            <p:fltVal val="90"/>
                                          </p:val>
                                        </p:tav>
                                        <p:tav tm="100000">
                                          <p:val>
                                            <p:fltVal val="0"/>
                                          </p:val>
                                        </p:tav>
                                      </p:tavLst>
                                    </p:anim>
                                    <p:animEffect transition="in" filter="fade">
                                      <p:cBhvr>
                                        <p:cTn id="10" dur="10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Do’s and Don’ts</a:t>
            </a:r>
            <a:endParaRPr lang="en-US" dirty="0"/>
          </a:p>
        </p:txBody>
      </p:sp>
    </p:spTree>
    <p:extLst>
      <p:ext uri="{BB962C8B-B14F-4D97-AF65-F5344CB8AC3E}">
        <p14:creationId xmlns:p14="http://schemas.microsoft.com/office/powerpoint/2010/main" val="1212033428"/>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514600"/>
            <a:ext cx="5105400" cy="4114800"/>
          </a:xfrm>
        </p:spPr>
        <p:txBody>
          <a:bodyPr>
            <a:noAutofit/>
          </a:bodyPr>
          <a:lstStyle/>
          <a:p>
            <a:r>
              <a:rPr lang="en-US" sz="2800" dirty="0" smtClean="0"/>
              <a:t>Protect your number</a:t>
            </a:r>
          </a:p>
          <a:p>
            <a:r>
              <a:rPr lang="en-US" sz="2800" dirty="0" smtClean="0"/>
              <a:t>Ask questions.</a:t>
            </a:r>
          </a:p>
          <a:p>
            <a:r>
              <a:rPr lang="en-US" sz="2800" dirty="0" smtClean="0"/>
              <a:t>Educate yourself.</a:t>
            </a:r>
          </a:p>
          <a:p>
            <a:r>
              <a:rPr lang="en-US" sz="2800" dirty="0" smtClean="0"/>
              <a:t>Record medical services.</a:t>
            </a:r>
          </a:p>
          <a:p>
            <a:r>
              <a:rPr lang="en-US" sz="2800" dirty="0" smtClean="0"/>
              <a:t>Review your Medicare summary.</a:t>
            </a:r>
          </a:p>
          <a:p>
            <a:r>
              <a:rPr lang="en-US" sz="2800" dirty="0" smtClean="0"/>
              <a:t>Report suspicious charges.</a:t>
            </a:r>
            <a:endParaRPr lang="en-US" sz="2800" dirty="0"/>
          </a:p>
        </p:txBody>
      </p:sp>
      <p:sp>
        <p:nvSpPr>
          <p:cNvPr id="3" name="Title 2"/>
          <p:cNvSpPr>
            <a:spLocks noGrp="1"/>
          </p:cNvSpPr>
          <p:nvPr>
            <p:ph type="title"/>
          </p:nvPr>
        </p:nvSpPr>
        <p:spPr/>
        <p:txBody>
          <a:bodyPr/>
          <a:lstStyle/>
          <a:p>
            <a:r>
              <a:rPr lang="en-US" dirty="0" smtClean="0"/>
              <a:t>Prevention “do’s”</a:t>
            </a:r>
            <a:endParaRPr lang="en-US" dirty="0"/>
          </a:p>
        </p:txBody>
      </p:sp>
      <p:sp>
        <p:nvSpPr>
          <p:cNvPr id="4" name="AutoShape 2" descr="Image result for plann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http://www.nacjw.com/wp-content/uploads/2015/06/free-journali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706230">
            <a:off x="5007435" y="2833104"/>
            <a:ext cx="3474578" cy="23151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20808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2000"/>
                                        <p:tgtEl>
                                          <p:spTgt spid="1028"/>
                                        </p:tgtEl>
                                      </p:cBhvr>
                                    </p:animEffect>
                                    <p:anim calcmode="lin" valueType="num">
                                      <p:cBhvr>
                                        <p:cTn id="8" dur="2000" fill="hold"/>
                                        <p:tgtEl>
                                          <p:spTgt spid="1028"/>
                                        </p:tgtEl>
                                        <p:attrNameLst>
                                          <p:attrName>ppt_w</p:attrName>
                                        </p:attrNameLst>
                                      </p:cBhvr>
                                      <p:tavLst>
                                        <p:tav tm="0" fmla="#ppt_w*sin(2.5*pi*$)">
                                          <p:val>
                                            <p:fltVal val="0"/>
                                          </p:val>
                                        </p:tav>
                                        <p:tav tm="100000">
                                          <p:val>
                                            <p:fltVal val="1"/>
                                          </p:val>
                                        </p:tav>
                                      </p:tavLst>
                                    </p:anim>
                                    <p:anim calcmode="lin" valueType="num">
                                      <p:cBhvr>
                                        <p:cTn id="9" dur="2000" fill="hold"/>
                                        <p:tgtEl>
                                          <p:spTgt spid="102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397514"/>
            <a:ext cx="4191000" cy="3801533"/>
          </a:xfrm>
        </p:spPr>
        <p:txBody>
          <a:bodyPr>
            <a:normAutofit/>
          </a:bodyPr>
          <a:lstStyle/>
          <a:p>
            <a:r>
              <a:rPr lang="en-US" sz="2800" dirty="0" smtClean="0"/>
              <a:t>Don’t allow everyone access to records.</a:t>
            </a:r>
          </a:p>
          <a:p>
            <a:r>
              <a:rPr lang="en-US" sz="2800" dirty="0" smtClean="0"/>
              <a:t>Don’t request a service you don’t need.</a:t>
            </a:r>
          </a:p>
          <a:p>
            <a:r>
              <a:rPr lang="en-US" sz="2800" dirty="0" smtClean="0"/>
              <a:t>Don’t deal with door-to-door salesmen.</a:t>
            </a:r>
          </a:p>
          <a:p>
            <a:r>
              <a:rPr lang="en-US" sz="2800" dirty="0" smtClean="0"/>
              <a:t>Don’t be influenced by advertising.</a:t>
            </a:r>
            <a:endParaRPr lang="en-US" sz="2800" dirty="0"/>
          </a:p>
        </p:txBody>
      </p:sp>
      <p:sp>
        <p:nvSpPr>
          <p:cNvPr id="3" name="Title 2"/>
          <p:cNvSpPr>
            <a:spLocks noGrp="1"/>
          </p:cNvSpPr>
          <p:nvPr>
            <p:ph type="title"/>
          </p:nvPr>
        </p:nvSpPr>
        <p:spPr/>
        <p:txBody>
          <a:bodyPr/>
          <a:lstStyle/>
          <a:p>
            <a:r>
              <a:rPr lang="en-US" dirty="0" smtClean="0"/>
              <a:t>Prevention “don’ts”</a:t>
            </a:r>
            <a:endParaRPr lang="en-US" dirty="0"/>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676400"/>
            <a:ext cx="4164530" cy="5205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71397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1000"/>
                                        <p:tgtEl>
                                          <p:spTgt spid="4100"/>
                                        </p:tgtEl>
                                      </p:cBhvr>
                                    </p:animEffect>
                                    <p:anim calcmode="lin" valueType="num">
                                      <p:cBhvr>
                                        <p:cTn id="8" dur="1000" fill="hold"/>
                                        <p:tgtEl>
                                          <p:spTgt spid="4100"/>
                                        </p:tgtEl>
                                        <p:attrNameLst>
                                          <p:attrName>ppt_x</p:attrName>
                                        </p:attrNameLst>
                                      </p:cBhvr>
                                      <p:tavLst>
                                        <p:tav tm="0">
                                          <p:val>
                                            <p:strVal val="#ppt_x"/>
                                          </p:val>
                                        </p:tav>
                                        <p:tav tm="100000">
                                          <p:val>
                                            <p:strVal val="#ppt_x"/>
                                          </p:val>
                                        </p:tav>
                                      </p:tavLst>
                                    </p:anim>
                                    <p:anim calcmode="lin" valueType="num">
                                      <p:cBhvr>
                                        <p:cTn id="9" dur="1000" fill="hold"/>
                                        <p:tgtEl>
                                          <p:spTgt spid="41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2286000"/>
            <a:ext cx="8119533" cy="4030133"/>
          </a:xfrm>
        </p:spPr>
        <p:txBody>
          <a:bodyPr>
            <a:normAutofit fontScale="62500" lnSpcReduction="20000"/>
          </a:bodyPr>
          <a:lstStyle/>
          <a:p>
            <a:endParaRPr lang="en-US" dirty="0"/>
          </a:p>
          <a:p>
            <a:pPr marL="0" indent="0">
              <a:buNone/>
            </a:pPr>
            <a:r>
              <a:rPr lang="en-US" sz="4100" b="1" dirty="0"/>
              <a:t>Protect </a:t>
            </a:r>
            <a:endParaRPr lang="en-US" sz="4100" dirty="0"/>
          </a:p>
          <a:p>
            <a:r>
              <a:rPr lang="en-US" sz="4100" dirty="0"/>
              <a:t>Your personal information — Medicare Number, Social Security Number, Bank Account Information </a:t>
            </a:r>
          </a:p>
          <a:p>
            <a:pPr marL="0" indent="0">
              <a:buNone/>
            </a:pPr>
            <a:r>
              <a:rPr lang="en-US" sz="4100" b="1" dirty="0"/>
              <a:t>Detect </a:t>
            </a:r>
            <a:endParaRPr lang="en-US" sz="4100" dirty="0"/>
          </a:p>
          <a:p>
            <a:r>
              <a:rPr lang="en-US" sz="4100" dirty="0"/>
              <a:t>Fraud, errors and abuse by reading your Medicare Summary Notice (MSN) </a:t>
            </a:r>
          </a:p>
          <a:p>
            <a:pPr marL="0" indent="0">
              <a:buNone/>
            </a:pPr>
            <a:r>
              <a:rPr lang="en-US" sz="4100" b="1" dirty="0"/>
              <a:t>Report </a:t>
            </a:r>
            <a:endParaRPr lang="en-US" sz="4100" dirty="0"/>
          </a:p>
          <a:p>
            <a:r>
              <a:rPr lang="en-US" sz="4100" dirty="0"/>
              <a:t>Fraud, errors and abuse to your Arkansas SMP — </a:t>
            </a:r>
            <a:r>
              <a:rPr lang="en-US" sz="4100" dirty="0" smtClean="0"/>
              <a:t/>
            </a:r>
            <a:br>
              <a:rPr lang="en-US" sz="4100" dirty="0" smtClean="0"/>
            </a:br>
            <a:r>
              <a:rPr lang="en-US" sz="4100" dirty="0" smtClean="0"/>
              <a:t>866-726-2916 </a:t>
            </a:r>
            <a:endParaRPr lang="en-US" sz="4100" dirty="0"/>
          </a:p>
        </p:txBody>
      </p:sp>
      <p:sp>
        <p:nvSpPr>
          <p:cNvPr id="3" name="Title 2"/>
          <p:cNvSpPr>
            <a:spLocks noGrp="1"/>
          </p:cNvSpPr>
          <p:nvPr>
            <p:ph type="title"/>
          </p:nvPr>
        </p:nvSpPr>
        <p:spPr/>
        <p:txBody>
          <a:bodyPr/>
          <a:lstStyle/>
          <a:p>
            <a:r>
              <a:rPr lang="en-US" dirty="0" smtClean="0"/>
              <a:t>Protect, Detect, Report</a:t>
            </a:r>
            <a:endParaRPr lang="en-US" dirty="0"/>
          </a:p>
        </p:txBody>
      </p:sp>
    </p:spTree>
    <p:extLst>
      <p:ext uri="{BB962C8B-B14F-4D97-AF65-F5344CB8AC3E}">
        <p14:creationId xmlns:p14="http://schemas.microsoft.com/office/powerpoint/2010/main" val="546050259"/>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2286000"/>
            <a:ext cx="7848599" cy="3840163"/>
          </a:xfrm>
        </p:spPr>
        <p:txBody>
          <a:bodyPr>
            <a:normAutofit/>
          </a:bodyPr>
          <a:lstStyle/>
          <a:p>
            <a:endParaRPr lang="en-US" dirty="0"/>
          </a:p>
          <a:p>
            <a:pPr marL="0" indent="0">
              <a:buNone/>
            </a:pPr>
            <a:r>
              <a:rPr lang="en-US" b="1" dirty="0"/>
              <a:t>Ask yourself these </a:t>
            </a:r>
            <a:r>
              <a:rPr lang="en-US" b="1" dirty="0" smtClean="0"/>
              <a:t>questions: </a:t>
            </a:r>
            <a:endParaRPr lang="en-US" dirty="0"/>
          </a:p>
          <a:p>
            <a:r>
              <a:rPr lang="en-US" dirty="0" smtClean="0"/>
              <a:t>Are </a:t>
            </a:r>
            <a:r>
              <a:rPr lang="en-US" dirty="0"/>
              <a:t>there charges for any medical services or equipment that you didn’t get? </a:t>
            </a:r>
          </a:p>
          <a:p>
            <a:r>
              <a:rPr lang="en-US" dirty="0" smtClean="0"/>
              <a:t>Are </a:t>
            </a:r>
            <a:r>
              <a:rPr lang="en-US" dirty="0"/>
              <a:t>the dates of service accurate? </a:t>
            </a:r>
          </a:p>
          <a:p>
            <a:r>
              <a:rPr lang="en-US" dirty="0" smtClean="0"/>
              <a:t>Was </a:t>
            </a:r>
            <a:r>
              <a:rPr lang="en-US" dirty="0"/>
              <a:t>Medicare billed for the same thing twice? </a:t>
            </a:r>
          </a:p>
          <a:p>
            <a:r>
              <a:rPr lang="en-US" dirty="0" smtClean="0"/>
              <a:t>Have </a:t>
            </a:r>
            <a:r>
              <a:rPr lang="en-US" dirty="0"/>
              <a:t>you received any collection notices for medical services or equipment you didn’t receive? </a:t>
            </a:r>
          </a:p>
          <a:p>
            <a:endParaRPr lang="en-US" dirty="0"/>
          </a:p>
        </p:txBody>
      </p:sp>
      <p:sp>
        <p:nvSpPr>
          <p:cNvPr id="3" name="Title 2"/>
          <p:cNvSpPr>
            <a:spLocks noGrp="1"/>
          </p:cNvSpPr>
          <p:nvPr>
            <p:ph type="title"/>
          </p:nvPr>
        </p:nvSpPr>
        <p:spPr/>
        <p:txBody>
          <a:bodyPr>
            <a:normAutofit fontScale="90000"/>
          </a:bodyPr>
          <a:lstStyle/>
          <a:p>
            <a:r>
              <a:rPr lang="en-US" dirty="0" smtClean="0"/>
              <a:t>How to Read Your Summary Notice</a:t>
            </a:r>
            <a:endParaRPr lang="en-US" dirty="0"/>
          </a:p>
        </p:txBody>
      </p:sp>
    </p:spTree>
    <p:extLst>
      <p:ext uri="{BB962C8B-B14F-4D97-AF65-F5344CB8AC3E}">
        <p14:creationId xmlns:p14="http://schemas.microsoft.com/office/powerpoint/2010/main" val="3366461252"/>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360</TotalTime>
  <Words>1547</Words>
  <Application>Microsoft Office PowerPoint</Application>
  <PresentationFormat>On-screen Show (4:3)</PresentationFormat>
  <Paragraphs>151</Paragraphs>
  <Slides>13</Slides>
  <Notes>12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Waveform</vt:lpstr>
      <vt:lpstr>Tips to Prevent Medicare Fraud</vt:lpstr>
      <vt:lpstr>Educating consumers to prevent fraud.</vt:lpstr>
      <vt:lpstr>What is healthcare fraud?</vt:lpstr>
      <vt:lpstr>Types of Medicare fraud:</vt:lpstr>
      <vt:lpstr>Do’s and Don’ts</vt:lpstr>
      <vt:lpstr>Prevention “do’s”</vt:lpstr>
      <vt:lpstr>Prevention “don’ts”</vt:lpstr>
      <vt:lpstr>Protect, Detect, Report</vt:lpstr>
      <vt:lpstr>How to Read Your Summary Notice</vt:lpstr>
      <vt:lpstr>Who to Contact:</vt:lpstr>
      <vt:lpstr>Fraud &amp; Scam Activity</vt:lpstr>
      <vt:lpstr>PowerPoint Presentation</vt:lpstr>
      <vt:lpstr>You can help prevent fraud!</vt:lpstr>
    </vt:vector>
  </TitlesOfParts>
  <Company>UACES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Tips to Prevent Medicare Fraud</dc:title>
  <dc:creator>Laura Connerly</dc:creator>
  <cp:lastModifiedBy>Laura Connerly</cp:lastModifiedBy>
  <cp:revision>51</cp:revision>
  <cp:lastPrinted>2016-05-23T16:09:26Z</cp:lastPrinted>
  <dcterms:created xsi:type="dcterms:W3CDTF">2016-05-05T18:47:25Z</dcterms:created>
  <dcterms:modified xsi:type="dcterms:W3CDTF">2016-06-30T13:07:17Z</dcterms:modified>
</cp:coreProperties>
</file>