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8"/>
    <p:restoredTop sz="50000" autoAdjust="0"/>
  </p:normalViewPr>
  <p:slideViewPr>
    <p:cSldViewPr snapToGrid="0" snapToObjects="1">
      <p:cViewPr varScale="1">
        <p:scale>
          <a:sx n="62" d="100"/>
          <a:sy n="62" d="100"/>
        </p:scale>
        <p:origin x="3328"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0CBACA-3B8A-4FD5-8175-8BC9576EAE54}" type="datetimeFigureOut">
              <a:rPr lang="en-US" smtClean="0"/>
              <a:t>6/6/16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DAD335-AE72-44B8-A53F-C630F8E1355A}" type="slidenum">
              <a:rPr lang="en-US" smtClean="0"/>
              <a:t>‹#›</a:t>
            </a:fld>
            <a:endParaRPr lang="en-US"/>
          </a:p>
        </p:txBody>
      </p:sp>
    </p:spTree>
    <p:extLst>
      <p:ext uri="{BB962C8B-B14F-4D97-AF65-F5344CB8AC3E}">
        <p14:creationId xmlns:p14="http://schemas.microsoft.com/office/powerpoint/2010/main" val="254792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are</a:t>
            </a:r>
            <a:r>
              <a:rPr lang="en-US" baseline="0" dirty="0" smtClean="0"/>
              <a:t> Dr. LaVona </a:t>
            </a:r>
            <a:r>
              <a:rPr lang="en-US" baseline="0" dirty="0" err="1" smtClean="0"/>
              <a:t>Traywick’s</a:t>
            </a:r>
            <a:r>
              <a:rPr lang="en-US" baseline="0" dirty="0" smtClean="0"/>
              <a:t> Top 10 </a:t>
            </a:r>
            <a:r>
              <a:rPr lang="en-US" baseline="0" smtClean="0"/>
              <a:t>Tips for Senior </a:t>
            </a:r>
            <a:r>
              <a:rPr lang="en-US" baseline="0" dirty="0" smtClean="0"/>
              <a:t>Summer </a:t>
            </a:r>
            <a:r>
              <a:rPr lang="en-US" baseline="0" smtClean="0"/>
              <a:t>Safety  </a:t>
            </a:r>
            <a:endParaRPr lang="en-US" dirty="0"/>
          </a:p>
        </p:txBody>
      </p:sp>
      <p:sp>
        <p:nvSpPr>
          <p:cNvPr id="4" name="Slide Number Placeholder 3"/>
          <p:cNvSpPr>
            <a:spLocks noGrp="1"/>
          </p:cNvSpPr>
          <p:nvPr>
            <p:ph type="sldNum" sz="quarter" idx="10"/>
          </p:nvPr>
        </p:nvSpPr>
        <p:spPr/>
        <p:txBody>
          <a:bodyPr/>
          <a:lstStyle/>
          <a:p>
            <a:fld id="{20DAD335-AE72-44B8-A53F-C630F8E1355A}" type="slidenum">
              <a:rPr lang="en-US" smtClean="0"/>
              <a:t>1</a:t>
            </a:fld>
            <a:endParaRPr lang="en-US"/>
          </a:p>
        </p:txBody>
      </p:sp>
    </p:spTree>
    <p:extLst>
      <p:ext uri="{BB962C8B-B14F-4D97-AF65-F5344CB8AC3E}">
        <p14:creationId xmlns:p14="http://schemas.microsoft.com/office/powerpoint/2010/main" val="191773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Poison Prevention. One of the most dangerous poisons is Hydrocarbons.  These include gasoline, lighter fluid, furniture polish, lamp oil, turpentine, and paint thinner. Think about it. In the summer, we are gas containers for the lawnmower, the boat (if your lucky), or other outdoor motorized “toy.” We Bar-B Q and use lighter fluid. It’s time for spring cleaning and we get out the furniture polish. We finally paint the garage (or hire it done) because there is no chance of rain. Be aware of the dangers of inhalation and ingestion. </a:t>
            </a:r>
          </a:p>
          <a:p>
            <a:r>
              <a:rPr lang="en-US" sz="1200" kern="1200" dirty="0" smtClean="0">
                <a:solidFill>
                  <a:schemeClr val="tx1"/>
                </a:solidFill>
                <a:effectLst/>
                <a:latin typeface="+mn-lt"/>
                <a:ea typeface="+mn-ea"/>
                <a:cs typeface="+mn-cs"/>
              </a:rPr>
              <a:t>Some of the other most dangerous poisons found in or around the home include medicines, cleaning products, windshield washer fluid, pesticides, and wild mushrooms—all of which are used more/grow more in the summer months. </a:t>
            </a:r>
          </a:p>
          <a:p>
            <a:r>
              <a:rPr lang="en-US" sz="1200" kern="1200" dirty="0" smtClean="0">
                <a:solidFill>
                  <a:schemeClr val="tx1"/>
                </a:solidFill>
                <a:effectLst/>
                <a:latin typeface="+mn-lt"/>
                <a:ea typeface="+mn-ea"/>
                <a:cs typeface="+mn-cs"/>
              </a:rPr>
              <a:t>Do not use food containers as storage for chemicals. For example, do not use an empty milk jug or soda bottle to put Windex window cleaner in. It looks just like Kool-Aid.  </a:t>
            </a:r>
          </a:p>
          <a:p>
            <a:r>
              <a:rPr lang="en-US" sz="1200" kern="1200" dirty="0" smtClean="0">
                <a:solidFill>
                  <a:schemeClr val="tx1"/>
                </a:solidFill>
                <a:effectLst/>
                <a:latin typeface="+mn-lt"/>
                <a:ea typeface="+mn-ea"/>
                <a:cs typeface="+mn-cs"/>
              </a:rPr>
              <a:t>Store gasoline only in approved containers. </a:t>
            </a:r>
          </a:p>
          <a:p>
            <a:r>
              <a:rPr lang="en-US" sz="1200" kern="1200" dirty="0" smtClean="0">
                <a:solidFill>
                  <a:schemeClr val="tx1"/>
                </a:solidFill>
                <a:effectLst/>
                <a:latin typeface="+mn-lt"/>
                <a:ea typeface="+mn-ea"/>
                <a:cs typeface="+mn-cs"/>
              </a:rPr>
              <a:t>Use safety locks on cabinets or storage buildings with chemicals. </a:t>
            </a:r>
          </a:p>
          <a:p>
            <a:r>
              <a:rPr lang="en-US" sz="1200" kern="1200" dirty="0" smtClean="0">
                <a:solidFill>
                  <a:schemeClr val="tx1"/>
                </a:solidFill>
                <a:effectLst/>
                <a:latin typeface="+mn-lt"/>
                <a:ea typeface="+mn-ea"/>
                <a:cs typeface="+mn-cs"/>
              </a:rPr>
              <a:t>Keep away from areas that have been recently sprayed with pesticides as they can be absorbed through the skin.</a:t>
            </a:r>
          </a:p>
          <a:p>
            <a:r>
              <a:rPr lang="en-US" sz="1200" kern="1200" dirty="0" smtClean="0">
                <a:solidFill>
                  <a:schemeClr val="tx1"/>
                </a:solidFill>
                <a:effectLst/>
                <a:latin typeface="+mn-lt"/>
                <a:ea typeface="+mn-ea"/>
                <a:cs typeface="+mn-cs"/>
              </a:rPr>
              <a:t>When in doubt, call the Poison Control Center 1-800-222-1222</a:t>
            </a:r>
          </a:p>
          <a:p>
            <a:endParaRPr lang="en-US" dirty="0"/>
          </a:p>
        </p:txBody>
      </p:sp>
      <p:sp>
        <p:nvSpPr>
          <p:cNvPr id="4" name="Slide Number Placeholder 3"/>
          <p:cNvSpPr>
            <a:spLocks noGrp="1"/>
          </p:cNvSpPr>
          <p:nvPr>
            <p:ph type="sldNum" sz="quarter" idx="10"/>
          </p:nvPr>
        </p:nvSpPr>
        <p:spPr/>
        <p:txBody>
          <a:bodyPr/>
          <a:lstStyle/>
          <a:p>
            <a:fld id="{20DAD335-AE72-44B8-A53F-C630F8E1355A}" type="slidenum">
              <a:rPr lang="en-US" smtClean="0"/>
              <a:t>10</a:t>
            </a:fld>
            <a:endParaRPr lang="en-US"/>
          </a:p>
        </p:txBody>
      </p:sp>
    </p:spTree>
    <p:extLst>
      <p:ext uri="{BB962C8B-B14F-4D97-AF65-F5344CB8AC3E}">
        <p14:creationId xmlns:p14="http://schemas.microsoft.com/office/powerpoint/2010/main" val="757693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Car Safety: Winter car safety kits that include blankets and flashlights are often talked about. Senior adults need a summer car safety kit as well. None of us plan for a multi-hour delay on the road, if we knew it was going to happen, we just wouldn’t go. Your summer safety car kits needs items such as bottled water, food that is not heat sensitive, first aid kit, sunscreen, folding chair or blanket (to sit if have to exit your car), flashlight, and/or other items that you think you may need. Put the items in your vehicle where you can get to it. Don’t forget to restock it after you use it. </a:t>
            </a:r>
          </a:p>
          <a:p>
            <a:endParaRPr lang="en-US" dirty="0"/>
          </a:p>
        </p:txBody>
      </p:sp>
      <p:sp>
        <p:nvSpPr>
          <p:cNvPr id="4" name="Slide Number Placeholder 3"/>
          <p:cNvSpPr>
            <a:spLocks noGrp="1"/>
          </p:cNvSpPr>
          <p:nvPr>
            <p:ph type="sldNum" sz="quarter" idx="10"/>
          </p:nvPr>
        </p:nvSpPr>
        <p:spPr/>
        <p:txBody>
          <a:bodyPr/>
          <a:lstStyle/>
          <a:p>
            <a:fld id="{20DAD335-AE72-44B8-A53F-C630F8E1355A}" type="slidenum">
              <a:rPr lang="en-US" smtClean="0"/>
              <a:t>11</a:t>
            </a:fld>
            <a:endParaRPr lang="en-US"/>
          </a:p>
        </p:txBody>
      </p:sp>
    </p:spTree>
    <p:extLst>
      <p:ext uri="{BB962C8B-B14F-4D97-AF65-F5344CB8AC3E}">
        <p14:creationId xmlns:p14="http://schemas.microsoft.com/office/powerpoint/2010/main" val="3421865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Avoid Mosquito Bites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 current publicity about potential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virus transmission and the upcoming mosquito season, we should not panic but learn more about mosquitoes and ways to avoid bites. </a:t>
            </a:r>
          </a:p>
          <a:p>
            <a:r>
              <a:rPr lang="en-US" sz="1200" b="1" i="1" u="sng" kern="1200" dirty="0" smtClean="0">
                <a:solidFill>
                  <a:schemeClr val="tx1"/>
                </a:solidFill>
                <a:effectLst/>
                <a:latin typeface="+mn-lt"/>
                <a:ea typeface="+mn-ea"/>
                <a:cs typeface="+mn-cs"/>
              </a:rPr>
              <a:t>Artificial Container Breeders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fact is that the potential carriers of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virus (the yellow fever mosquito, </a:t>
            </a:r>
            <a:r>
              <a:rPr lang="en-US" sz="1200" i="1" kern="1200" dirty="0" err="1" smtClean="0">
                <a:solidFill>
                  <a:schemeClr val="tx1"/>
                </a:solidFill>
                <a:effectLst/>
                <a:latin typeface="+mn-lt"/>
                <a:ea typeface="+mn-ea"/>
                <a:cs typeface="+mn-cs"/>
              </a:rPr>
              <a:t>Aedes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aegypti</a:t>
            </a:r>
            <a:r>
              <a:rPr lang="en-US" sz="1200" kern="1200" dirty="0" smtClean="0">
                <a:solidFill>
                  <a:schemeClr val="tx1"/>
                </a:solidFill>
                <a:effectLst/>
                <a:latin typeface="+mn-lt"/>
                <a:ea typeface="+mn-ea"/>
                <a:cs typeface="+mn-cs"/>
              </a:rPr>
              <a:t> and the Asian tiger mosquito, </a:t>
            </a:r>
            <a:r>
              <a:rPr lang="en-US" sz="1200" i="1" kern="1200" dirty="0" err="1" smtClean="0">
                <a:solidFill>
                  <a:schemeClr val="tx1"/>
                </a:solidFill>
                <a:effectLst/>
                <a:latin typeface="+mn-lt"/>
                <a:ea typeface="+mn-ea"/>
                <a:cs typeface="+mn-cs"/>
              </a:rPr>
              <a:t>Aedes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albopictus</a:t>
            </a:r>
            <a:r>
              <a:rPr lang="en-US" sz="1200" kern="1200" dirty="0" smtClean="0">
                <a:solidFill>
                  <a:schemeClr val="tx1"/>
                </a:solidFill>
                <a:effectLst/>
                <a:latin typeface="+mn-lt"/>
                <a:ea typeface="+mn-ea"/>
                <a:cs typeface="+mn-cs"/>
              </a:rPr>
              <a:t>) do not breed in rice fields, swamps or floodwater. They breed in artificial containers and are more closely associated with people and dwellings. So, we know that getting rid of any containers that hold water outdoors is a good idea.  These can be open trash cans, old tires, catch basins under potted plants and so forth.  Flush bird baths daily so mosquitos don’t have a chance to breed in the standing water.  Don’t forget to check and fix rain gutters so water does not stand in them.  All sources of standing water should be eliminated if possible.  Since these two mosquitoes have short flight ranges of less than ½ mile, elimination of standing water in containers can be very effective in helping control them.</a:t>
            </a:r>
          </a:p>
          <a:p>
            <a:r>
              <a:rPr lang="en-US" sz="1200" b="1" i="1" u="sng" kern="1200" dirty="0" smtClean="0">
                <a:solidFill>
                  <a:schemeClr val="tx1"/>
                </a:solidFill>
                <a:effectLst/>
                <a:latin typeface="+mn-lt"/>
                <a:ea typeface="+mn-ea"/>
                <a:cs typeface="+mn-cs"/>
              </a:rPr>
              <a:t>Protecting Yourself from Mosquito Bites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Insect repellents are the first line of defense against mosquito bites. Repellents containing DEET are effective at repelling mosquitoes. Other repellents that can be used to repel mosquitoes include </a:t>
            </a:r>
            <a:r>
              <a:rPr lang="en-US" sz="1200" kern="1200" dirty="0" err="1" smtClean="0">
                <a:solidFill>
                  <a:schemeClr val="tx1"/>
                </a:solidFill>
                <a:effectLst/>
                <a:latin typeface="+mn-lt"/>
                <a:ea typeface="+mn-ea"/>
                <a:cs typeface="+mn-cs"/>
              </a:rPr>
              <a:t>picaridin</a:t>
            </a:r>
            <a:r>
              <a:rPr lang="en-US" sz="1200" kern="1200" dirty="0" smtClean="0">
                <a:solidFill>
                  <a:schemeClr val="tx1"/>
                </a:solidFill>
                <a:effectLst/>
                <a:latin typeface="+mn-lt"/>
                <a:ea typeface="+mn-ea"/>
                <a:cs typeface="+mn-cs"/>
              </a:rPr>
              <a:t> and oil of eucalyptus. Wearing a long-sleeved shirt and long pants will also prevent mosquito bites. Gear and clothing can be also treated with clothing repellents that contain permethrin.  Look for these repellent names in various products and follow the use label.</a:t>
            </a:r>
          </a:p>
          <a:p>
            <a:r>
              <a:rPr lang="en-US" sz="1200" b="1" i="1" u="sng" kern="1200" dirty="0" smtClean="0">
                <a:solidFill>
                  <a:schemeClr val="tx1"/>
                </a:solidFill>
                <a:effectLst/>
                <a:latin typeface="+mn-lt"/>
                <a:ea typeface="+mn-ea"/>
                <a:cs typeface="+mn-cs"/>
              </a:rPr>
              <a:t>Reducing Mosquitoes around the Home and Farmstead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Specific insecticide use around the home can reduce biting mosquitoes. For example, application of insecticides on shrubbery can be very helpful. Usually these are </a:t>
            </a:r>
            <a:r>
              <a:rPr lang="en-US" sz="1200" kern="1200" dirty="0" err="1" smtClean="0">
                <a:solidFill>
                  <a:schemeClr val="tx1"/>
                </a:solidFill>
                <a:effectLst/>
                <a:latin typeface="+mn-lt"/>
                <a:ea typeface="+mn-ea"/>
                <a:cs typeface="+mn-cs"/>
              </a:rPr>
              <a:t>pyrethroid</a:t>
            </a:r>
            <a:r>
              <a:rPr lang="en-US" sz="1200" kern="1200" dirty="0" smtClean="0">
                <a:solidFill>
                  <a:schemeClr val="tx1"/>
                </a:solidFill>
                <a:effectLst/>
                <a:latin typeface="+mn-lt"/>
                <a:ea typeface="+mn-ea"/>
                <a:cs typeface="+mn-cs"/>
              </a:rPr>
              <a:t> insecticides with residual activity, and some products are labeled for homeowner use while others are only for professional applicators. Fogging with a low toxicity, short-lived insecticide (</a:t>
            </a:r>
            <a:r>
              <a:rPr lang="en-US" sz="1200" kern="1200" dirty="0" err="1" smtClean="0">
                <a:solidFill>
                  <a:schemeClr val="tx1"/>
                </a:solidFill>
                <a:effectLst/>
                <a:latin typeface="+mn-lt"/>
                <a:ea typeface="+mn-ea"/>
                <a:cs typeface="+mn-cs"/>
              </a:rPr>
              <a:t>pyrethrins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resmethrin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allethrin</a:t>
            </a:r>
            <a:r>
              <a:rPr lang="en-US" sz="1200" kern="1200" dirty="0" smtClean="0">
                <a:solidFill>
                  <a:schemeClr val="tx1"/>
                </a:solidFill>
                <a:effectLst/>
                <a:latin typeface="+mn-lt"/>
                <a:ea typeface="+mn-ea"/>
                <a:cs typeface="+mn-cs"/>
              </a:rPr>
              <a:t>) is another option but provides only temporary (2-3 hours) control of mosquitoes flying or resting in the treated area. Fogging should only be used when mosquitoes are active and peak activity often depends upon the species. Although most mosquitoes are active at dusk, dawn and at night, a few are active during the day, like the Asian tiger mosquito and the yellow fever mosquito. </a:t>
            </a:r>
          </a:p>
          <a:p>
            <a:r>
              <a:rPr lang="en-US" sz="1200" b="1" i="1" u="sng" kern="1200" dirty="0" smtClean="0">
                <a:solidFill>
                  <a:schemeClr val="tx1"/>
                </a:solidFill>
                <a:effectLst/>
                <a:latin typeface="+mn-lt"/>
                <a:ea typeface="+mn-ea"/>
                <a:cs typeface="+mn-cs"/>
              </a:rPr>
              <a:t>Treating Mosquito Bites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likelihood of contracting a mosquito born virus in Arkansas is very slim. The first step in treating mosquito bites is to not scratch. If the itching is bothersome, apply hydrocortisone cream, calamine lotion, or a cold pack.  </a:t>
            </a:r>
          </a:p>
          <a:p>
            <a:endParaRPr lang="en-US" dirty="0"/>
          </a:p>
        </p:txBody>
      </p:sp>
      <p:sp>
        <p:nvSpPr>
          <p:cNvPr id="4" name="Slide Number Placeholder 3"/>
          <p:cNvSpPr>
            <a:spLocks noGrp="1"/>
          </p:cNvSpPr>
          <p:nvPr>
            <p:ph type="sldNum" sz="quarter" idx="10"/>
          </p:nvPr>
        </p:nvSpPr>
        <p:spPr/>
        <p:txBody>
          <a:bodyPr/>
          <a:lstStyle/>
          <a:p>
            <a:fld id="{20DAD335-AE72-44B8-A53F-C630F8E1355A}" type="slidenum">
              <a:rPr lang="en-US" smtClean="0"/>
              <a:t>12</a:t>
            </a:fld>
            <a:endParaRPr lang="en-US"/>
          </a:p>
        </p:txBody>
      </p:sp>
    </p:spTree>
    <p:extLst>
      <p:ext uri="{BB962C8B-B14F-4D97-AF65-F5344CB8AC3E}">
        <p14:creationId xmlns:p14="http://schemas.microsoft.com/office/powerpoint/2010/main" val="26110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Drink Water: it is super important to stay hydrated, especially in summer months when it is hot.</a:t>
            </a:r>
          </a:p>
          <a:p>
            <a:r>
              <a:rPr lang="en-US" sz="1200" kern="1200" dirty="0" smtClean="0">
                <a:solidFill>
                  <a:schemeClr val="tx1"/>
                </a:solidFill>
                <a:effectLst/>
                <a:latin typeface="+mn-lt"/>
                <a:ea typeface="+mn-ea"/>
                <a:cs typeface="+mn-cs"/>
              </a:rPr>
              <a:t>As we age we become more susceptible to dehydration for several reasons.   </a:t>
            </a:r>
            <a:endParaRPr lang="en-US" dirty="0" smtClean="0">
              <a:effectLst/>
            </a:endParaRPr>
          </a:p>
          <a:p>
            <a:r>
              <a:rPr lang="en-US" sz="1200" kern="1200" dirty="0" smtClean="0">
                <a:solidFill>
                  <a:schemeClr val="tx1"/>
                </a:solidFill>
                <a:effectLst/>
                <a:latin typeface="+mn-lt"/>
                <a:ea typeface="+mn-ea"/>
                <a:cs typeface="+mn-cs"/>
              </a:rPr>
              <a:t>	Decreased thirst: Our sense of thirst declines as we age. Our need for water does not. </a:t>
            </a:r>
            <a:endParaRPr lang="en-US" dirty="0" smtClean="0">
              <a:effectLst/>
            </a:endParaRPr>
          </a:p>
          <a:p>
            <a:r>
              <a:rPr lang="en-US" sz="1200" kern="1200" dirty="0" smtClean="0">
                <a:solidFill>
                  <a:schemeClr val="tx1"/>
                </a:solidFill>
                <a:effectLst/>
                <a:latin typeface="+mn-lt"/>
                <a:ea typeface="+mn-ea"/>
                <a:cs typeface="+mn-cs"/>
              </a:rPr>
              <a:t>	Medications: Side effects of medicines can also cause dehydration. The medicines could contain or have a side effect of being a diuretic, or they could cause excessive sweating. </a:t>
            </a:r>
            <a:endParaRPr lang="en-US" dirty="0" smtClean="0">
              <a:effectLst/>
            </a:endParaRPr>
          </a:p>
          <a:p>
            <a:r>
              <a:rPr lang="en-US" sz="1200" kern="1200" dirty="0" smtClean="0">
                <a:solidFill>
                  <a:schemeClr val="tx1"/>
                </a:solidFill>
                <a:effectLst/>
                <a:latin typeface="+mn-lt"/>
                <a:ea typeface="+mn-ea"/>
                <a:cs typeface="+mn-cs"/>
              </a:rPr>
              <a:t>	Decreased kidney functioning: After middle age our bodies start losing kidney functioning and our bodies are less able to conserve fluid. This is accumulative, you probably won’t notice it until your 70’s or so, but it is happening now if you are my age or older. </a:t>
            </a:r>
            <a:endParaRPr lang="en-US" dirty="0" smtClean="0">
              <a:effectLst/>
            </a:endParaRPr>
          </a:p>
          <a:p>
            <a:r>
              <a:rPr lang="en-US" sz="1200" kern="1200" dirty="0" smtClean="0">
                <a:solidFill>
                  <a:schemeClr val="tx1"/>
                </a:solidFill>
                <a:effectLst/>
                <a:latin typeface="+mn-lt"/>
                <a:ea typeface="+mn-ea"/>
                <a:cs typeface="+mn-cs"/>
              </a:rPr>
              <a:t> 	Illness: Vomiting and/or diarrhea can cause dehydration in anybody, regardless of age.</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What to do? You need to drink Water, not caffeine drinks-which are diuretics and bladder irritants. Drink water.</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It is extremely important to prevent dehydration in senior adults. Signs of dehydration in Senior Adults include confusion, difficulty walking, dizziness, headaches, dry mouth, inability to sweat or produce tears, rapid heart rate, low blood pressure, low urine, constipation, sunken eyes.</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0DAD335-AE72-44B8-A53F-C630F8E1355A}" type="slidenum">
              <a:rPr lang="en-US" smtClean="0"/>
              <a:t>2</a:t>
            </a:fld>
            <a:endParaRPr lang="en-US"/>
          </a:p>
        </p:txBody>
      </p:sp>
    </p:spTree>
    <p:extLst>
      <p:ext uri="{BB962C8B-B14F-4D97-AF65-F5344CB8AC3E}">
        <p14:creationId xmlns:p14="http://schemas.microsoft.com/office/powerpoint/2010/main" val="2432739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Keep Cool: Lower temperatures have been shown to increase life expectancy. Even small increases in body temperature can shorten the lifespan of senior adults who are fighting a chronic medical condition.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Turn on your air-conditioner or go to a public place like the movies, the mall, the library, or church to find refuge in cooler spaces.  </a:t>
            </a:r>
          </a:p>
          <a:p>
            <a:endParaRPr lang="en-US" dirty="0"/>
          </a:p>
        </p:txBody>
      </p:sp>
      <p:sp>
        <p:nvSpPr>
          <p:cNvPr id="4" name="Slide Number Placeholder 3"/>
          <p:cNvSpPr>
            <a:spLocks noGrp="1"/>
          </p:cNvSpPr>
          <p:nvPr>
            <p:ph type="sldNum" sz="quarter" idx="10"/>
          </p:nvPr>
        </p:nvSpPr>
        <p:spPr/>
        <p:txBody>
          <a:bodyPr/>
          <a:lstStyle/>
          <a:p>
            <a:fld id="{20DAD335-AE72-44B8-A53F-C630F8E1355A}" type="slidenum">
              <a:rPr lang="en-US" smtClean="0"/>
              <a:t>3</a:t>
            </a:fld>
            <a:endParaRPr lang="en-US"/>
          </a:p>
        </p:txBody>
      </p:sp>
    </p:spTree>
    <p:extLst>
      <p:ext uri="{BB962C8B-B14F-4D97-AF65-F5344CB8AC3E}">
        <p14:creationId xmlns:p14="http://schemas.microsoft.com/office/powerpoint/2010/main" val="148271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Talk to your Pharmacist: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about the effects your </a:t>
            </a:r>
            <a:r>
              <a:rPr lang="en-US" sz="1200" kern="1200" dirty="0" smtClean="0">
                <a:solidFill>
                  <a:schemeClr val="tx1"/>
                </a:solidFill>
                <a:effectLst/>
                <a:latin typeface="+mn-lt"/>
                <a:ea typeface="+mn-ea"/>
                <a:cs typeface="+mn-cs"/>
              </a:rPr>
              <a:t>medicines </a:t>
            </a:r>
            <a:r>
              <a:rPr lang="en-US" sz="1200" kern="1200" dirty="0" smtClean="0">
                <a:solidFill>
                  <a:schemeClr val="tx1"/>
                </a:solidFill>
                <a:effectLst/>
                <a:latin typeface="+mn-lt"/>
                <a:ea typeface="+mn-ea"/>
                <a:cs typeface="+mn-cs"/>
              </a:rPr>
              <a:t>have on you in the summer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about the effects the summer has on your </a:t>
            </a:r>
            <a:r>
              <a:rPr lang="en-US" sz="1200" kern="1200" dirty="0" smtClean="0">
                <a:solidFill>
                  <a:schemeClr val="tx1"/>
                </a:solidFill>
                <a:effectLst/>
                <a:latin typeface="+mn-lt"/>
                <a:ea typeface="+mn-ea"/>
                <a:cs typeface="+mn-cs"/>
              </a:rPr>
              <a:t>medicines.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medications make you sensitive to sunlight and UV rays. </a:t>
            </a:r>
            <a:endParaRPr lang="en-US" dirty="0" smtClean="0">
              <a:effectLst/>
            </a:endParaRPr>
          </a:p>
          <a:p>
            <a:r>
              <a:rPr lang="en-US" sz="1200" kern="1200" dirty="0" smtClean="0">
                <a:solidFill>
                  <a:schemeClr val="tx1"/>
                </a:solidFill>
                <a:effectLst/>
                <a:latin typeface="+mn-lt"/>
                <a:ea typeface="+mn-ea"/>
                <a:cs typeface="+mn-cs"/>
              </a:rPr>
              <a:t>Other medications make it harder to adjust internal body temperatures.</a:t>
            </a:r>
            <a:endParaRPr lang="en-US" dirty="0" smtClean="0">
              <a:effectLst/>
            </a:endParaRPr>
          </a:p>
          <a:p>
            <a:r>
              <a:rPr lang="en-US" sz="1200" kern="1200" dirty="0" smtClean="0">
                <a:solidFill>
                  <a:schemeClr val="tx1"/>
                </a:solidFill>
                <a:effectLst/>
                <a:latin typeface="+mn-lt"/>
                <a:ea typeface="+mn-ea"/>
                <a:cs typeface="+mn-cs"/>
              </a:rPr>
              <a:t>Just like the heat and sun may affect you, some medications lose their effectiveness if they get too hot. You should never store medicines where they will be exposed to extreme temperatures, moisture, or excessive light. </a:t>
            </a:r>
          </a:p>
          <a:p>
            <a:endParaRPr lang="en-US" dirty="0"/>
          </a:p>
        </p:txBody>
      </p:sp>
      <p:sp>
        <p:nvSpPr>
          <p:cNvPr id="4" name="Slide Number Placeholder 3"/>
          <p:cNvSpPr>
            <a:spLocks noGrp="1"/>
          </p:cNvSpPr>
          <p:nvPr>
            <p:ph type="sldNum" sz="quarter" idx="10"/>
          </p:nvPr>
        </p:nvSpPr>
        <p:spPr/>
        <p:txBody>
          <a:bodyPr/>
          <a:lstStyle/>
          <a:p>
            <a:fld id="{20DAD335-AE72-44B8-A53F-C630F8E1355A}" type="slidenum">
              <a:rPr lang="en-US" smtClean="0"/>
              <a:t>4</a:t>
            </a:fld>
            <a:endParaRPr lang="en-US"/>
          </a:p>
        </p:txBody>
      </p:sp>
    </p:spTree>
    <p:extLst>
      <p:ext uri="{BB962C8B-B14F-4D97-AF65-F5344CB8AC3E}">
        <p14:creationId xmlns:p14="http://schemas.microsoft.com/office/powerpoint/2010/main" val="33669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Dress for the Weather—including hats and sunglasses!! Sunglasses protect your eyes from UV rays that are harmful to vision. A hat serves two purposes, it helps shield your eyes, but it also helps shield your face, neck, and ears from the sun—lessens your chances of sunburn and skin cancer.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that our heads are covered, consider the clothes you actually wear. Breathable clothing will keep you covered, protected from the sun, and cool all in one. If you don’t like the new synthetic blends, go with natural fabrics like a lightweight wool, cotton, or linen.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Layer your clothes. That way you can dress and undress with ease as the temperatures go up and down with the air-conditioners.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Don’t forget your shoes. Flip-flops may be in style, but they are a fall hazard. If you want to wear sandals in the summer, choose them with walking support and back straps. </a:t>
            </a:r>
          </a:p>
          <a:p>
            <a:endParaRPr lang="en-US" dirty="0"/>
          </a:p>
        </p:txBody>
      </p:sp>
      <p:sp>
        <p:nvSpPr>
          <p:cNvPr id="4" name="Slide Number Placeholder 3"/>
          <p:cNvSpPr>
            <a:spLocks noGrp="1"/>
          </p:cNvSpPr>
          <p:nvPr>
            <p:ph type="sldNum" sz="quarter" idx="10"/>
          </p:nvPr>
        </p:nvSpPr>
        <p:spPr/>
        <p:txBody>
          <a:bodyPr/>
          <a:lstStyle/>
          <a:p>
            <a:fld id="{20DAD335-AE72-44B8-A53F-C630F8E1355A}" type="slidenum">
              <a:rPr lang="en-US" smtClean="0"/>
              <a:t>5</a:t>
            </a:fld>
            <a:endParaRPr lang="en-US"/>
          </a:p>
        </p:txBody>
      </p:sp>
    </p:spTree>
    <p:extLst>
      <p:ext uri="{BB962C8B-B14F-4D97-AF65-F5344CB8AC3E}">
        <p14:creationId xmlns:p14="http://schemas.microsoft.com/office/powerpoint/2010/main" val="15121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Wear Sunscreen: Wear at least 30 SPF and reapply often. Many options are available from traditional lotions to sprays to sticks. All skin hues need sunscreen, so protect your skin and prevent skin cancer. </a:t>
            </a:r>
          </a:p>
          <a:p>
            <a:endParaRPr lang="en-US" dirty="0"/>
          </a:p>
        </p:txBody>
      </p:sp>
      <p:sp>
        <p:nvSpPr>
          <p:cNvPr id="4" name="Slide Number Placeholder 3"/>
          <p:cNvSpPr>
            <a:spLocks noGrp="1"/>
          </p:cNvSpPr>
          <p:nvPr>
            <p:ph type="sldNum" sz="quarter" idx="10"/>
          </p:nvPr>
        </p:nvSpPr>
        <p:spPr/>
        <p:txBody>
          <a:bodyPr/>
          <a:lstStyle/>
          <a:p>
            <a:fld id="{20DAD335-AE72-44B8-A53F-C630F8E1355A}" type="slidenum">
              <a:rPr lang="en-US" smtClean="0"/>
              <a:t>6</a:t>
            </a:fld>
            <a:endParaRPr lang="en-US"/>
          </a:p>
        </p:txBody>
      </p:sp>
    </p:spTree>
    <p:extLst>
      <p:ext uri="{BB962C8B-B14F-4D97-AF65-F5344CB8AC3E}">
        <p14:creationId xmlns:p14="http://schemas.microsoft.com/office/powerpoint/2010/main" val="264633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Know the symptoms of heat related illness: </a:t>
            </a:r>
          </a:p>
          <a:p>
            <a:r>
              <a:rPr lang="en-US" sz="1200" b="1" kern="1200" dirty="0" smtClean="0">
                <a:solidFill>
                  <a:schemeClr val="tx1"/>
                </a:solidFill>
                <a:effectLst/>
                <a:latin typeface="+mn-lt"/>
                <a:ea typeface="+mn-ea"/>
                <a:cs typeface="+mn-cs"/>
              </a:rPr>
              <a:t>Hyperthermia</a:t>
            </a:r>
            <a:r>
              <a:rPr lang="en-US" sz="1200" kern="1200" dirty="0" smtClean="0">
                <a:solidFill>
                  <a:schemeClr val="tx1"/>
                </a:solidFill>
                <a:effectLst/>
                <a:latin typeface="+mn-lt"/>
                <a:ea typeface="+mn-ea"/>
                <a:cs typeface="+mn-cs"/>
              </a:rPr>
              <a:t> is heat-related illness and senior adults are at particular risk of hyperthermia.  Many of the people who die of heat related illnesses, such as heat stroke, are over 50 years of age.  There are several levels of heat-related illness: </a:t>
            </a:r>
          </a:p>
          <a:p>
            <a:pPr lvl="0"/>
            <a:r>
              <a:rPr lang="en-US" sz="1200" b="1" i="1" kern="1200" dirty="0" smtClean="0">
                <a:solidFill>
                  <a:schemeClr val="tx1"/>
                </a:solidFill>
                <a:effectLst/>
                <a:latin typeface="+mn-lt"/>
                <a:ea typeface="+mn-ea"/>
                <a:cs typeface="+mn-cs"/>
              </a:rPr>
              <a:t>Heat stress</a:t>
            </a:r>
            <a:r>
              <a:rPr lang="en-US" sz="1200" kern="1200" dirty="0" smtClean="0">
                <a:solidFill>
                  <a:schemeClr val="tx1"/>
                </a:solidFill>
                <a:effectLst/>
                <a:latin typeface="+mn-lt"/>
                <a:ea typeface="+mn-ea"/>
                <a:cs typeface="+mn-cs"/>
              </a:rPr>
              <a:t> occurs when a strain is placed on the body as a result of hot weather. </a:t>
            </a:r>
          </a:p>
          <a:p>
            <a:r>
              <a:rPr lang="en-US" sz="1200" kern="1200" dirty="0" smtClean="0">
                <a:solidFill>
                  <a:schemeClr val="tx1"/>
                </a:solidFill>
                <a:effectLst/>
                <a:latin typeface="+mn-lt"/>
                <a:ea typeface="+mn-ea"/>
                <a:cs typeface="+mn-cs"/>
              </a:rPr>
              <a:t> </a:t>
            </a:r>
          </a:p>
          <a:p>
            <a:pPr lvl="0"/>
            <a:r>
              <a:rPr lang="en-US" sz="1200" b="1" i="1" kern="1200" dirty="0" smtClean="0">
                <a:solidFill>
                  <a:schemeClr val="tx1"/>
                </a:solidFill>
                <a:effectLst/>
                <a:latin typeface="+mn-lt"/>
                <a:ea typeface="+mn-ea"/>
                <a:cs typeface="+mn-cs"/>
              </a:rPr>
              <a:t>Heat fatigue</a:t>
            </a:r>
            <a:r>
              <a:rPr lang="en-US" sz="1200" kern="1200" dirty="0" smtClean="0">
                <a:solidFill>
                  <a:schemeClr val="tx1"/>
                </a:solidFill>
                <a:effectLst/>
                <a:latin typeface="+mn-lt"/>
                <a:ea typeface="+mn-ea"/>
                <a:cs typeface="+mn-cs"/>
              </a:rPr>
              <a:t> is a feeling of weakness brought on by high outdoor temperature.  Symptoms include cool, moist skin and a weakened pulse.  The individual may feel faint. </a:t>
            </a:r>
          </a:p>
          <a:p>
            <a:r>
              <a:rPr lang="en-US" sz="1200" kern="1200" dirty="0" smtClean="0">
                <a:solidFill>
                  <a:schemeClr val="tx1"/>
                </a:solidFill>
                <a:effectLst/>
                <a:latin typeface="+mn-lt"/>
                <a:ea typeface="+mn-ea"/>
                <a:cs typeface="+mn-cs"/>
              </a:rPr>
              <a:t> </a:t>
            </a:r>
          </a:p>
          <a:p>
            <a:pPr lvl="0"/>
            <a:r>
              <a:rPr lang="en-US" sz="1200" b="1" i="1" kern="1200" dirty="0" smtClean="0">
                <a:solidFill>
                  <a:schemeClr val="tx1"/>
                </a:solidFill>
                <a:effectLst/>
                <a:latin typeface="+mn-lt"/>
                <a:ea typeface="+mn-ea"/>
                <a:cs typeface="+mn-cs"/>
              </a:rPr>
              <a:t>Heat syncope</a:t>
            </a:r>
            <a:r>
              <a:rPr lang="en-US" sz="1200" kern="1200" dirty="0" smtClean="0">
                <a:solidFill>
                  <a:schemeClr val="tx1"/>
                </a:solidFill>
                <a:effectLst/>
                <a:latin typeface="+mn-lt"/>
                <a:ea typeface="+mn-ea"/>
                <a:cs typeface="+mn-cs"/>
              </a:rPr>
              <a:t> is sudden dizziness after exercising in the heat.  The skin appears pale and sweaty but is generally moist and cool.  The pulse may be weakened, and the heart rate is usually rapid.  Body temperature is normal. </a:t>
            </a:r>
          </a:p>
          <a:p>
            <a:r>
              <a:rPr lang="en-US" sz="1200" kern="1200" dirty="0" smtClean="0">
                <a:solidFill>
                  <a:schemeClr val="tx1"/>
                </a:solidFill>
                <a:effectLst/>
                <a:latin typeface="+mn-lt"/>
                <a:ea typeface="+mn-ea"/>
                <a:cs typeface="+mn-cs"/>
              </a:rPr>
              <a:t> </a:t>
            </a:r>
          </a:p>
          <a:p>
            <a:pPr lvl="0"/>
            <a:r>
              <a:rPr lang="en-US" sz="1200" b="1" i="1" kern="1200" dirty="0" smtClean="0">
                <a:solidFill>
                  <a:schemeClr val="tx1"/>
                </a:solidFill>
                <a:effectLst/>
                <a:latin typeface="+mn-lt"/>
                <a:ea typeface="+mn-ea"/>
                <a:cs typeface="+mn-cs"/>
              </a:rPr>
              <a:t>Heat cramps</a:t>
            </a:r>
            <a:r>
              <a:rPr lang="en-US" sz="1200" kern="1200" dirty="0" smtClean="0">
                <a:solidFill>
                  <a:schemeClr val="tx1"/>
                </a:solidFill>
                <a:effectLst/>
                <a:latin typeface="+mn-lt"/>
                <a:ea typeface="+mn-ea"/>
                <a:cs typeface="+mn-cs"/>
              </a:rPr>
              <a:t> are painful muscle spasms in the abdomen, arms, or legs after strenuous activity.  The skin is usually moist and cool and the pulse is normal or slightly raised.  Body temperature is mostly normal.  Heat cramps often are caused by a lack of salt in the body.  People on salt restricted diets may be at increased risk.  However, do not use salt pills without first asking your health care provider. </a:t>
            </a:r>
          </a:p>
          <a:p>
            <a:r>
              <a:rPr lang="en-US" sz="1200" kern="1200" dirty="0" smtClean="0">
                <a:solidFill>
                  <a:schemeClr val="tx1"/>
                </a:solidFill>
                <a:effectLst/>
                <a:latin typeface="+mn-lt"/>
                <a:ea typeface="+mn-ea"/>
                <a:cs typeface="+mn-cs"/>
              </a:rPr>
              <a:t> </a:t>
            </a:r>
          </a:p>
          <a:p>
            <a:pPr lvl="0"/>
            <a:r>
              <a:rPr lang="en-US" sz="1200" b="1" i="1" kern="1200" dirty="0" smtClean="0">
                <a:solidFill>
                  <a:schemeClr val="tx1"/>
                </a:solidFill>
                <a:effectLst/>
                <a:latin typeface="+mn-lt"/>
                <a:ea typeface="+mn-ea"/>
                <a:cs typeface="+mn-cs"/>
              </a:rPr>
              <a:t>Heat exhaustion</a:t>
            </a:r>
            <a:r>
              <a:rPr lang="en-US" sz="1200" kern="1200" dirty="0" smtClean="0">
                <a:solidFill>
                  <a:schemeClr val="tx1"/>
                </a:solidFill>
                <a:effectLst/>
                <a:latin typeface="+mn-lt"/>
                <a:ea typeface="+mn-ea"/>
                <a:cs typeface="+mn-cs"/>
              </a:rPr>
              <a:t> is a warning that the body is getting too hot.  The individual may be thirsty, giddy, weak, uncoordinated, nauseous, and sweating a lot.  The body temperature is usually normal and the pulse is normal or raised.  The skin is cold and clammy.  Heat exhaustion often is caused by the body's loss of water and salt. </a:t>
            </a:r>
          </a:p>
          <a:p>
            <a:r>
              <a:rPr lang="en-US" sz="1200" kern="1200" dirty="0" smtClean="0">
                <a:solidFill>
                  <a:schemeClr val="tx1"/>
                </a:solidFill>
                <a:effectLst/>
                <a:latin typeface="+mn-lt"/>
                <a:ea typeface="+mn-ea"/>
                <a:cs typeface="+mn-cs"/>
              </a:rPr>
              <a:t> </a:t>
            </a:r>
          </a:p>
          <a:p>
            <a:pPr lvl="0"/>
            <a:r>
              <a:rPr lang="en-US" sz="1200" b="1" i="1" kern="1200" dirty="0" smtClean="0">
                <a:solidFill>
                  <a:schemeClr val="tx1"/>
                </a:solidFill>
                <a:effectLst/>
                <a:latin typeface="+mn-lt"/>
                <a:ea typeface="+mn-ea"/>
                <a:cs typeface="+mn-cs"/>
              </a:rPr>
              <a:t>Heat stroke</a:t>
            </a:r>
            <a:r>
              <a:rPr lang="en-US" sz="1200" kern="1200" dirty="0" smtClean="0">
                <a:solidFill>
                  <a:schemeClr val="tx1"/>
                </a:solidFill>
                <a:effectLst/>
                <a:latin typeface="+mn-lt"/>
                <a:ea typeface="+mn-ea"/>
                <a:cs typeface="+mn-cs"/>
              </a:rPr>
              <a:t> is life-threatening.  An individual with heat stroke has a body temperature above 104° F.  Other symptoms may include confusion, bizarre behavior, fainting, staggering, strong rapid pulse, dry flushed skin, lack of sweating, possible delirium or coma.  Heatstroke may damage the kidneys, heart, lungs, muscles, liver, intestines, and brain.  Emergency medical treatment is necessary, call 911 immediately.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20DAD335-AE72-44B8-A53F-C630F8E1355A}" type="slidenum">
              <a:rPr lang="en-US" smtClean="0"/>
              <a:t>7</a:t>
            </a:fld>
            <a:endParaRPr lang="en-US"/>
          </a:p>
        </p:txBody>
      </p:sp>
    </p:spTree>
    <p:extLst>
      <p:ext uri="{BB962C8B-B14F-4D97-AF65-F5344CB8AC3E}">
        <p14:creationId xmlns:p14="http://schemas.microsoft.com/office/powerpoint/2010/main" val="1556337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Enjoy outdoor summer activities: Get outside! Summer is a great time to get outside and walk, garden, swim, bike, hike, have a picnic; the list goes on and on. Be smart about it. Watch the clock, avoid the hottest hours of the day. Check the weather forecast. If there is a heat advisory, you may want to change your outdoor plans or adjust the times. When possible, do your outdoor activities in the shade.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need sunlight to help combat depression, to help us sleep, to help us make vitamin D. It’s summer. Go outside and enjoy it. Just be smart about it.</a:t>
            </a:r>
          </a:p>
          <a:p>
            <a:endParaRPr lang="en-US" dirty="0"/>
          </a:p>
        </p:txBody>
      </p:sp>
      <p:sp>
        <p:nvSpPr>
          <p:cNvPr id="4" name="Slide Number Placeholder 3"/>
          <p:cNvSpPr>
            <a:spLocks noGrp="1"/>
          </p:cNvSpPr>
          <p:nvPr>
            <p:ph type="sldNum" sz="quarter" idx="10"/>
          </p:nvPr>
        </p:nvSpPr>
        <p:spPr/>
        <p:txBody>
          <a:bodyPr/>
          <a:lstStyle/>
          <a:p>
            <a:fld id="{20DAD335-AE72-44B8-A53F-C630F8E1355A}" type="slidenum">
              <a:rPr lang="en-US" smtClean="0"/>
              <a:t>8</a:t>
            </a:fld>
            <a:endParaRPr lang="en-US"/>
          </a:p>
        </p:txBody>
      </p:sp>
    </p:spTree>
    <p:extLst>
      <p:ext uri="{BB962C8B-B14F-4D97-AF65-F5344CB8AC3E}">
        <p14:creationId xmlns:p14="http://schemas.microsoft.com/office/powerpoint/2010/main" val="133877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Have a check-in plan: Increase your social circle. Meet your neighbors. Set up regular calls with a friend. Have a set time you call a relative. Many doctors recommend checking in twice a day during the summer months.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Know who to call if person doesn’t answer check-in call. </a:t>
            </a:r>
          </a:p>
          <a:p>
            <a:endParaRPr lang="en-US" dirty="0"/>
          </a:p>
        </p:txBody>
      </p:sp>
      <p:sp>
        <p:nvSpPr>
          <p:cNvPr id="4" name="Slide Number Placeholder 3"/>
          <p:cNvSpPr>
            <a:spLocks noGrp="1"/>
          </p:cNvSpPr>
          <p:nvPr>
            <p:ph type="sldNum" sz="quarter" idx="10"/>
          </p:nvPr>
        </p:nvSpPr>
        <p:spPr/>
        <p:txBody>
          <a:bodyPr/>
          <a:lstStyle/>
          <a:p>
            <a:fld id="{20DAD335-AE72-44B8-A53F-C630F8E1355A}" type="slidenum">
              <a:rPr lang="en-US" smtClean="0"/>
              <a:t>9</a:t>
            </a:fld>
            <a:endParaRPr lang="en-US"/>
          </a:p>
        </p:txBody>
      </p:sp>
    </p:spTree>
    <p:extLst>
      <p:ext uri="{BB962C8B-B14F-4D97-AF65-F5344CB8AC3E}">
        <p14:creationId xmlns:p14="http://schemas.microsoft.com/office/powerpoint/2010/main" val="1659875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B28D09-72D5-7649-96FF-5B1E7CC99AED}" type="datetimeFigureOut">
              <a:rPr lang="en-US" smtClean="0"/>
              <a:t>6/6/16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0B87D-7A0E-4546-9B69-150F732D5E52}" type="slidenum">
              <a:rPr lang="en-US" smtClean="0"/>
              <a:t>‹#›</a:t>
            </a:fld>
            <a:endParaRPr lang="en-US"/>
          </a:p>
        </p:txBody>
      </p:sp>
    </p:spTree>
    <p:extLst>
      <p:ext uri="{BB962C8B-B14F-4D97-AF65-F5344CB8AC3E}">
        <p14:creationId xmlns:p14="http://schemas.microsoft.com/office/powerpoint/2010/main" val="374707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28D09-72D5-7649-96FF-5B1E7CC99AED}" type="datetimeFigureOut">
              <a:rPr lang="en-US" smtClean="0"/>
              <a:t>6/6/16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0B87D-7A0E-4546-9B69-150F732D5E52}" type="slidenum">
              <a:rPr lang="en-US" smtClean="0"/>
              <a:t>‹#›</a:t>
            </a:fld>
            <a:endParaRPr lang="en-US"/>
          </a:p>
        </p:txBody>
      </p:sp>
    </p:spTree>
    <p:extLst>
      <p:ext uri="{BB962C8B-B14F-4D97-AF65-F5344CB8AC3E}">
        <p14:creationId xmlns:p14="http://schemas.microsoft.com/office/powerpoint/2010/main" val="148064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28D09-72D5-7649-96FF-5B1E7CC99AED}" type="datetimeFigureOut">
              <a:rPr lang="en-US" smtClean="0"/>
              <a:t>6/6/16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0B87D-7A0E-4546-9B69-150F732D5E52}" type="slidenum">
              <a:rPr lang="en-US" smtClean="0"/>
              <a:t>‹#›</a:t>
            </a:fld>
            <a:endParaRPr lang="en-US"/>
          </a:p>
        </p:txBody>
      </p:sp>
    </p:spTree>
    <p:extLst>
      <p:ext uri="{BB962C8B-B14F-4D97-AF65-F5344CB8AC3E}">
        <p14:creationId xmlns:p14="http://schemas.microsoft.com/office/powerpoint/2010/main" val="3832788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B28D09-72D5-7649-96FF-5B1E7CC99AED}" type="datetimeFigureOut">
              <a:rPr lang="en-US" smtClean="0"/>
              <a:t>6/6/16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0B87D-7A0E-4546-9B69-150F732D5E52}" type="slidenum">
              <a:rPr lang="en-US" smtClean="0"/>
              <a:t>‹#›</a:t>
            </a:fld>
            <a:endParaRPr lang="en-US"/>
          </a:p>
        </p:txBody>
      </p:sp>
    </p:spTree>
    <p:extLst>
      <p:ext uri="{BB962C8B-B14F-4D97-AF65-F5344CB8AC3E}">
        <p14:creationId xmlns:p14="http://schemas.microsoft.com/office/powerpoint/2010/main" val="240595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B28D09-72D5-7649-96FF-5B1E7CC99AED}" type="datetimeFigureOut">
              <a:rPr lang="en-US" smtClean="0"/>
              <a:t>6/6/16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0B87D-7A0E-4546-9B69-150F732D5E52}" type="slidenum">
              <a:rPr lang="en-US" smtClean="0"/>
              <a:t>‹#›</a:t>
            </a:fld>
            <a:endParaRPr lang="en-US"/>
          </a:p>
        </p:txBody>
      </p:sp>
    </p:spTree>
    <p:extLst>
      <p:ext uri="{BB962C8B-B14F-4D97-AF65-F5344CB8AC3E}">
        <p14:creationId xmlns:p14="http://schemas.microsoft.com/office/powerpoint/2010/main" val="2915849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B28D09-72D5-7649-96FF-5B1E7CC99AED}" type="datetimeFigureOut">
              <a:rPr lang="en-US" smtClean="0"/>
              <a:t>6/6/16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0B87D-7A0E-4546-9B69-150F732D5E52}" type="slidenum">
              <a:rPr lang="en-US" smtClean="0"/>
              <a:t>‹#›</a:t>
            </a:fld>
            <a:endParaRPr lang="en-US"/>
          </a:p>
        </p:txBody>
      </p:sp>
    </p:spTree>
    <p:extLst>
      <p:ext uri="{BB962C8B-B14F-4D97-AF65-F5344CB8AC3E}">
        <p14:creationId xmlns:p14="http://schemas.microsoft.com/office/powerpoint/2010/main" val="417300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B28D09-72D5-7649-96FF-5B1E7CC99AED}" type="datetimeFigureOut">
              <a:rPr lang="en-US" smtClean="0"/>
              <a:t>6/6/16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0B87D-7A0E-4546-9B69-150F732D5E52}" type="slidenum">
              <a:rPr lang="en-US" smtClean="0"/>
              <a:t>‹#›</a:t>
            </a:fld>
            <a:endParaRPr lang="en-US"/>
          </a:p>
        </p:txBody>
      </p:sp>
    </p:spTree>
    <p:extLst>
      <p:ext uri="{BB962C8B-B14F-4D97-AF65-F5344CB8AC3E}">
        <p14:creationId xmlns:p14="http://schemas.microsoft.com/office/powerpoint/2010/main" val="69342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B28D09-72D5-7649-96FF-5B1E7CC99AED}" type="datetimeFigureOut">
              <a:rPr lang="en-US" smtClean="0"/>
              <a:t>6/6/16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0B87D-7A0E-4546-9B69-150F732D5E52}" type="slidenum">
              <a:rPr lang="en-US" smtClean="0"/>
              <a:t>‹#›</a:t>
            </a:fld>
            <a:endParaRPr lang="en-US"/>
          </a:p>
        </p:txBody>
      </p:sp>
    </p:spTree>
    <p:extLst>
      <p:ext uri="{BB962C8B-B14F-4D97-AF65-F5344CB8AC3E}">
        <p14:creationId xmlns:p14="http://schemas.microsoft.com/office/powerpoint/2010/main" val="2619409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28D09-72D5-7649-96FF-5B1E7CC99AED}" type="datetimeFigureOut">
              <a:rPr lang="en-US" smtClean="0"/>
              <a:t>6/6/16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0B87D-7A0E-4546-9B69-150F732D5E52}" type="slidenum">
              <a:rPr lang="en-US" smtClean="0"/>
              <a:t>‹#›</a:t>
            </a:fld>
            <a:endParaRPr lang="en-US"/>
          </a:p>
        </p:txBody>
      </p:sp>
    </p:spTree>
    <p:extLst>
      <p:ext uri="{BB962C8B-B14F-4D97-AF65-F5344CB8AC3E}">
        <p14:creationId xmlns:p14="http://schemas.microsoft.com/office/powerpoint/2010/main" val="543869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28D09-72D5-7649-96FF-5B1E7CC99AED}" type="datetimeFigureOut">
              <a:rPr lang="en-US" smtClean="0"/>
              <a:t>6/6/16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0B87D-7A0E-4546-9B69-150F732D5E52}" type="slidenum">
              <a:rPr lang="en-US" smtClean="0"/>
              <a:t>‹#›</a:t>
            </a:fld>
            <a:endParaRPr lang="en-US"/>
          </a:p>
        </p:txBody>
      </p:sp>
    </p:spTree>
    <p:extLst>
      <p:ext uri="{BB962C8B-B14F-4D97-AF65-F5344CB8AC3E}">
        <p14:creationId xmlns:p14="http://schemas.microsoft.com/office/powerpoint/2010/main" val="276216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B28D09-72D5-7649-96FF-5B1E7CC99AED}" type="datetimeFigureOut">
              <a:rPr lang="en-US" smtClean="0"/>
              <a:t>6/6/16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0B87D-7A0E-4546-9B69-150F732D5E52}" type="slidenum">
              <a:rPr lang="en-US" smtClean="0"/>
              <a:t>‹#›</a:t>
            </a:fld>
            <a:endParaRPr lang="en-US"/>
          </a:p>
        </p:txBody>
      </p:sp>
    </p:spTree>
    <p:extLst>
      <p:ext uri="{BB962C8B-B14F-4D97-AF65-F5344CB8AC3E}">
        <p14:creationId xmlns:p14="http://schemas.microsoft.com/office/powerpoint/2010/main" val="39796524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28D09-72D5-7649-96FF-5B1E7CC99AED}" type="datetimeFigureOut">
              <a:rPr lang="en-US" smtClean="0"/>
              <a:t>6/6/16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0B87D-7A0E-4546-9B69-150F732D5E52}" type="slidenum">
              <a:rPr lang="en-US" smtClean="0"/>
              <a:t>‹#›</a:t>
            </a:fld>
            <a:endParaRPr lang="en-US"/>
          </a:p>
        </p:txBody>
      </p:sp>
    </p:spTree>
    <p:extLst>
      <p:ext uri="{BB962C8B-B14F-4D97-AF65-F5344CB8AC3E}">
        <p14:creationId xmlns:p14="http://schemas.microsoft.com/office/powerpoint/2010/main" val="44388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S-Intro 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477" cy="6858000"/>
          </a:xfrm>
          <a:prstGeom prst="rect">
            <a:avLst/>
          </a:prstGeom>
        </p:spPr>
      </p:pic>
    </p:spTree>
    <p:extLst>
      <p:ext uri="{BB962C8B-B14F-4D97-AF65-F5344CB8AC3E}">
        <p14:creationId xmlns:p14="http://schemas.microsoft.com/office/powerpoint/2010/main" val="2790393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Slide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Tree>
    <p:extLst>
      <p:ext uri="{BB962C8B-B14F-4D97-AF65-F5344CB8AC3E}">
        <p14:creationId xmlns:p14="http://schemas.microsoft.com/office/powerpoint/2010/main" val="157085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Tree>
    <p:extLst>
      <p:ext uri="{BB962C8B-B14F-4D97-AF65-F5344CB8AC3E}">
        <p14:creationId xmlns:p14="http://schemas.microsoft.com/office/powerpoint/2010/main" val="1284540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Bonus 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Tree>
    <p:extLst>
      <p:ext uri="{BB962C8B-B14F-4D97-AF65-F5344CB8AC3E}">
        <p14:creationId xmlns:p14="http://schemas.microsoft.com/office/powerpoint/2010/main" val="73022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4573"/>
          </a:xfrm>
          <a:prstGeom prst="rect">
            <a:avLst/>
          </a:prstGeom>
        </p:spPr>
      </p:pic>
    </p:spTree>
    <p:extLst>
      <p:ext uri="{BB962C8B-B14F-4D97-AF65-F5344CB8AC3E}">
        <p14:creationId xmlns:p14="http://schemas.microsoft.com/office/powerpoint/2010/main" val="1989505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477" cy="6858000"/>
          </a:xfrm>
          <a:prstGeom prst="rect">
            <a:avLst/>
          </a:prstGeom>
        </p:spPr>
      </p:pic>
    </p:spTree>
    <p:extLst>
      <p:ext uri="{BB962C8B-B14F-4D97-AF65-F5344CB8AC3E}">
        <p14:creationId xmlns:p14="http://schemas.microsoft.com/office/powerpoint/2010/main" val="262225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Tree>
    <p:extLst>
      <p:ext uri="{BB962C8B-B14F-4D97-AF65-F5344CB8AC3E}">
        <p14:creationId xmlns:p14="http://schemas.microsoft.com/office/powerpoint/2010/main" val="3977447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Slide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Tree>
    <p:extLst>
      <p:ext uri="{BB962C8B-B14F-4D97-AF65-F5344CB8AC3E}">
        <p14:creationId xmlns:p14="http://schemas.microsoft.com/office/powerpoint/2010/main" val="818323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Slide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477" cy="6858000"/>
          </a:xfrm>
          <a:prstGeom prst="rect">
            <a:avLst/>
          </a:prstGeom>
        </p:spPr>
      </p:pic>
    </p:spTree>
    <p:extLst>
      <p:ext uri="{BB962C8B-B14F-4D97-AF65-F5344CB8AC3E}">
        <p14:creationId xmlns:p14="http://schemas.microsoft.com/office/powerpoint/2010/main" val="313061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Slid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Tree>
    <p:extLst>
      <p:ext uri="{BB962C8B-B14F-4D97-AF65-F5344CB8AC3E}">
        <p14:creationId xmlns:p14="http://schemas.microsoft.com/office/powerpoint/2010/main" val="265828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477" cy="6858000"/>
          </a:xfrm>
          <a:prstGeom prst="rect">
            <a:avLst/>
          </a:prstGeom>
        </p:spPr>
      </p:pic>
    </p:spTree>
    <p:extLst>
      <p:ext uri="{BB962C8B-B14F-4D97-AF65-F5344CB8AC3E}">
        <p14:creationId xmlns:p14="http://schemas.microsoft.com/office/powerpoint/2010/main" val="118855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Slide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Tree>
    <p:extLst>
      <p:ext uri="{BB962C8B-B14F-4D97-AF65-F5344CB8AC3E}">
        <p14:creationId xmlns:p14="http://schemas.microsoft.com/office/powerpoint/2010/main" val="1773876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1227</Words>
  <Application>Microsoft Macintosh PowerPoint</Application>
  <PresentationFormat>On-screen Show (4:3)</PresentationFormat>
  <Paragraphs>77</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UA 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 Meux</dc:creator>
  <cp:lastModifiedBy>Microsoft Office User</cp:lastModifiedBy>
  <cp:revision>4</cp:revision>
  <dcterms:created xsi:type="dcterms:W3CDTF">2016-04-20T14:02:42Z</dcterms:created>
  <dcterms:modified xsi:type="dcterms:W3CDTF">2016-06-06T16:13:34Z</dcterms:modified>
</cp:coreProperties>
</file>