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56" r:id="rId2"/>
    <p:sldId id="257" r:id="rId3"/>
    <p:sldId id="258" r:id="rId4"/>
    <p:sldId id="264" r:id="rId5"/>
    <p:sldId id="259" r:id="rId6"/>
    <p:sldId id="271" r:id="rId7"/>
    <p:sldId id="272" r:id="rId8"/>
    <p:sldId id="273" r:id="rId9"/>
    <p:sldId id="274" r:id="rId10"/>
    <p:sldId id="275" r:id="rId11"/>
    <p:sldId id="276" r:id="rId12"/>
    <p:sldId id="277" r:id="rId13"/>
    <p:sldId id="266" r:id="rId14"/>
    <p:sldId id="267" r:id="rId15"/>
    <p:sldId id="284" r:id="rId16"/>
    <p:sldId id="288" r:id="rId17"/>
    <p:sldId id="287" r:id="rId18"/>
    <p:sldId id="285" r:id="rId19"/>
    <p:sldId id="279" r:id="rId20"/>
  </p:sldIdLst>
  <p:sldSz cx="9144000" cy="6858000" type="screen4x3"/>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291" autoAdjust="0"/>
  </p:normalViewPr>
  <p:slideViewPr>
    <p:cSldViewPr>
      <p:cViewPr varScale="1">
        <p:scale>
          <a:sx n="52" d="100"/>
          <a:sy n="52" d="100"/>
        </p:scale>
        <p:origin x="-188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E0848C-75E6-4AA0-B17E-E4A618217039}" type="doc">
      <dgm:prSet loTypeId="urn:microsoft.com/office/officeart/2005/8/layout/radial6" loCatId="cycle" qsTypeId="urn:microsoft.com/office/officeart/2005/8/quickstyle/3d2" qsCatId="3D" csTypeId="urn:microsoft.com/office/officeart/2005/8/colors/colorful5" csCatId="colorful" phldr="1"/>
      <dgm:spPr/>
      <dgm:t>
        <a:bodyPr/>
        <a:lstStyle/>
        <a:p>
          <a:endParaRPr lang="en-US"/>
        </a:p>
      </dgm:t>
    </dgm:pt>
    <dgm:pt modelId="{C1F887E6-B238-44D6-9CFD-7AD5AA5776D5}">
      <dgm:prSet phldrT="[Text]"/>
      <dgm:spPr/>
      <dgm:t>
        <a:bodyPr/>
        <a:lstStyle/>
        <a:p>
          <a:r>
            <a:rPr lang="en-US" dirty="0" smtClean="0"/>
            <a:t>Stress!</a:t>
          </a:r>
          <a:endParaRPr lang="en-US" dirty="0"/>
        </a:p>
      </dgm:t>
    </dgm:pt>
    <dgm:pt modelId="{C76E6C57-EC47-485B-AA48-ECDF542C19A9}" type="parTrans" cxnId="{E3AA9E08-A3CC-4ECA-B5E7-DE4D166BF21A}">
      <dgm:prSet/>
      <dgm:spPr/>
      <dgm:t>
        <a:bodyPr/>
        <a:lstStyle/>
        <a:p>
          <a:endParaRPr lang="en-US"/>
        </a:p>
      </dgm:t>
    </dgm:pt>
    <dgm:pt modelId="{D35341B3-8643-4B42-8205-24706F869A93}" type="sibTrans" cxnId="{E3AA9E08-A3CC-4ECA-B5E7-DE4D166BF21A}">
      <dgm:prSet/>
      <dgm:spPr/>
      <dgm:t>
        <a:bodyPr/>
        <a:lstStyle/>
        <a:p>
          <a:endParaRPr lang="en-US"/>
        </a:p>
      </dgm:t>
    </dgm:pt>
    <dgm:pt modelId="{C5800071-DA78-469A-87AB-ADDF92DA5174}">
      <dgm:prSet phldrT="[Text]"/>
      <dgm:spPr/>
      <dgm:t>
        <a:bodyPr/>
        <a:lstStyle/>
        <a:p>
          <a:r>
            <a:rPr lang="en-US" dirty="0" smtClean="0"/>
            <a:t>Blood Sugar </a:t>
          </a:r>
          <a:r>
            <a:rPr lang="en-US" dirty="0" smtClean="0">
              <a:latin typeface="Calibri"/>
            </a:rPr>
            <a:t>↑</a:t>
          </a:r>
          <a:r>
            <a:rPr lang="en-US" dirty="0" smtClean="0"/>
            <a:t> </a:t>
          </a:r>
          <a:endParaRPr lang="en-US" dirty="0"/>
        </a:p>
      </dgm:t>
    </dgm:pt>
    <dgm:pt modelId="{6AE3E632-6769-484F-9A83-468D5DAF5219}" type="parTrans" cxnId="{CE92A215-4F69-4F47-AB42-4E1FB212AF5C}">
      <dgm:prSet/>
      <dgm:spPr/>
      <dgm:t>
        <a:bodyPr/>
        <a:lstStyle/>
        <a:p>
          <a:endParaRPr lang="en-US"/>
        </a:p>
      </dgm:t>
    </dgm:pt>
    <dgm:pt modelId="{C092C897-00A9-431C-83B9-95B3BD91354C}" type="sibTrans" cxnId="{CE92A215-4F69-4F47-AB42-4E1FB212AF5C}">
      <dgm:prSet/>
      <dgm:spPr/>
      <dgm:t>
        <a:bodyPr/>
        <a:lstStyle/>
        <a:p>
          <a:endParaRPr lang="en-US"/>
        </a:p>
      </dgm:t>
    </dgm:pt>
    <dgm:pt modelId="{1C985583-DD97-4CAA-B4A1-F2B5B7981E15}">
      <dgm:prSet phldrT="[Text]"/>
      <dgm:spPr/>
      <dgm:t>
        <a:bodyPr/>
        <a:lstStyle/>
        <a:p>
          <a:r>
            <a:rPr lang="en-US" dirty="0" smtClean="0"/>
            <a:t>Cortisol </a:t>
          </a:r>
          <a:r>
            <a:rPr lang="en-US" dirty="0" smtClean="0">
              <a:latin typeface="Calibri"/>
            </a:rPr>
            <a:t>↑</a:t>
          </a:r>
          <a:endParaRPr lang="en-US" dirty="0"/>
        </a:p>
      </dgm:t>
    </dgm:pt>
    <dgm:pt modelId="{B96D1C02-38AF-4114-BC61-6FA5CCCEC968}" type="parTrans" cxnId="{780FAF74-737D-4F3C-B486-094E85B2083E}">
      <dgm:prSet/>
      <dgm:spPr/>
      <dgm:t>
        <a:bodyPr/>
        <a:lstStyle/>
        <a:p>
          <a:endParaRPr lang="en-US"/>
        </a:p>
      </dgm:t>
    </dgm:pt>
    <dgm:pt modelId="{D73804FB-6D5E-46CA-ADB0-4CFFBEF96268}" type="sibTrans" cxnId="{780FAF74-737D-4F3C-B486-094E85B2083E}">
      <dgm:prSet/>
      <dgm:spPr/>
      <dgm:t>
        <a:bodyPr/>
        <a:lstStyle/>
        <a:p>
          <a:endParaRPr lang="en-US"/>
        </a:p>
      </dgm:t>
    </dgm:pt>
    <dgm:pt modelId="{F06086D1-35AC-4527-90C6-7981AE867D5E}">
      <dgm:prSet phldrT="[Text]"/>
      <dgm:spPr/>
      <dgm:t>
        <a:bodyPr/>
        <a:lstStyle/>
        <a:p>
          <a:r>
            <a:rPr lang="en-US" dirty="0" smtClean="0"/>
            <a:t>Insulin </a:t>
          </a:r>
          <a:r>
            <a:rPr lang="en-US" dirty="0" smtClean="0">
              <a:latin typeface="Calibri"/>
            </a:rPr>
            <a:t>↑</a:t>
          </a:r>
          <a:endParaRPr lang="en-US" dirty="0"/>
        </a:p>
      </dgm:t>
    </dgm:pt>
    <dgm:pt modelId="{60EA165E-E61D-4AB7-B047-74FEC27AF0B7}" type="parTrans" cxnId="{6CEB5DCE-CEDD-4B2E-A412-B4840357CA40}">
      <dgm:prSet/>
      <dgm:spPr/>
      <dgm:t>
        <a:bodyPr/>
        <a:lstStyle/>
        <a:p>
          <a:endParaRPr lang="en-US"/>
        </a:p>
      </dgm:t>
    </dgm:pt>
    <dgm:pt modelId="{9203AD88-3ACC-46C7-B59C-A93296B7AE16}" type="sibTrans" cxnId="{6CEB5DCE-CEDD-4B2E-A412-B4840357CA40}">
      <dgm:prSet/>
      <dgm:spPr/>
      <dgm:t>
        <a:bodyPr/>
        <a:lstStyle/>
        <a:p>
          <a:endParaRPr lang="en-US"/>
        </a:p>
      </dgm:t>
    </dgm:pt>
    <dgm:pt modelId="{60074589-42C9-470A-92D4-44AEAF5EF96B}" type="pres">
      <dgm:prSet presAssocID="{C7E0848C-75E6-4AA0-B17E-E4A618217039}" presName="Name0" presStyleCnt="0">
        <dgm:presLayoutVars>
          <dgm:chMax val="1"/>
          <dgm:dir/>
          <dgm:animLvl val="ctr"/>
          <dgm:resizeHandles val="exact"/>
        </dgm:presLayoutVars>
      </dgm:prSet>
      <dgm:spPr/>
      <dgm:t>
        <a:bodyPr/>
        <a:lstStyle/>
        <a:p>
          <a:endParaRPr lang="en-US"/>
        </a:p>
      </dgm:t>
    </dgm:pt>
    <dgm:pt modelId="{B962F2C2-D008-4D98-B341-E901AEA15611}" type="pres">
      <dgm:prSet presAssocID="{C1F887E6-B238-44D6-9CFD-7AD5AA5776D5}" presName="centerShape" presStyleLbl="node0" presStyleIdx="0" presStyleCnt="1" custLinFactNeighborX="3094" custLinFactNeighborY="-1086"/>
      <dgm:spPr/>
      <dgm:t>
        <a:bodyPr/>
        <a:lstStyle/>
        <a:p>
          <a:endParaRPr lang="en-US"/>
        </a:p>
      </dgm:t>
    </dgm:pt>
    <dgm:pt modelId="{B26942D3-BD3D-4AF9-B710-1BFE4ECEEC56}" type="pres">
      <dgm:prSet presAssocID="{C5800071-DA78-469A-87AB-ADDF92DA5174}" presName="node" presStyleLbl="node1" presStyleIdx="0" presStyleCnt="3" custScaleX="141044" custScaleY="131036" custRadScaleRad="100191" custRadScaleInc="8854">
        <dgm:presLayoutVars>
          <dgm:bulletEnabled val="1"/>
        </dgm:presLayoutVars>
      </dgm:prSet>
      <dgm:spPr/>
      <dgm:t>
        <a:bodyPr/>
        <a:lstStyle/>
        <a:p>
          <a:endParaRPr lang="en-US"/>
        </a:p>
      </dgm:t>
    </dgm:pt>
    <dgm:pt modelId="{59EE5787-0A96-4825-BA97-CC2CBFAA9E1C}" type="pres">
      <dgm:prSet presAssocID="{C5800071-DA78-469A-87AB-ADDF92DA5174}" presName="dummy" presStyleCnt="0"/>
      <dgm:spPr/>
    </dgm:pt>
    <dgm:pt modelId="{B18B87CA-20D1-476A-8203-231729DBFF4C}" type="pres">
      <dgm:prSet presAssocID="{C092C897-00A9-431C-83B9-95B3BD91354C}" presName="sibTrans" presStyleLbl="sibTrans2D1" presStyleIdx="0" presStyleCnt="3"/>
      <dgm:spPr/>
      <dgm:t>
        <a:bodyPr/>
        <a:lstStyle/>
        <a:p>
          <a:endParaRPr lang="en-US"/>
        </a:p>
      </dgm:t>
    </dgm:pt>
    <dgm:pt modelId="{C817E768-EBB4-4F8E-88AC-46DBAE648609}" type="pres">
      <dgm:prSet presAssocID="{1C985583-DD97-4CAA-B4A1-F2B5B7981E15}" presName="node" presStyleLbl="node1" presStyleIdx="1" presStyleCnt="3" custScaleX="134879" custScaleY="139877" custRadScaleRad="104392" custRadScaleInc="-6830">
        <dgm:presLayoutVars>
          <dgm:bulletEnabled val="1"/>
        </dgm:presLayoutVars>
      </dgm:prSet>
      <dgm:spPr/>
      <dgm:t>
        <a:bodyPr/>
        <a:lstStyle/>
        <a:p>
          <a:endParaRPr lang="en-US"/>
        </a:p>
      </dgm:t>
    </dgm:pt>
    <dgm:pt modelId="{2D9A6118-DC27-4715-A333-4F175CF876E3}" type="pres">
      <dgm:prSet presAssocID="{1C985583-DD97-4CAA-B4A1-F2B5B7981E15}" presName="dummy" presStyleCnt="0"/>
      <dgm:spPr/>
    </dgm:pt>
    <dgm:pt modelId="{07DB749D-FB46-45F2-A224-2C3E4F69C3EF}" type="pres">
      <dgm:prSet presAssocID="{D73804FB-6D5E-46CA-ADB0-4CFFBEF96268}" presName="sibTrans" presStyleLbl="sibTrans2D1" presStyleIdx="1" presStyleCnt="3"/>
      <dgm:spPr/>
      <dgm:t>
        <a:bodyPr/>
        <a:lstStyle/>
        <a:p>
          <a:endParaRPr lang="en-US"/>
        </a:p>
      </dgm:t>
    </dgm:pt>
    <dgm:pt modelId="{2BC65071-236D-4C81-AEEA-B8A353C2FFF2}" type="pres">
      <dgm:prSet presAssocID="{F06086D1-35AC-4527-90C6-7981AE867D5E}" presName="node" presStyleLbl="node1" presStyleIdx="2" presStyleCnt="3" custScaleX="126050" custScaleY="122451" custRadScaleRad="93563" custRadScaleInc="-1857">
        <dgm:presLayoutVars>
          <dgm:bulletEnabled val="1"/>
        </dgm:presLayoutVars>
      </dgm:prSet>
      <dgm:spPr/>
      <dgm:t>
        <a:bodyPr/>
        <a:lstStyle/>
        <a:p>
          <a:endParaRPr lang="en-US"/>
        </a:p>
      </dgm:t>
    </dgm:pt>
    <dgm:pt modelId="{3EAD56E1-C011-490D-9C9E-F2EC5B67239F}" type="pres">
      <dgm:prSet presAssocID="{F06086D1-35AC-4527-90C6-7981AE867D5E}" presName="dummy" presStyleCnt="0"/>
      <dgm:spPr/>
    </dgm:pt>
    <dgm:pt modelId="{7E7C6F79-CE7D-4596-B629-141BA721E087}" type="pres">
      <dgm:prSet presAssocID="{9203AD88-3ACC-46C7-B59C-A93296B7AE16}" presName="sibTrans" presStyleLbl="sibTrans2D1" presStyleIdx="2" presStyleCnt="3"/>
      <dgm:spPr/>
      <dgm:t>
        <a:bodyPr/>
        <a:lstStyle/>
        <a:p>
          <a:endParaRPr lang="en-US"/>
        </a:p>
      </dgm:t>
    </dgm:pt>
  </dgm:ptLst>
  <dgm:cxnLst>
    <dgm:cxn modelId="{5338A62D-075C-4B23-A8ED-5BA81C3A5078}" type="presOf" srcId="{C092C897-00A9-431C-83B9-95B3BD91354C}" destId="{B18B87CA-20D1-476A-8203-231729DBFF4C}" srcOrd="0" destOrd="0" presId="urn:microsoft.com/office/officeart/2005/8/layout/radial6"/>
    <dgm:cxn modelId="{D7A3EDAC-5CFA-4736-8005-E93725B36BA8}" type="presOf" srcId="{F06086D1-35AC-4527-90C6-7981AE867D5E}" destId="{2BC65071-236D-4C81-AEEA-B8A353C2FFF2}" srcOrd="0" destOrd="0" presId="urn:microsoft.com/office/officeart/2005/8/layout/radial6"/>
    <dgm:cxn modelId="{CE92A215-4F69-4F47-AB42-4E1FB212AF5C}" srcId="{C1F887E6-B238-44D6-9CFD-7AD5AA5776D5}" destId="{C5800071-DA78-469A-87AB-ADDF92DA5174}" srcOrd="0" destOrd="0" parTransId="{6AE3E632-6769-484F-9A83-468D5DAF5219}" sibTransId="{C092C897-00A9-431C-83B9-95B3BD91354C}"/>
    <dgm:cxn modelId="{6CEB5DCE-CEDD-4B2E-A412-B4840357CA40}" srcId="{C1F887E6-B238-44D6-9CFD-7AD5AA5776D5}" destId="{F06086D1-35AC-4527-90C6-7981AE867D5E}" srcOrd="2" destOrd="0" parTransId="{60EA165E-E61D-4AB7-B047-74FEC27AF0B7}" sibTransId="{9203AD88-3ACC-46C7-B59C-A93296B7AE16}"/>
    <dgm:cxn modelId="{C5BF34C8-F75B-4DAA-BC40-679C85E21C5B}" type="presOf" srcId="{D73804FB-6D5E-46CA-ADB0-4CFFBEF96268}" destId="{07DB749D-FB46-45F2-A224-2C3E4F69C3EF}" srcOrd="0" destOrd="0" presId="urn:microsoft.com/office/officeart/2005/8/layout/radial6"/>
    <dgm:cxn modelId="{6A6A57B8-33AF-4545-842B-359F93C65547}" type="presOf" srcId="{C7E0848C-75E6-4AA0-B17E-E4A618217039}" destId="{60074589-42C9-470A-92D4-44AEAF5EF96B}" srcOrd="0" destOrd="0" presId="urn:microsoft.com/office/officeart/2005/8/layout/radial6"/>
    <dgm:cxn modelId="{2E3DA82E-826D-44D2-BA2A-993D6D500FEE}" type="presOf" srcId="{1C985583-DD97-4CAA-B4A1-F2B5B7981E15}" destId="{C817E768-EBB4-4F8E-88AC-46DBAE648609}" srcOrd="0" destOrd="0" presId="urn:microsoft.com/office/officeart/2005/8/layout/radial6"/>
    <dgm:cxn modelId="{E3AA9E08-A3CC-4ECA-B5E7-DE4D166BF21A}" srcId="{C7E0848C-75E6-4AA0-B17E-E4A618217039}" destId="{C1F887E6-B238-44D6-9CFD-7AD5AA5776D5}" srcOrd="0" destOrd="0" parTransId="{C76E6C57-EC47-485B-AA48-ECDF542C19A9}" sibTransId="{D35341B3-8643-4B42-8205-24706F869A93}"/>
    <dgm:cxn modelId="{4B69CA5B-3C61-403F-BBB2-B7E80FF31E77}" type="presOf" srcId="{9203AD88-3ACC-46C7-B59C-A93296B7AE16}" destId="{7E7C6F79-CE7D-4596-B629-141BA721E087}" srcOrd="0" destOrd="0" presId="urn:microsoft.com/office/officeart/2005/8/layout/radial6"/>
    <dgm:cxn modelId="{780FAF74-737D-4F3C-B486-094E85B2083E}" srcId="{C1F887E6-B238-44D6-9CFD-7AD5AA5776D5}" destId="{1C985583-DD97-4CAA-B4A1-F2B5B7981E15}" srcOrd="1" destOrd="0" parTransId="{B96D1C02-38AF-4114-BC61-6FA5CCCEC968}" sibTransId="{D73804FB-6D5E-46CA-ADB0-4CFFBEF96268}"/>
    <dgm:cxn modelId="{1D550FAD-4CE1-4322-80CC-E007455E6E9B}" type="presOf" srcId="{C5800071-DA78-469A-87AB-ADDF92DA5174}" destId="{B26942D3-BD3D-4AF9-B710-1BFE4ECEEC56}" srcOrd="0" destOrd="0" presId="urn:microsoft.com/office/officeart/2005/8/layout/radial6"/>
    <dgm:cxn modelId="{DF1EA1B0-3CCD-416D-AD4A-8E6263C6831D}" type="presOf" srcId="{C1F887E6-B238-44D6-9CFD-7AD5AA5776D5}" destId="{B962F2C2-D008-4D98-B341-E901AEA15611}" srcOrd="0" destOrd="0" presId="urn:microsoft.com/office/officeart/2005/8/layout/radial6"/>
    <dgm:cxn modelId="{BFFDB800-5953-43E1-ACFB-D6282C016DBA}" type="presParOf" srcId="{60074589-42C9-470A-92D4-44AEAF5EF96B}" destId="{B962F2C2-D008-4D98-B341-E901AEA15611}" srcOrd="0" destOrd="0" presId="urn:microsoft.com/office/officeart/2005/8/layout/radial6"/>
    <dgm:cxn modelId="{3E9096DD-BE0A-4E41-9E6B-42EE4B8C30B4}" type="presParOf" srcId="{60074589-42C9-470A-92D4-44AEAF5EF96B}" destId="{B26942D3-BD3D-4AF9-B710-1BFE4ECEEC56}" srcOrd="1" destOrd="0" presId="urn:microsoft.com/office/officeart/2005/8/layout/radial6"/>
    <dgm:cxn modelId="{6854CB7C-228F-4EB6-9B95-5D15BE82A818}" type="presParOf" srcId="{60074589-42C9-470A-92D4-44AEAF5EF96B}" destId="{59EE5787-0A96-4825-BA97-CC2CBFAA9E1C}" srcOrd="2" destOrd="0" presId="urn:microsoft.com/office/officeart/2005/8/layout/radial6"/>
    <dgm:cxn modelId="{B140104B-AA9F-47CB-BB14-962378082FC6}" type="presParOf" srcId="{60074589-42C9-470A-92D4-44AEAF5EF96B}" destId="{B18B87CA-20D1-476A-8203-231729DBFF4C}" srcOrd="3" destOrd="0" presId="urn:microsoft.com/office/officeart/2005/8/layout/radial6"/>
    <dgm:cxn modelId="{62C0DB71-803B-4781-96CF-09F0FEE34002}" type="presParOf" srcId="{60074589-42C9-470A-92D4-44AEAF5EF96B}" destId="{C817E768-EBB4-4F8E-88AC-46DBAE648609}" srcOrd="4" destOrd="0" presId="urn:microsoft.com/office/officeart/2005/8/layout/radial6"/>
    <dgm:cxn modelId="{DB3DEB37-A8AE-4811-84F2-93778AD84AA6}" type="presParOf" srcId="{60074589-42C9-470A-92D4-44AEAF5EF96B}" destId="{2D9A6118-DC27-4715-A333-4F175CF876E3}" srcOrd="5" destOrd="0" presId="urn:microsoft.com/office/officeart/2005/8/layout/radial6"/>
    <dgm:cxn modelId="{F7C256BD-4371-4505-9F85-CB260D9E3AC3}" type="presParOf" srcId="{60074589-42C9-470A-92D4-44AEAF5EF96B}" destId="{07DB749D-FB46-45F2-A224-2C3E4F69C3EF}" srcOrd="6" destOrd="0" presId="urn:microsoft.com/office/officeart/2005/8/layout/radial6"/>
    <dgm:cxn modelId="{4F7B82B2-6799-4B02-86B7-65DB9E56564E}" type="presParOf" srcId="{60074589-42C9-470A-92D4-44AEAF5EF96B}" destId="{2BC65071-236D-4C81-AEEA-B8A353C2FFF2}" srcOrd="7" destOrd="0" presId="urn:microsoft.com/office/officeart/2005/8/layout/radial6"/>
    <dgm:cxn modelId="{E39A5C3D-8291-4D60-A4C3-BA291F79BFD8}" type="presParOf" srcId="{60074589-42C9-470A-92D4-44AEAF5EF96B}" destId="{3EAD56E1-C011-490D-9C9E-F2EC5B67239F}" srcOrd="8" destOrd="0" presId="urn:microsoft.com/office/officeart/2005/8/layout/radial6"/>
    <dgm:cxn modelId="{F8592EB8-F344-4B2E-A3C4-907D8E72FAF5}" type="presParOf" srcId="{60074589-42C9-470A-92D4-44AEAF5EF96B}" destId="{7E7C6F79-CE7D-4596-B629-141BA721E087}" srcOrd="9"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C6F79-CE7D-4596-B629-141BA721E087}">
      <dsp:nvSpPr>
        <dsp:cNvPr id="0" name=""/>
        <dsp:cNvSpPr/>
      </dsp:nvSpPr>
      <dsp:spPr>
        <a:xfrm>
          <a:off x="1165880" y="713324"/>
          <a:ext cx="4077219" cy="4077219"/>
        </a:xfrm>
        <a:prstGeom prst="blockArc">
          <a:avLst>
            <a:gd name="adj1" fmla="val 9085337"/>
            <a:gd name="adj2" fmla="val 16158294"/>
            <a:gd name="adj3" fmla="val 4642"/>
          </a:avLst>
        </a:prstGeom>
        <a:solidFill>
          <a:schemeClr val="accent5">
            <a:hueOff val="6010699"/>
            <a:satOff val="-26380"/>
            <a:lumOff val="7843"/>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7DB749D-FB46-45F2-A224-2C3E4F69C3EF}">
      <dsp:nvSpPr>
        <dsp:cNvPr id="0" name=""/>
        <dsp:cNvSpPr/>
      </dsp:nvSpPr>
      <dsp:spPr>
        <a:xfrm>
          <a:off x="1141704" y="670223"/>
          <a:ext cx="4077219" cy="4077219"/>
        </a:xfrm>
        <a:prstGeom prst="blockArc">
          <a:avLst>
            <a:gd name="adj1" fmla="val 1799962"/>
            <a:gd name="adj2" fmla="val 9000019"/>
            <a:gd name="adj3" fmla="val 4642"/>
          </a:avLst>
        </a:prstGeom>
        <a:solidFill>
          <a:schemeClr val="accent5">
            <a:hueOff val="3005349"/>
            <a:satOff val="-13190"/>
            <a:lumOff val="3921"/>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18B87CA-20D1-476A-8203-231729DBFF4C}">
      <dsp:nvSpPr>
        <dsp:cNvPr id="0" name=""/>
        <dsp:cNvSpPr/>
      </dsp:nvSpPr>
      <dsp:spPr>
        <a:xfrm>
          <a:off x="1117528" y="713324"/>
          <a:ext cx="4077219" cy="4077219"/>
        </a:xfrm>
        <a:prstGeom prst="blockArc">
          <a:avLst>
            <a:gd name="adj1" fmla="val 16241771"/>
            <a:gd name="adj2" fmla="val 1714645"/>
            <a:gd name="adj3" fmla="val 4642"/>
          </a:avLst>
        </a:prstGeom>
        <a:solidFill>
          <a:schemeClr val="accent5">
            <a:hueOff val="0"/>
            <a:satOff val="0"/>
            <a:lumOff val="0"/>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962F2C2-D008-4D98-B341-E901AEA15611}">
      <dsp:nvSpPr>
        <dsp:cNvPr id="0" name=""/>
        <dsp:cNvSpPr/>
      </dsp:nvSpPr>
      <dsp:spPr>
        <a:xfrm>
          <a:off x="2241522" y="1770034"/>
          <a:ext cx="1877578" cy="1877578"/>
        </a:xfrm>
        <a:prstGeom prst="ellipse">
          <a:avLst/>
        </a:prstGeom>
        <a:solidFill>
          <a:schemeClr val="accent4">
            <a:hueOff val="0"/>
            <a:satOff val="0"/>
            <a:lumOff val="0"/>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US" sz="3500" kern="1200" dirty="0" smtClean="0"/>
            <a:t>Stress!</a:t>
          </a:r>
          <a:endParaRPr lang="en-US" sz="3500" kern="1200" dirty="0"/>
        </a:p>
      </dsp:txBody>
      <dsp:txXfrm>
        <a:off x="2516487" y="2044999"/>
        <a:ext cx="1327648" cy="1327648"/>
      </dsp:txXfrm>
    </dsp:sp>
    <dsp:sp modelId="{B26942D3-BD3D-4AF9-B710-1BFE4ECEEC56}">
      <dsp:nvSpPr>
        <dsp:cNvPr id="0" name=""/>
        <dsp:cNvSpPr/>
      </dsp:nvSpPr>
      <dsp:spPr>
        <a:xfrm>
          <a:off x="2253459" y="-100320"/>
          <a:ext cx="1853748" cy="1722212"/>
        </a:xfrm>
        <a:prstGeom prst="ellipse">
          <a:avLst/>
        </a:prstGeom>
        <a:solidFill>
          <a:schemeClr val="accent5">
            <a:hueOff val="0"/>
            <a:satOff val="0"/>
            <a:lumOff val="0"/>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Blood Sugar </a:t>
          </a:r>
          <a:r>
            <a:rPr lang="en-US" sz="2800" kern="1200" dirty="0" smtClean="0">
              <a:latin typeface="Calibri"/>
            </a:rPr>
            <a:t>↑</a:t>
          </a:r>
          <a:r>
            <a:rPr lang="en-US" sz="2800" kern="1200" dirty="0" smtClean="0"/>
            <a:t> </a:t>
          </a:r>
          <a:endParaRPr lang="en-US" sz="2800" kern="1200" dirty="0"/>
        </a:p>
      </dsp:txBody>
      <dsp:txXfrm>
        <a:off x="2524934" y="151892"/>
        <a:ext cx="1310798" cy="1217788"/>
      </dsp:txXfrm>
    </dsp:sp>
    <dsp:sp modelId="{C817E768-EBB4-4F8E-88AC-46DBAE648609}">
      <dsp:nvSpPr>
        <dsp:cNvPr id="0" name=""/>
        <dsp:cNvSpPr/>
      </dsp:nvSpPr>
      <dsp:spPr>
        <a:xfrm>
          <a:off x="4018476" y="2785256"/>
          <a:ext cx="1772721" cy="1838410"/>
        </a:xfrm>
        <a:prstGeom prst="ellipse">
          <a:avLst/>
        </a:prstGeom>
        <a:solidFill>
          <a:schemeClr val="accent5">
            <a:hueOff val="3005349"/>
            <a:satOff val="-13190"/>
            <a:lumOff val="3921"/>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Cortisol </a:t>
          </a:r>
          <a:r>
            <a:rPr lang="en-US" sz="2800" kern="1200" dirty="0" smtClean="0">
              <a:latin typeface="Calibri"/>
            </a:rPr>
            <a:t>↑</a:t>
          </a:r>
          <a:endParaRPr lang="en-US" sz="2800" kern="1200" dirty="0"/>
        </a:p>
      </dsp:txBody>
      <dsp:txXfrm>
        <a:off x="4278085" y="3054485"/>
        <a:ext cx="1253503" cy="1299952"/>
      </dsp:txXfrm>
    </dsp:sp>
    <dsp:sp modelId="{2BC65071-236D-4C81-AEEA-B8A353C2FFF2}">
      <dsp:nvSpPr>
        <dsp:cNvPr id="0" name=""/>
        <dsp:cNvSpPr/>
      </dsp:nvSpPr>
      <dsp:spPr>
        <a:xfrm>
          <a:off x="627456" y="2899781"/>
          <a:ext cx="1656681" cy="1609379"/>
        </a:xfrm>
        <a:prstGeom prst="ellipse">
          <a:avLst/>
        </a:prstGeom>
        <a:solidFill>
          <a:schemeClr val="accent5">
            <a:hueOff val="6010699"/>
            <a:satOff val="-26380"/>
            <a:lumOff val="7843"/>
            <a:alphaOff val="0"/>
          </a:schemeClr>
        </a:solidFill>
        <a:ln>
          <a:noFill/>
        </a:ln>
        <a:effectLst>
          <a:outerShdw blurRad="50800" dist="25400" algn="bl"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Insulin </a:t>
          </a:r>
          <a:r>
            <a:rPr lang="en-US" sz="2800" kern="1200" dirty="0" smtClean="0">
              <a:latin typeface="Calibri"/>
            </a:rPr>
            <a:t>↑</a:t>
          </a:r>
          <a:endParaRPr lang="en-US" sz="2800" kern="1200" dirty="0"/>
        </a:p>
      </dsp:txBody>
      <dsp:txXfrm>
        <a:off x="870071" y="3135469"/>
        <a:ext cx="1171451" cy="113800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089CA9-5862-408B-A6A6-68EEA74E9E68}" type="datetimeFigureOut">
              <a:rPr lang="en-US" smtClean="0"/>
              <a:t>9/25/2015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4821D1-A351-49BE-BB0E-53216F712846}" type="slidenum">
              <a:rPr lang="en-US" smtClean="0"/>
              <a:t>‹#›</a:t>
            </a:fld>
            <a:endParaRPr lang="en-US"/>
          </a:p>
        </p:txBody>
      </p:sp>
    </p:spTree>
    <p:extLst>
      <p:ext uri="{BB962C8B-B14F-4D97-AF65-F5344CB8AC3E}">
        <p14:creationId xmlns:p14="http://schemas.microsoft.com/office/powerpoint/2010/main" val="473014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We</a:t>
            </a:r>
            <a:r>
              <a:rPr lang="en-US" sz="1200" b="0" i="0" kern="1200" baseline="0" dirty="0" smtClean="0">
                <a:solidFill>
                  <a:schemeClr val="tx1"/>
                </a:solidFill>
                <a:effectLst/>
                <a:latin typeface="+mn-lt"/>
                <a:ea typeface="+mn-ea"/>
                <a:cs typeface="+mn-cs"/>
              </a:rPr>
              <a:t> usually think of stress as a mental or emotional issue – something for the brain to handle. But think about this: When you feel stressed, does it stay “in your head” or does it seep out, affecting you physically? Today’s discussion will focus on how the mind and body are connected. Specifically, we’ll talk about that connection related to stress – </a:t>
            </a:r>
            <a:r>
              <a:rPr lang="en-US" sz="1200" b="0" i="0" kern="1200" dirty="0" smtClean="0">
                <a:solidFill>
                  <a:schemeClr val="tx1"/>
                </a:solidFill>
                <a:effectLst/>
                <a:latin typeface="+mn-lt"/>
                <a:ea typeface="+mn-ea"/>
                <a:cs typeface="+mn-cs"/>
              </a:rPr>
              <a:t>how stress affects the</a:t>
            </a:r>
            <a:r>
              <a:rPr lang="en-US" sz="1200" b="0" i="0" kern="1200" baseline="0" dirty="0" smtClean="0">
                <a:solidFill>
                  <a:schemeClr val="tx1"/>
                </a:solidFill>
                <a:effectLst/>
                <a:latin typeface="+mn-lt"/>
                <a:ea typeface="+mn-ea"/>
                <a:cs typeface="+mn-cs"/>
              </a:rPr>
              <a:t> b</a:t>
            </a:r>
            <a:r>
              <a:rPr lang="en-US" sz="1200" b="0" i="0" kern="1200" dirty="0" smtClean="0">
                <a:solidFill>
                  <a:schemeClr val="tx1"/>
                </a:solidFill>
                <a:effectLst/>
                <a:latin typeface="+mn-lt"/>
                <a:ea typeface="+mn-ea"/>
                <a:cs typeface="+mn-cs"/>
              </a:rPr>
              <a:t>ody and how to</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manage or reduce stress by changing the way you think about it.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Activity: Distribute copies of the Day-to-Day</a:t>
            </a:r>
            <a:r>
              <a:rPr lang="en-US" sz="1200" b="0" i="0" kern="1200" baseline="0" dirty="0" smtClean="0">
                <a:solidFill>
                  <a:schemeClr val="tx1"/>
                </a:solidFill>
                <a:effectLst/>
                <a:latin typeface="+mn-lt"/>
                <a:ea typeface="+mn-ea"/>
                <a:cs typeface="+mn-cs"/>
              </a:rPr>
              <a:t> Experiences Questionnaire. Allow several minutes for participants to complete.  </a:t>
            </a:r>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1</a:t>
            </a:fld>
            <a:endParaRPr lang="en-US"/>
          </a:p>
        </p:txBody>
      </p:sp>
    </p:spTree>
    <p:extLst>
      <p:ext uri="{BB962C8B-B14F-4D97-AF65-F5344CB8AC3E}">
        <p14:creationId xmlns:p14="http://schemas.microsoft.com/office/powerpoint/2010/main" val="850754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ENDOCRINE SYSTEM</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Stress hormones cortisol and epinephrine are released by the adrenal glands when the body is stressed. The liver produces more glucose when cortisol and epinephrine are released. This glucose, or “blood sugar,” would provide energy needed to deal with a true “fight or flight” emergency. This</a:t>
            </a:r>
            <a:r>
              <a:rPr lang="en-US" sz="1200" kern="1200" baseline="0" dirty="0" smtClean="0">
                <a:solidFill>
                  <a:schemeClr val="tx1"/>
                </a:solidFill>
                <a:effectLst/>
                <a:latin typeface="+mn-lt"/>
                <a:ea typeface="+mn-ea"/>
                <a:cs typeface="+mn-cs"/>
              </a:rPr>
              <a:t> is not very useful in situations of chronic stress. </a:t>
            </a:r>
            <a:endParaRPr lang="en-US" sz="1200" kern="1200" dirty="0" smtClean="0">
              <a:solidFill>
                <a:schemeClr val="tx1"/>
              </a:solidFill>
              <a:effectLst/>
              <a:latin typeface="+mn-lt"/>
              <a:ea typeface="+mn-ea"/>
              <a:cs typeface="+mn-cs"/>
            </a:endParaRPr>
          </a:p>
          <a:p>
            <a:endParaRPr lang="en-US" dirty="0" smtClean="0"/>
          </a:p>
          <a:p>
            <a:r>
              <a:rPr lang="en-US" dirty="0" smtClean="0"/>
              <a:t>High cortisol can have</a:t>
            </a:r>
            <a:r>
              <a:rPr lang="en-US" baseline="0" dirty="0" smtClean="0"/>
              <a:t> negative health effects. It can increase blood pressure; increase blood sugar levels, which may affect people with diabetes or a family history of diabetes; lower ability to fight off disease and infections; and causes an increase in fat storage, especially around the abdomen. All of this can contribute to increased chances of heart problems. </a:t>
            </a:r>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10</a:t>
            </a:fld>
            <a:endParaRPr lang="en-US"/>
          </a:p>
        </p:txBody>
      </p:sp>
    </p:spTree>
    <p:extLst>
      <p:ext uri="{BB962C8B-B14F-4D97-AF65-F5344CB8AC3E}">
        <p14:creationId xmlns:p14="http://schemas.microsoft.com/office/powerpoint/2010/main" val="2128892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GASTROINTESTINAL SYSTEM</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Stress can cause you to eat more or less than usual. Eating more or eating different foods, or increased use of tobacco or alcohol, can cause heartburn or acid reflux.  Stress can affect your stomach and cause “butterflies,” nausea, or pain. Severe stress can even cause vomiting.  Stress can affect digestion and cause diarrhea or constipation. Stress can affect nutrient absorption by the intestines and affect how quickly food moves through the digestive tract.  </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11</a:t>
            </a:fld>
            <a:endParaRPr lang="en-US"/>
          </a:p>
        </p:txBody>
      </p:sp>
    </p:spTree>
    <p:extLst>
      <p:ext uri="{BB962C8B-B14F-4D97-AF65-F5344CB8AC3E}">
        <p14:creationId xmlns:p14="http://schemas.microsoft.com/office/powerpoint/2010/main" val="46459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REPRODUCTIVE SYSTEM	</a:t>
            </a:r>
          </a:p>
          <a:p>
            <a:r>
              <a:rPr lang="en-US" sz="1200" kern="1200" dirty="0" smtClean="0">
                <a:solidFill>
                  <a:schemeClr val="tx1"/>
                </a:solidFill>
                <a:effectLst/>
                <a:latin typeface="+mn-lt"/>
                <a:ea typeface="+mn-ea"/>
                <a:cs typeface="+mn-cs"/>
              </a:rPr>
              <a:t>For women, stress can cause menstrual cycles to be irregular or stop. It can also cause periods to be more painful and reduce sexual desire. For men, excess cortisol produced while under stress can affect normal functioning of the reproductive system. Chronic stress can impair testosterone and sperm production and cause impotence. </a:t>
            </a:r>
          </a:p>
          <a:p>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12</a:t>
            </a:fld>
            <a:endParaRPr lang="en-US"/>
          </a:p>
        </p:txBody>
      </p:sp>
    </p:spTree>
    <p:extLst>
      <p:ext uri="{BB962C8B-B14F-4D97-AF65-F5344CB8AC3E}">
        <p14:creationId xmlns:p14="http://schemas.microsoft.com/office/powerpoint/2010/main" val="865160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know about the physical effects of stress,</a:t>
            </a:r>
            <a:r>
              <a:rPr lang="en-US" baseline="0" dirty="0" smtClean="0"/>
              <a:t> let’s discuss measures we can take to reduce or manage stress. This is where the mind can do a whole lot to help the physical body. While there are measures we can take to reduce stress, some level of stress will remain. Stress cannot be completely eliminated. We can learn strategies for managing stress that will change our stress response. One way to better deal with stress that comes your way is through mindfulness. </a:t>
            </a:r>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13</a:t>
            </a:fld>
            <a:endParaRPr lang="en-US"/>
          </a:p>
        </p:txBody>
      </p:sp>
    </p:spTree>
    <p:extLst>
      <p:ext uri="{BB962C8B-B14F-4D97-AF65-F5344CB8AC3E}">
        <p14:creationId xmlns:p14="http://schemas.microsoft.com/office/powerpoint/2010/main" val="4114245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While mindfulness</a:t>
            </a:r>
            <a:r>
              <a:rPr lang="en-US" baseline="0" dirty="0" smtClean="0"/>
              <a:t> may be a new term for you, there are several decades of research that support effectiveness of practicing mindfulness for stress reduction. Mindfulness is defined by Dr. Jon </a:t>
            </a:r>
            <a:r>
              <a:rPr lang="en-US" baseline="0" dirty="0" err="1" smtClean="0"/>
              <a:t>Kabat</a:t>
            </a:r>
            <a:r>
              <a:rPr lang="en-US" baseline="0" dirty="0" smtClean="0"/>
              <a:t>-Zinn, the leading researcher of the mindfulness movement, as “T</a:t>
            </a:r>
            <a:r>
              <a:rPr lang="en-US" sz="1200" dirty="0" smtClean="0"/>
              <a:t>he awareness that emerges through paying attention on purpose, in the present moment, and non-judgmentally to the unfolding of experience moment to moment.” Another definition of mindfulness is being</a:t>
            </a:r>
            <a:r>
              <a:rPr lang="en-US" sz="1200" baseline="0" dirty="0" smtClean="0"/>
              <a:t> aware of what’s going on in the present moment. </a:t>
            </a:r>
            <a:r>
              <a:rPr lang="en-US" dirty="0" smtClean="0"/>
              <a:t>When</a:t>
            </a:r>
            <a:r>
              <a:rPr lang="en-US" baseline="0" dirty="0" smtClean="0"/>
              <a:t> you practice mindfulness, you see life experience clearly, as it happens, without an emotional charge. This means that we avoid labeling things as bad or good, positive or negative, and instead experience life as it unfolds.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r>
              <a:rPr lang="en-US" dirty="0" smtClean="0"/>
              <a:t>To</a:t>
            </a:r>
            <a:r>
              <a:rPr lang="en-US" baseline="0" dirty="0" smtClean="0"/>
              <a:t> help us better understand mindfulness, it may help to talk about mindlessness. </a:t>
            </a:r>
          </a:p>
          <a:p>
            <a:endParaRPr lang="en-US" baseline="0" dirty="0" smtClean="0"/>
          </a:p>
        </p:txBody>
      </p:sp>
      <p:sp>
        <p:nvSpPr>
          <p:cNvPr id="4" name="Slide Number Placeholder 3"/>
          <p:cNvSpPr>
            <a:spLocks noGrp="1"/>
          </p:cNvSpPr>
          <p:nvPr>
            <p:ph type="sldNum" sz="quarter" idx="10"/>
          </p:nvPr>
        </p:nvSpPr>
        <p:spPr/>
        <p:txBody>
          <a:bodyPr/>
          <a:lstStyle/>
          <a:p>
            <a:fld id="{E44821D1-A351-49BE-BB0E-53216F712846}" type="slidenum">
              <a:rPr lang="en-US" smtClean="0"/>
              <a:t>14</a:t>
            </a:fld>
            <a:endParaRPr lang="en-US"/>
          </a:p>
        </p:txBody>
      </p:sp>
    </p:spTree>
    <p:extLst>
      <p:ext uri="{BB962C8B-B14F-4D97-AF65-F5344CB8AC3E}">
        <p14:creationId xmlns:p14="http://schemas.microsoft.com/office/powerpoint/2010/main" val="92955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Mindfulness is both a practice and a state of mind. Just like any skill,</a:t>
            </a:r>
            <a:r>
              <a:rPr lang="en-US" baseline="0" dirty="0" smtClean="0"/>
              <a:t> mindfulness increases with practice. And as you increase mindfulness in many aspects of your life, it will become a state of mind. </a:t>
            </a:r>
          </a:p>
          <a:p>
            <a:endParaRPr lang="en-US" baseline="0" dirty="0" smtClean="0"/>
          </a:p>
          <a:p>
            <a:r>
              <a:rPr lang="en-US" baseline="0" dirty="0" smtClean="0"/>
              <a:t>Acting mindlessly is characterized by distraction, inattention, and a lack of engagement. </a:t>
            </a:r>
          </a:p>
          <a:p>
            <a:endParaRPr lang="en-US" baseline="0" dirty="0" smtClean="0"/>
          </a:p>
          <a:p>
            <a:r>
              <a:rPr lang="en-US" baseline="0" dirty="0" smtClean="0"/>
              <a:t>Being mindful means being “in the moment,” fully present, and engaged. This is hard to do in a world where there are so many distractions. The practice of mindfulness can be as simple as focusing your attention (not zoning out) on when a coworker or family member tells a story for the third time. For many of us, it can be difficult to focus when being told a story for the </a:t>
            </a:r>
            <a:r>
              <a:rPr lang="en-US" i="1" baseline="0" dirty="0" smtClean="0"/>
              <a:t>first </a:t>
            </a:r>
            <a:r>
              <a:rPr lang="en-US" i="0" baseline="0" dirty="0" smtClean="0"/>
              <a:t>time. Practicing mindfulness can mean that, instead of pulling a phone out of your purse or pocket to pass time standing in line at Walmart, you focus your attention on observing the people around you, their interactions, and perhaps interacting with them as well. </a:t>
            </a:r>
            <a:endParaRPr lang="en-US" baseline="0" dirty="0" smtClean="0"/>
          </a:p>
          <a:p>
            <a:endParaRPr lang="en-US" baseline="0" dirty="0" smtClean="0"/>
          </a:p>
          <a:p>
            <a:r>
              <a:rPr lang="en-US" baseline="0" dirty="0" smtClean="0"/>
              <a:t>Let’s look back at your responses on the Day-to-Day Experiences questionnaire. How many of you feel you could benefit from having more mindfulness in your life? </a:t>
            </a:r>
          </a:p>
          <a:p>
            <a:endParaRPr lang="en-US" baseline="0" dirty="0" smtClean="0"/>
          </a:p>
          <a:p>
            <a:r>
              <a:rPr lang="en-US" baseline="0" dirty="0" smtClean="0"/>
              <a:t>Mindfulness does not necessarily involve meditation, but it can. Mindfulness and meditation are closely related, but they are not exactly the same. There are ways to practice mindfulness that do not involve meditation. Likewise, there are some types of meditation that are not tied to mindfulness. </a:t>
            </a:r>
          </a:p>
          <a:p>
            <a:endParaRPr lang="en-US" baseline="0" dirty="0" smtClean="0"/>
          </a:p>
          <a:p>
            <a:r>
              <a:rPr lang="en-US" baseline="0" dirty="0" smtClean="0"/>
              <a:t>Paying attention to breath is one of the most basic ways to “tune in” to the connection between our mind and body. We’ll talk more about that and other ways to practice mindfulness in a few minutes. The main idea is that we can train ourselves to be more mindful, being more mindful will change the way we respond to stress.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4849D6C-93BA-4C9D-962C-4743C1916AAF}" type="slidenum">
              <a:rPr lang="en-US" smtClean="0"/>
              <a:t>15</a:t>
            </a:fld>
            <a:endParaRPr lang="en-US"/>
          </a:p>
        </p:txBody>
      </p:sp>
    </p:spTree>
    <p:extLst>
      <p:ext uri="{BB962C8B-B14F-4D97-AF65-F5344CB8AC3E}">
        <p14:creationId xmlns:p14="http://schemas.microsoft.com/office/powerpoint/2010/main" val="3653149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basic ways to practice</a:t>
            </a:r>
            <a:r>
              <a:rPr lang="en-US" baseline="0" dirty="0" smtClean="0"/>
              <a:t> mindfulness is by tuning in with the breath. </a:t>
            </a:r>
          </a:p>
          <a:p>
            <a:endParaRPr lang="en-US" baseline="0" dirty="0" smtClean="0"/>
          </a:p>
          <a:p>
            <a:r>
              <a:rPr lang="en-US" baseline="0" dirty="0" smtClean="0"/>
              <a:t>Note: You may have participants practice focused breathing by taking deep breaths, or use the Seated Mindfulness Meditation practice from Handout 2. </a:t>
            </a:r>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17</a:t>
            </a:fld>
            <a:endParaRPr lang="en-US"/>
          </a:p>
        </p:txBody>
      </p:sp>
    </p:spTree>
    <p:extLst>
      <p:ext uri="{BB962C8B-B14F-4D97-AF65-F5344CB8AC3E}">
        <p14:creationId xmlns:p14="http://schemas.microsoft.com/office/powerpoint/2010/main" val="4109723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Note: Give each participant several raisins. Read the script from Handout 2. Allow for discussion after the activity if time allows.</a:t>
            </a:r>
            <a:endParaRPr lang="en-US" dirty="0"/>
          </a:p>
        </p:txBody>
      </p:sp>
      <p:sp>
        <p:nvSpPr>
          <p:cNvPr id="4" name="Slide Number Placeholder 3"/>
          <p:cNvSpPr>
            <a:spLocks noGrp="1"/>
          </p:cNvSpPr>
          <p:nvPr>
            <p:ph type="sldNum" sz="quarter" idx="10"/>
          </p:nvPr>
        </p:nvSpPr>
        <p:spPr/>
        <p:txBody>
          <a:bodyPr/>
          <a:lstStyle/>
          <a:p>
            <a:fld id="{04849D6C-93BA-4C9D-962C-4743C1916AAF}" type="slidenum">
              <a:rPr lang="en-US" smtClean="0"/>
              <a:t>18</a:t>
            </a:fld>
            <a:endParaRPr lang="en-US"/>
          </a:p>
        </p:txBody>
      </p:sp>
    </p:spTree>
    <p:extLst>
      <p:ext uri="{BB962C8B-B14F-4D97-AF65-F5344CB8AC3E}">
        <p14:creationId xmlns:p14="http://schemas.microsoft.com/office/powerpoint/2010/main" val="23071237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are many ways to be more mindful in our everyday lives, and not all involve a form of meditation. It has been said that meditation is like training a puppy. The mind wanders away, and we must bring it back over and over again. Over time and with training, the puppy learns to stay when we say “stay.” So too will your mind become more focused after weeks and months of practice.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Practicing mindfulness is simple, but not easy. I hope you have learned more about mindfulness and how it can improve your physical health. </a:t>
            </a:r>
          </a:p>
          <a:p>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19</a:t>
            </a:fld>
            <a:endParaRPr lang="en-US"/>
          </a:p>
        </p:txBody>
      </p:sp>
    </p:spTree>
    <p:extLst>
      <p:ext uri="{BB962C8B-B14F-4D97-AF65-F5344CB8AC3E}">
        <p14:creationId xmlns:p14="http://schemas.microsoft.com/office/powerpoint/2010/main" val="464592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get started, we</a:t>
            </a:r>
            <a:r>
              <a:rPr lang="en-US" baseline="0" dirty="0" smtClean="0"/>
              <a:t> are going to do a short activity called “stress barometer.” The purpose of this activity is to show how what is stressful to one person is not to another. </a:t>
            </a:r>
            <a:endParaRPr lang="en-US" dirty="0" smtClean="0"/>
          </a:p>
          <a:p>
            <a:endParaRPr lang="en-US" dirty="0" smtClean="0"/>
          </a:p>
          <a:p>
            <a:r>
              <a:rPr lang="en-US" dirty="0" smtClean="0"/>
              <a:t>Materials needed: 1) Two</a:t>
            </a:r>
            <a:r>
              <a:rPr lang="en-US" baseline="0" dirty="0" smtClean="0"/>
              <a:t> pieces of paper with the words “relaxed, no stress” and “high stress” and 2) tape or pushpins </a:t>
            </a:r>
            <a:endParaRPr lang="en-US" dirty="0" smtClean="0"/>
          </a:p>
          <a:p>
            <a:endParaRPr lang="en-US" dirty="0" smtClean="0"/>
          </a:p>
          <a:p>
            <a:r>
              <a:rPr lang="en-US" b="1" dirty="0" smtClean="0"/>
              <a:t>Directions:</a:t>
            </a:r>
            <a:r>
              <a:rPr lang="en-US" b="1" baseline="0" dirty="0" smtClean="0"/>
              <a:t> </a:t>
            </a:r>
            <a:r>
              <a:rPr lang="en-US" b="0" baseline="0" dirty="0" smtClean="0"/>
              <a:t>D</a:t>
            </a:r>
            <a:r>
              <a:rPr lang="en-US" dirty="0" smtClean="0"/>
              <a:t>esignate one side of room as “relaxed, no stress” and the other as “high stress.” Place a printed sign with these labels on each wall. Ideally, there will be a clear path from “no</a:t>
            </a:r>
            <a:r>
              <a:rPr lang="en-US" baseline="0" dirty="0" smtClean="0"/>
              <a:t> stress” to “high stress” so participants can form a line by placing themselves as a continuum or “meter” between points. </a:t>
            </a:r>
          </a:p>
          <a:p>
            <a:endParaRPr lang="en-US" baseline="0" dirty="0" smtClean="0"/>
          </a:p>
          <a:p>
            <a:r>
              <a:rPr lang="en-US" baseline="0" dirty="0" smtClean="0"/>
              <a:t>Ask </a:t>
            </a:r>
            <a:r>
              <a:rPr lang="en-US" dirty="0" smtClean="0"/>
              <a:t>participants to stand</a:t>
            </a:r>
            <a:r>
              <a:rPr lang="en-US" baseline="0" dirty="0" smtClean="0"/>
              <a:t> up. Explain that the opposing walls represent two ends of a “stress meter.” You will a read a stressor from the list, and they will move to a point on the stress meter that represents how they perceive the stressor. For example, if it makes them very stressed, they might go stand near the wall. But if they feel neutral about the stressor, they might stand in the middle. </a:t>
            </a:r>
            <a:endParaRPr lang="en-US" dirty="0" smtClean="0"/>
          </a:p>
          <a:p>
            <a:endParaRPr lang="en-US" dirty="0" smtClean="0"/>
          </a:p>
          <a:p>
            <a:r>
              <a:rPr lang="en-US" dirty="0" smtClean="0"/>
              <a:t>Stressors: </a:t>
            </a:r>
          </a:p>
          <a:p>
            <a:pPr marL="171450" indent="-171450">
              <a:buFont typeface="Arial" charset="0"/>
              <a:buChar char="•"/>
            </a:pPr>
            <a:r>
              <a:rPr lang="en-US" dirty="0" smtClean="0"/>
              <a:t>Coming to today’s meeting</a:t>
            </a:r>
          </a:p>
          <a:p>
            <a:pPr marL="171450" indent="-171450">
              <a:buFont typeface="Arial" charset="0"/>
              <a:buChar char="•"/>
            </a:pPr>
            <a:r>
              <a:rPr lang="en-US" dirty="0" smtClean="0"/>
              <a:t>Going grocery shopping</a:t>
            </a:r>
          </a:p>
          <a:p>
            <a:pPr marL="171450" indent="-171450">
              <a:buFont typeface="Arial" charset="0"/>
              <a:buChar char="•"/>
            </a:pPr>
            <a:r>
              <a:rPr lang="en-US" dirty="0" smtClean="0"/>
              <a:t>Driving in heavy traffic</a:t>
            </a:r>
          </a:p>
          <a:p>
            <a:pPr marL="171450" indent="-171450">
              <a:buFont typeface="Arial" charset="0"/>
              <a:buChar char="•"/>
            </a:pPr>
            <a:r>
              <a:rPr lang="en-US" dirty="0" smtClean="0"/>
              <a:t>Dealing with difficult</a:t>
            </a:r>
            <a:r>
              <a:rPr lang="en-US" baseline="0" dirty="0" smtClean="0"/>
              <a:t> EHC members</a:t>
            </a:r>
          </a:p>
          <a:p>
            <a:pPr marL="171450" indent="-171450">
              <a:buFont typeface="Arial" charset="0"/>
              <a:buChar char="•"/>
            </a:pPr>
            <a:r>
              <a:rPr lang="en-US" dirty="0" smtClean="0"/>
              <a:t>Presenting</a:t>
            </a:r>
            <a:r>
              <a:rPr lang="en-US" baseline="0" dirty="0" smtClean="0"/>
              <a:t> this leader lesson to your club</a:t>
            </a:r>
            <a:endParaRPr lang="en-US" dirty="0" smtClean="0"/>
          </a:p>
          <a:p>
            <a:pPr marL="171450" indent="-171450">
              <a:buFont typeface="Arial" charset="0"/>
              <a:buChar char="•"/>
            </a:pPr>
            <a:r>
              <a:rPr lang="en-US" dirty="0" smtClean="0"/>
              <a:t>Dealing with family members</a:t>
            </a:r>
          </a:p>
          <a:p>
            <a:pPr marL="171450" indent="-171450">
              <a:buFont typeface="Arial" charset="0"/>
              <a:buChar char="•"/>
            </a:pPr>
            <a:r>
              <a:rPr lang="en-US" dirty="0" smtClean="0"/>
              <a:t>Going to the doctor </a:t>
            </a:r>
          </a:p>
          <a:p>
            <a:pPr marL="171450" indent="-171450">
              <a:buFont typeface="Arial" charset="0"/>
              <a:buChar char="•"/>
            </a:pPr>
            <a:r>
              <a:rPr lang="en-US" dirty="0" smtClean="0"/>
              <a:t>Sitting in a boring</a:t>
            </a:r>
            <a:r>
              <a:rPr lang="en-US" baseline="0" dirty="0" smtClean="0"/>
              <a:t> meeting</a:t>
            </a:r>
            <a:endParaRPr lang="en-US" dirty="0" smtClean="0"/>
          </a:p>
          <a:p>
            <a:pPr marL="171450" indent="-171450">
              <a:buFont typeface="Arial" charset="0"/>
              <a:buChar char="•"/>
            </a:pPr>
            <a:r>
              <a:rPr lang="en-US" dirty="0" smtClean="0"/>
              <a:t>Riding a roller coaster</a:t>
            </a:r>
          </a:p>
          <a:p>
            <a:pPr marL="171450" indent="-171450">
              <a:buFont typeface="Arial" charset="0"/>
              <a:buChar char="•"/>
            </a:pPr>
            <a:r>
              <a:rPr lang="en-US" dirty="0" smtClean="0"/>
              <a:t>Dealing with</a:t>
            </a:r>
            <a:r>
              <a:rPr lang="en-US" baseline="0" dirty="0" smtClean="0"/>
              <a:t> illness of a family member</a:t>
            </a:r>
          </a:p>
          <a:p>
            <a:pPr marL="171450" indent="-171450">
              <a:buFont typeface="Arial" charset="0"/>
              <a:buChar char="•"/>
            </a:pPr>
            <a:r>
              <a:rPr lang="en-US" dirty="0" smtClean="0"/>
              <a:t>Standing in a</a:t>
            </a:r>
            <a:r>
              <a:rPr lang="en-US" baseline="0" dirty="0" smtClean="0"/>
              <a:t> long check-out line </a:t>
            </a:r>
          </a:p>
          <a:p>
            <a:pPr marL="171450" indent="-171450">
              <a:buFont typeface="Arial" charset="0"/>
              <a:buChar char="•"/>
            </a:pPr>
            <a:r>
              <a:rPr lang="en-US" baseline="0" dirty="0" smtClean="0"/>
              <a:t>Christmas</a:t>
            </a:r>
          </a:p>
          <a:p>
            <a:pPr marL="171450" indent="-171450">
              <a:buFont typeface="Arial" charset="0"/>
              <a:buChar char="•"/>
            </a:pPr>
            <a:r>
              <a:rPr lang="en-US" baseline="0" dirty="0" smtClean="0"/>
              <a:t>(you may add stressors of your own specific to your county or group)</a:t>
            </a:r>
            <a:endParaRPr lang="en-US" dirty="0" smtClean="0"/>
          </a:p>
          <a:p>
            <a:endParaRPr lang="en-US" dirty="0" smtClean="0"/>
          </a:p>
          <a:p>
            <a:r>
              <a:rPr lang="en-US" dirty="0" smtClean="0"/>
              <a:t>Debrief: After</a:t>
            </a:r>
            <a:r>
              <a:rPr lang="en-US" baseline="0" dirty="0" smtClean="0"/>
              <a:t> participants have responded to the list of stressors, discuss how stressors are perceived differently by people. </a:t>
            </a:r>
          </a:p>
          <a:p>
            <a:r>
              <a:rPr lang="en-US" baseline="0" dirty="0" smtClean="0"/>
              <a:t>Ask: Why is it that what stresses one person out is no big deal to another person? From this activity, what about the responses surprised you? How might these differences affect how we interact with each other? </a:t>
            </a:r>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2</a:t>
            </a:fld>
            <a:endParaRPr lang="en-US"/>
          </a:p>
        </p:txBody>
      </p:sp>
    </p:spTree>
    <p:extLst>
      <p:ext uri="{BB962C8B-B14F-4D97-AF65-F5344CB8AC3E}">
        <p14:creationId xmlns:p14="http://schemas.microsoft.com/office/powerpoint/2010/main" val="2482722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just</a:t>
            </a:r>
            <a:r>
              <a:rPr lang="en-US" baseline="0" dirty="0" smtClean="0"/>
              <a:t> saw in the “stress meter” activity, stress is </a:t>
            </a:r>
            <a:r>
              <a:rPr lang="en-US" dirty="0" smtClean="0"/>
              <a:t>subjective. The term “stress” first came about in 1936</a:t>
            </a:r>
            <a:r>
              <a:rPr lang="en-US" baseline="0" dirty="0" smtClean="0"/>
              <a:t> and was defined as </a:t>
            </a:r>
            <a:r>
              <a:rPr lang="en-US" sz="1200" b="0" i="0" kern="1200" dirty="0" smtClean="0">
                <a:solidFill>
                  <a:schemeClr val="tx1"/>
                </a:solidFill>
                <a:effectLst/>
                <a:latin typeface="+mn-lt"/>
                <a:ea typeface="+mn-ea"/>
                <a:cs typeface="+mn-cs"/>
              </a:rPr>
              <a:t>“the non-specific response of the body to any demand for change” (Scientist Hans </a:t>
            </a:r>
            <a:r>
              <a:rPr lang="en-US" sz="1200" b="0" i="0" kern="1200" dirty="0" err="1" smtClean="0">
                <a:solidFill>
                  <a:schemeClr val="tx1"/>
                </a:solidFill>
                <a:effectLst/>
                <a:latin typeface="+mn-lt"/>
                <a:ea typeface="+mn-ea"/>
                <a:cs typeface="+mn-cs"/>
              </a:rPr>
              <a:t>Selye</a:t>
            </a:r>
            <a:r>
              <a:rPr lang="en-US" sz="1200" b="0" i="0" kern="1200" dirty="0" smtClean="0">
                <a:solidFill>
                  <a:schemeClr val="tx1"/>
                </a:solidFill>
                <a:effectLst/>
                <a:latin typeface="+mn-lt"/>
                <a:ea typeface="+mn-ea"/>
                <a:cs typeface="+mn-cs"/>
              </a:rPr>
              <a:t>). Since then, others have come up with their own definitions.</a:t>
            </a:r>
            <a:r>
              <a:rPr lang="en-US" sz="1200" b="0" i="0" kern="1200" baseline="0" dirty="0" smtClean="0">
                <a:solidFill>
                  <a:schemeClr val="tx1"/>
                </a:solidFill>
                <a:effectLst/>
                <a:latin typeface="+mn-lt"/>
                <a:ea typeface="+mn-ea"/>
                <a:cs typeface="+mn-cs"/>
              </a:rPr>
              <a:t> There is no single agreed upon definition for stress. What is stress? It depends. What is stressful to one person may be no big deal to another. </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There are two main types of stress: acute and chronic. </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Ask: Who can give me an example of </a:t>
            </a:r>
            <a:r>
              <a:rPr lang="en-US" sz="1200" b="0" i="1" kern="1200" baseline="0" dirty="0" smtClean="0">
                <a:solidFill>
                  <a:schemeClr val="tx1"/>
                </a:solidFill>
                <a:effectLst/>
                <a:latin typeface="+mn-lt"/>
                <a:ea typeface="+mn-ea"/>
                <a:cs typeface="+mn-cs"/>
              </a:rPr>
              <a:t>acute</a:t>
            </a:r>
            <a:r>
              <a:rPr lang="en-US" sz="1200" b="0" i="0" kern="1200" baseline="0" dirty="0" smtClean="0">
                <a:solidFill>
                  <a:schemeClr val="tx1"/>
                </a:solidFill>
                <a:effectLst/>
                <a:latin typeface="+mn-lt"/>
                <a:ea typeface="+mn-ea"/>
                <a:cs typeface="+mn-cs"/>
              </a:rPr>
              <a:t> stress? (Possible answers: slamming on your breaks to avoid an accident, being chased by a wild animal, a pressing deadline, rushing to the post office before it closes, losing a contract or big sale, burning the turkey at Thanksgiving.) Acute stress is shorter in length, and does not have time to do the physical damage that long-term stress does. Acute stress is usually recognized by people and is highly manageable.   </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Ask: Who can give me an example of </a:t>
            </a:r>
            <a:r>
              <a:rPr lang="en-US" sz="1200" b="0" i="1" kern="1200" baseline="0" dirty="0" smtClean="0">
                <a:solidFill>
                  <a:schemeClr val="tx1"/>
                </a:solidFill>
                <a:effectLst/>
                <a:latin typeface="+mn-lt"/>
                <a:ea typeface="+mn-ea"/>
                <a:cs typeface="+mn-cs"/>
              </a:rPr>
              <a:t>chronic</a:t>
            </a:r>
            <a:r>
              <a:rPr lang="en-US" sz="1200" b="0" i="0" kern="1200" baseline="0" dirty="0" smtClean="0">
                <a:solidFill>
                  <a:schemeClr val="tx1"/>
                </a:solidFill>
                <a:effectLst/>
                <a:latin typeface="+mn-lt"/>
                <a:ea typeface="+mn-ea"/>
                <a:cs typeface="+mn-cs"/>
              </a:rPr>
              <a:t> stress? </a:t>
            </a:r>
            <a:r>
              <a:rPr lang="en-US" sz="1200" b="0" i="0" kern="1200" dirty="0" smtClean="0">
                <a:solidFill>
                  <a:schemeClr val="tx1"/>
                </a:solidFill>
                <a:effectLst/>
                <a:latin typeface="+mn-lt"/>
                <a:ea typeface="+mn-ea"/>
                <a:cs typeface="+mn-cs"/>
              </a:rPr>
              <a:t> (Possible</a:t>
            </a:r>
            <a:r>
              <a:rPr lang="en-US" sz="1200" b="0" i="0" kern="1200" baseline="0" dirty="0" smtClean="0">
                <a:solidFill>
                  <a:schemeClr val="tx1"/>
                </a:solidFill>
                <a:effectLst/>
                <a:latin typeface="+mn-lt"/>
                <a:ea typeface="+mn-ea"/>
                <a:cs typeface="+mn-cs"/>
              </a:rPr>
              <a:t> answers: dealing with a serious, long-term personal illness; being primary caregiver for a spouse with dementia or Alzheimer’s disease; being trapped in an unhappy marriage; being part of a dysfunctional family; living in poverty; living in an unsafe neighborhood; caring for a child with special needs). Chronic stress is long-term and often occurs when one does not see an end to an unhappy or unpleasant situation. This type of long-term stress causes physical and mental damage gradually and can cause a person to feel worn-down and result in illness. </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44821D1-A351-49BE-BB0E-53216F712846}" type="slidenum">
              <a:rPr lang="en-US" smtClean="0"/>
              <a:t>3</a:t>
            </a:fld>
            <a:endParaRPr lang="en-US"/>
          </a:p>
        </p:txBody>
      </p:sp>
    </p:spTree>
    <p:extLst>
      <p:ext uri="{BB962C8B-B14F-4D97-AF65-F5344CB8AC3E}">
        <p14:creationId xmlns:p14="http://schemas.microsoft.com/office/powerpoint/2010/main" val="343581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When</a:t>
            </a:r>
            <a:r>
              <a:rPr lang="en-US" baseline="0" dirty="0" smtClean="0"/>
              <a:t> you are stressed? Do you feel it in your body? How does it feel? </a:t>
            </a:r>
          </a:p>
          <a:p>
            <a:r>
              <a:rPr lang="en-US" baseline="0" dirty="0" smtClean="0"/>
              <a:t>Refer to Handout 1: How Stress Affects Your Body. A table listing signs and symptoms of stress is on page 3 of the handout. Review the list and ask which symptoms or signs are surprising. </a:t>
            </a:r>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4</a:t>
            </a:fld>
            <a:endParaRPr lang="en-US"/>
          </a:p>
        </p:txBody>
      </p:sp>
    </p:spTree>
    <p:extLst>
      <p:ext uri="{BB962C8B-B14F-4D97-AF65-F5344CB8AC3E}">
        <p14:creationId xmlns:p14="http://schemas.microsoft.com/office/powerpoint/2010/main" val="2062088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spend just</a:t>
            </a:r>
            <a:r>
              <a:rPr lang="en-US" baseline="0" dirty="0" smtClean="0"/>
              <a:t> a few minutes talking about the negative effects of stress. Then we’ll shift to discuss ways to manage and reduce stress.</a:t>
            </a:r>
          </a:p>
          <a:p>
            <a:endParaRPr lang="en-US" baseline="0" dirty="0" smtClean="0"/>
          </a:p>
          <a:p>
            <a:r>
              <a:rPr lang="en-US" baseline="0" dirty="0" smtClean="0"/>
              <a:t>Note: Refer to Handout 1: How Stress Affects Your Body for detailed information. </a:t>
            </a:r>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5</a:t>
            </a:fld>
            <a:endParaRPr lang="en-US"/>
          </a:p>
        </p:txBody>
      </p:sp>
    </p:spTree>
    <p:extLst>
      <p:ext uri="{BB962C8B-B14F-4D97-AF65-F5344CB8AC3E}">
        <p14:creationId xmlns:p14="http://schemas.microsoft.com/office/powerpoint/2010/main" val="3626101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NERVOUS SYSTEM</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body shifts into “fight or flight” when confronted with a threat or sudden stressor. Threats can be physical or psychological, and may be real or perceived. The “fight or flight” response causes the body to release adrenaline and cortisol. These hormones make the heart beat faster, raise blood pressure, and increase glucose in the bloodstream. Body systems usually return to normal after the crisis passes. </a:t>
            </a:r>
          </a:p>
          <a:p>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6</a:t>
            </a:fld>
            <a:endParaRPr lang="en-US"/>
          </a:p>
        </p:txBody>
      </p:sp>
    </p:spTree>
    <p:extLst>
      <p:ext uri="{BB962C8B-B14F-4D97-AF65-F5344CB8AC3E}">
        <p14:creationId xmlns:p14="http://schemas.microsoft.com/office/powerpoint/2010/main" val="4001393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MUSCULOSKELTAL SYSTEM</a:t>
            </a:r>
          </a:p>
          <a:p>
            <a:r>
              <a:rPr lang="en-US" sz="1200" kern="1200" dirty="0" smtClean="0">
                <a:solidFill>
                  <a:schemeClr val="tx1"/>
                </a:solidFill>
                <a:effectLst/>
                <a:latin typeface="+mn-lt"/>
                <a:ea typeface="+mn-ea"/>
                <a:cs typeface="+mn-cs"/>
              </a:rPr>
              <a:t>Muscles tense up when the body is under stress. Tension headaches, migraines, and other musculoskeletal conditions may be triggered when muscles are contracted or “tense” for a long time. </a:t>
            </a:r>
          </a:p>
          <a:p>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7</a:t>
            </a:fld>
            <a:endParaRPr lang="en-US"/>
          </a:p>
        </p:txBody>
      </p:sp>
    </p:spTree>
    <p:extLst>
      <p:ext uri="{BB962C8B-B14F-4D97-AF65-F5344CB8AC3E}">
        <p14:creationId xmlns:p14="http://schemas.microsoft.com/office/powerpoint/2010/main" val="3373589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RESPIRATORY SYSTEM</a:t>
            </a:r>
          </a:p>
          <a:p>
            <a:r>
              <a:rPr lang="en-US" sz="1200" kern="1200" dirty="0" smtClean="0">
                <a:solidFill>
                  <a:schemeClr val="tx1"/>
                </a:solidFill>
                <a:effectLst/>
                <a:latin typeface="+mn-lt"/>
                <a:ea typeface="+mn-ea"/>
                <a:cs typeface="+mn-cs"/>
              </a:rPr>
              <a:t>Stress can make you breathe harder. Rapid breathing can lead to hyperventilation and trigger panic attacks in some people. Stress can also worsen asthma.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44821D1-A351-49BE-BB0E-53216F712846}" type="slidenum">
              <a:rPr lang="en-US" smtClean="0"/>
              <a:t>8</a:t>
            </a:fld>
            <a:endParaRPr lang="en-US"/>
          </a:p>
        </p:txBody>
      </p:sp>
    </p:spTree>
    <p:extLst>
      <p:ext uri="{BB962C8B-B14F-4D97-AF65-F5344CB8AC3E}">
        <p14:creationId xmlns:p14="http://schemas.microsoft.com/office/powerpoint/2010/main" val="3263937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CARDIOVASCULAR SYSTEM</a:t>
            </a:r>
          </a:p>
          <a:p>
            <a:r>
              <a:rPr lang="en-US" sz="1200" kern="1200" dirty="0" smtClean="0">
                <a:solidFill>
                  <a:schemeClr val="tx1"/>
                </a:solidFill>
                <a:effectLst/>
                <a:latin typeface="+mn-lt"/>
                <a:ea typeface="+mn-ea"/>
                <a:cs typeface="+mn-cs"/>
              </a:rPr>
              <a:t>Acute stress increases heart rate and makes the heart work harder. Blood vessels expand to increase blood supply to the heart and large muscles. Arteries that supply blood to the heart can become inflamed when acute stress happens too often. This may lead to a heart attack. </a:t>
            </a:r>
          </a:p>
          <a:p>
            <a:endParaRPr lang="en-US" dirty="0"/>
          </a:p>
        </p:txBody>
      </p:sp>
      <p:sp>
        <p:nvSpPr>
          <p:cNvPr id="4" name="Slide Number Placeholder 3"/>
          <p:cNvSpPr>
            <a:spLocks noGrp="1"/>
          </p:cNvSpPr>
          <p:nvPr>
            <p:ph type="sldNum" sz="quarter" idx="10"/>
          </p:nvPr>
        </p:nvSpPr>
        <p:spPr/>
        <p:txBody>
          <a:bodyPr/>
          <a:lstStyle/>
          <a:p>
            <a:fld id="{E44821D1-A351-49BE-BB0E-53216F712846}" type="slidenum">
              <a:rPr lang="en-US" smtClean="0"/>
              <a:t>9</a:t>
            </a:fld>
            <a:endParaRPr lang="en-US"/>
          </a:p>
        </p:txBody>
      </p:sp>
    </p:spTree>
    <p:extLst>
      <p:ext uri="{BB962C8B-B14F-4D97-AF65-F5344CB8AC3E}">
        <p14:creationId xmlns:p14="http://schemas.microsoft.com/office/powerpoint/2010/main" val="2486648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BC99606-2E00-48B7-9C96-1BD9E596D868}" type="datetimeFigureOut">
              <a:rPr lang="en-US" smtClean="0"/>
              <a:t>9/25/2015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5684F5-F913-41F9-8604-05F74AC2006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C99606-2E00-48B7-9C96-1BD9E596D868}" type="datetimeFigureOut">
              <a:rPr lang="en-US" smtClean="0"/>
              <a:t>9/25/2015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5684F5-F913-41F9-8604-05F74AC2006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C99606-2E00-48B7-9C96-1BD9E596D868}" type="datetimeFigureOut">
              <a:rPr lang="en-US" smtClean="0"/>
              <a:t>9/25/2015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5684F5-F913-41F9-8604-05F74AC2006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C99606-2E00-48B7-9C96-1BD9E596D868}" type="datetimeFigureOut">
              <a:rPr lang="en-US" smtClean="0"/>
              <a:t>9/25/2015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5684F5-F913-41F9-8604-05F74AC2006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C99606-2E00-48B7-9C96-1BD9E596D868}" type="datetimeFigureOut">
              <a:rPr lang="en-US" smtClean="0"/>
              <a:t>9/25/2015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5684F5-F913-41F9-8604-05F74AC2006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BC99606-2E00-48B7-9C96-1BD9E596D868}" type="datetimeFigureOut">
              <a:rPr lang="en-US" smtClean="0"/>
              <a:t>9/25/2015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5684F5-F913-41F9-8604-05F74AC2006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C99606-2E00-48B7-9C96-1BD9E596D868}" type="datetimeFigureOut">
              <a:rPr lang="en-US" smtClean="0"/>
              <a:t>9/25/2015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5684F5-F913-41F9-8604-05F74AC2006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C99606-2E00-48B7-9C96-1BD9E596D868}" type="datetimeFigureOut">
              <a:rPr lang="en-US" smtClean="0"/>
              <a:t>9/25/2015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5684F5-F913-41F9-8604-05F74AC2006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C99606-2E00-48B7-9C96-1BD9E596D868}" type="datetimeFigureOut">
              <a:rPr lang="en-US" smtClean="0"/>
              <a:t>9/25/2015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5684F5-F913-41F9-8604-05F74AC2006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C99606-2E00-48B7-9C96-1BD9E596D868}" type="datetimeFigureOut">
              <a:rPr lang="en-US" smtClean="0"/>
              <a:t>9/25/2015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5684F5-F913-41F9-8604-05F74AC20066}"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FBC99606-2E00-48B7-9C96-1BD9E596D868}" type="datetimeFigureOut">
              <a:rPr lang="en-US" smtClean="0"/>
              <a:t>9/25/2015</a:t>
            </a:fld>
            <a:endParaRPr lang="en-US"/>
          </a:p>
        </p:txBody>
      </p:sp>
      <p:sp>
        <p:nvSpPr>
          <p:cNvPr id="9" name="Slide Number Placeholder 8"/>
          <p:cNvSpPr>
            <a:spLocks noGrp="1"/>
          </p:cNvSpPr>
          <p:nvPr>
            <p:ph type="sldNum" sz="quarter" idx="11"/>
          </p:nvPr>
        </p:nvSpPr>
        <p:spPr/>
        <p:txBody>
          <a:bodyPr/>
          <a:lstStyle/>
          <a:p>
            <a:fld id="{205684F5-F913-41F9-8604-05F74AC20066}"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05684F5-F913-41F9-8604-05F74AC20066}"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FBC99606-2E00-48B7-9C96-1BD9E596D868}" type="datetimeFigureOut">
              <a:rPr lang="en-US" smtClean="0"/>
              <a:t>9/25/2015</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0.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3.png"/><Relationship Id="rId4" Type="http://schemas.openxmlformats.org/officeDocument/2006/relationships/diagramData" Target="../diagrams/data1.xm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3.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3.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16.xml"/><Relationship Id="rId5" Type="http://schemas.openxmlformats.org/officeDocument/2006/relationships/image" Target="../media/image3.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1"/>
            <a:ext cx="7543800" cy="2286000"/>
          </a:xfrm>
        </p:spPr>
        <p:txBody>
          <a:bodyPr/>
          <a:lstStyle/>
          <a:p>
            <a:pPr algn="ctr"/>
            <a:r>
              <a:rPr lang="en-US" dirty="0" smtClean="0"/>
              <a:t>The Mind-Body Connection</a:t>
            </a:r>
            <a:endParaRPr lang="en-US" dirty="0"/>
          </a:p>
        </p:txBody>
      </p:sp>
      <p:sp>
        <p:nvSpPr>
          <p:cNvPr id="3" name="Subtitle 2"/>
          <p:cNvSpPr>
            <a:spLocks noGrp="1"/>
          </p:cNvSpPr>
          <p:nvPr>
            <p:ph type="subTitle" idx="1"/>
          </p:nvPr>
        </p:nvSpPr>
        <p:spPr>
          <a:xfrm>
            <a:off x="1158240" y="2743200"/>
            <a:ext cx="6461760" cy="609600"/>
          </a:xfrm>
        </p:spPr>
        <p:txBody>
          <a:bodyPr/>
          <a:lstStyle/>
          <a:p>
            <a:pPr algn="ctr"/>
            <a:r>
              <a:rPr lang="en-US" dirty="0" smtClean="0"/>
              <a:t>Lisa Washurn, </a:t>
            </a:r>
            <a:r>
              <a:rPr lang="en-US" dirty="0" err="1" smtClean="0"/>
              <a:t>DrPH</a:t>
            </a:r>
            <a:r>
              <a:rPr lang="en-US" dirty="0" smtClean="0"/>
              <a:t>, Assistant Professor - Health </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3429000"/>
            <a:ext cx="3657600" cy="1904999"/>
          </a:xfrm>
          <a:prstGeom prst="rect">
            <a:avLst/>
          </a:prstGeom>
        </p:spPr>
      </p:pic>
      <p:pic>
        <p:nvPicPr>
          <p:cNvPr id="6" name="Picture 5" descr="2FCS logo copy.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4100" y="5448300"/>
            <a:ext cx="1587500" cy="1181100"/>
          </a:xfrm>
          <a:prstGeom prst="rect">
            <a:avLst/>
          </a:prstGeom>
        </p:spPr>
      </p:pic>
    </p:spTree>
    <p:custDataLst>
      <p:tags r:id="rId1"/>
    </p:custDataLst>
    <p:extLst>
      <p:ext uri="{BB962C8B-B14F-4D97-AF65-F5344CB8AC3E}">
        <p14:creationId xmlns:p14="http://schemas.microsoft.com/office/powerpoint/2010/main" val="4529290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Endocrine System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21519201"/>
              </p:ext>
            </p:extLst>
          </p:nvPr>
        </p:nvGraphicFramePr>
        <p:xfrm>
          <a:off x="1066800" y="1447800"/>
          <a:ext cx="6172200" cy="4953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6" name="Picture 5" descr="2FCS logo copy.eps"/>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4971563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
            <a:ext cx="7315199" cy="1143000"/>
          </a:xfrm>
        </p:spPr>
        <p:txBody>
          <a:bodyPr/>
          <a:lstStyle/>
          <a:p>
            <a:r>
              <a:rPr lang="en-US" dirty="0" smtClean="0"/>
              <a:t>Gastrointestinal System</a:t>
            </a:r>
            <a:endParaRPr lang="en-US" dirty="0"/>
          </a:p>
        </p:txBody>
      </p:sp>
      <p:pic>
        <p:nvPicPr>
          <p:cNvPr id="1026" name="Picture 2" descr="http://www.eatlifewhole.com/eatlifewhole/wp-content/uploads/2013/05/StressEat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066800"/>
            <a:ext cx="70866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5" name="Picture 4"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769539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Reproductive System</a:t>
            </a:r>
            <a:endParaRPr lang="en-US" dirty="0"/>
          </a:p>
        </p:txBody>
      </p:sp>
      <p:pic>
        <p:nvPicPr>
          <p:cNvPr id="9218" name="Picture 2" descr="C:\Users\lwashburn\Downloads\3296810565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524000"/>
            <a:ext cx="5334000" cy="4000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5" name="Picture 4"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12446946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a:t>
            </a:r>
            <a:endParaRPr lang="en-US" dirty="0"/>
          </a:p>
        </p:txBody>
      </p:sp>
      <p:sp>
        <p:nvSpPr>
          <p:cNvPr id="4" name="TextBox 3"/>
          <p:cNvSpPr txBox="1"/>
          <p:nvPr/>
        </p:nvSpPr>
        <p:spPr>
          <a:xfrm>
            <a:off x="838200" y="2193367"/>
            <a:ext cx="3886200" cy="1015663"/>
          </a:xfrm>
          <a:prstGeom prst="rect">
            <a:avLst/>
          </a:prstGeom>
          <a:noFill/>
        </p:spPr>
        <p:txBody>
          <a:bodyPr wrap="square" rtlCol="0">
            <a:spAutoFit/>
          </a:bodyPr>
          <a:lstStyle/>
          <a:p>
            <a:pPr algn="ctr"/>
            <a:r>
              <a:rPr lang="en-US"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Reduce</a:t>
            </a:r>
            <a:r>
              <a:rPr lang="en-US" sz="4400" dirty="0" smtClean="0"/>
              <a:t> </a:t>
            </a:r>
            <a:endParaRPr lang="en-US" sz="4400" dirty="0"/>
          </a:p>
        </p:txBody>
      </p:sp>
      <p:sp>
        <p:nvSpPr>
          <p:cNvPr id="5" name="TextBox 4"/>
          <p:cNvSpPr txBox="1"/>
          <p:nvPr/>
        </p:nvSpPr>
        <p:spPr>
          <a:xfrm>
            <a:off x="3657600" y="4114800"/>
            <a:ext cx="3886200" cy="1200329"/>
          </a:xfrm>
          <a:prstGeom prst="rect">
            <a:avLst/>
          </a:prstGeom>
          <a:noFill/>
        </p:spPr>
        <p:txBody>
          <a:bodyPr wrap="square" rtlCol="0">
            <a:prstTxWarp prst="textDeflate">
              <a:avLst/>
            </a:prstTxWarp>
            <a:spAutoFit/>
          </a:bodyPr>
          <a:lstStyle/>
          <a:p>
            <a:pPr algn="ctr"/>
            <a:r>
              <a:rPr lang="en-US" sz="7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Manage</a:t>
            </a:r>
            <a:endParaRPr lang="en-US" sz="7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8" name="Picture 7" descr="2FCS logo copy.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421600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4481" y="838200"/>
            <a:ext cx="5105400" cy="1015663"/>
          </a:xfrm>
          <a:prstGeom prst="rect">
            <a:avLst/>
          </a:prstGeom>
          <a:noFill/>
        </p:spPr>
        <p:txBody>
          <a:bodyPr wrap="square" rtlCol="0">
            <a:spAutoFit/>
          </a:bodyPr>
          <a:lstStyle/>
          <a:p>
            <a:pPr algn="ctr"/>
            <a:r>
              <a:rPr lang="en-US" sz="6000" dirty="0" smtClean="0"/>
              <a:t>Mindfulness</a:t>
            </a:r>
            <a:endParaRPr lang="en-US" sz="6000" dirty="0"/>
          </a:p>
        </p:txBody>
      </p:sp>
      <p:sp>
        <p:nvSpPr>
          <p:cNvPr id="5" name="TextBox 4"/>
          <p:cNvSpPr txBox="1"/>
          <p:nvPr/>
        </p:nvSpPr>
        <p:spPr>
          <a:xfrm>
            <a:off x="1639721" y="4267200"/>
            <a:ext cx="5105400" cy="1015663"/>
          </a:xfrm>
          <a:prstGeom prst="rect">
            <a:avLst/>
          </a:prstGeom>
          <a:noFill/>
        </p:spPr>
        <p:txBody>
          <a:bodyPr wrap="square" rtlCol="0">
            <a:spAutoFit/>
          </a:bodyPr>
          <a:lstStyle/>
          <a:p>
            <a:pPr algn="ctr"/>
            <a:r>
              <a:rPr lang="en-US" sz="6000" dirty="0" smtClean="0"/>
              <a:t>Mindlessness</a:t>
            </a:r>
            <a:endParaRPr lang="en-US" sz="6000" dirty="0"/>
          </a:p>
        </p:txBody>
      </p:sp>
      <p:sp>
        <p:nvSpPr>
          <p:cNvPr id="3" name="TextBox 2"/>
          <p:cNvSpPr txBox="1"/>
          <p:nvPr/>
        </p:nvSpPr>
        <p:spPr>
          <a:xfrm>
            <a:off x="1051560" y="2133600"/>
            <a:ext cx="6781800" cy="1938992"/>
          </a:xfrm>
          <a:prstGeom prst="rect">
            <a:avLst/>
          </a:prstGeom>
          <a:noFill/>
        </p:spPr>
        <p:txBody>
          <a:bodyPr wrap="square" rtlCol="0">
            <a:spAutoFit/>
          </a:bodyPr>
          <a:lstStyle/>
          <a:p>
            <a:r>
              <a:rPr lang="en-US" sz="2400" dirty="0" smtClean="0"/>
              <a:t>“The awareness that emerges through paying attention on purpose, in the present moment, and non-judgmentally to the unfolding of experience moment to moment.”</a:t>
            </a:r>
          </a:p>
          <a:p>
            <a:pPr algn="r"/>
            <a:r>
              <a:rPr lang="en-US" sz="2400" dirty="0" smtClean="0"/>
              <a:t>~ Kabat-Zinn, 2003</a:t>
            </a:r>
            <a:endParaRPr lang="en-US" sz="24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7" name="Picture 6" descr="2FCS logo copy.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158712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xit" presetSubtype="32" fill="hold" grpId="0" nodeType="clickEffect">
                                  <p:stCondLst>
                                    <p:cond delay="0"/>
                                  </p:stCondLst>
                                  <p:childTnLst>
                                    <p:animEffect transition="out" filter="plus(out)">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Mindfulness vs. Mindlessness	</a:t>
            </a:r>
            <a:endParaRPr lang="en-US" dirty="0"/>
          </a:p>
        </p:txBody>
      </p:sp>
      <p:sp>
        <p:nvSpPr>
          <p:cNvPr id="4" name="Text Placeholder 3"/>
          <p:cNvSpPr>
            <a:spLocks noGrp="1"/>
          </p:cNvSpPr>
          <p:nvPr>
            <p:ph type="body" idx="1"/>
          </p:nvPr>
        </p:nvSpPr>
        <p:spPr/>
        <p:txBody>
          <a:bodyPr/>
          <a:lstStyle/>
          <a:p>
            <a:r>
              <a:rPr lang="en-US" sz="2800" dirty="0" smtClean="0"/>
              <a:t>Mindfulness</a:t>
            </a:r>
            <a:endParaRPr lang="en-US" sz="2800" dirty="0"/>
          </a:p>
        </p:txBody>
      </p:sp>
      <p:sp>
        <p:nvSpPr>
          <p:cNvPr id="3" name="Content Placeholder 2"/>
          <p:cNvSpPr>
            <a:spLocks noGrp="1"/>
          </p:cNvSpPr>
          <p:nvPr>
            <p:ph sz="half" idx="2"/>
          </p:nvPr>
        </p:nvSpPr>
        <p:spPr>
          <a:xfrm>
            <a:off x="685800" y="2286000"/>
            <a:ext cx="3657600" cy="3840162"/>
          </a:xfrm>
        </p:spPr>
        <p:txBody>
          <a:bodyPr/>
          <a:lstStyle/>
          <a:p>
            <a:r>
              <a:rPr lang="en-US" dirty="0" smtClean="0"/>
              <a:t>A practice</a:t>
            </a:r>
          </a:p>
          <a:p>
            <a:r>
              <a:rPr lang="en-US" dirty="0" smtClean="0"/>
              <a:t>A state of mind</a:t>
            </a:r>
          </a:p>
          <a:p>
            <a:endParaRPr lang="en-US" dirty="0"/>
          </a:p>
          <a:p>
            <a:r>
              <a:rPr lang="en-US" dirty="0" smtClean="0"/>
              <a:t>Attention</a:t>
            </a:r>
          </a:p>
          <a:p>
            <a:r>
              <a:rPr lang="en-US" dirty="0" smtClean="0"/>
              <a:t>Awareness</a:t>
            </a:r>
          </a:p>
          <a:p>
            <a:r>
              <a:rPr lang="en-US" dirty="0" smtClean="0"/>
              <a:t>Focus</a:t>
            </a:r>
          </a:p>
          <a:p>
            <a:r>
              <a:rPr lang="en-US" dirty="0" smtClean="0"/>
              <a:t>Presence </a:t>
            </a:r>
            <a:endParaRPr lang="en-US" dirty="0"/>
          </a:p>
        </p:txBody>
      </p:sp>
      <p:sp>
        <p:nvSpPr>
          <p:cNvPr id="5" name="Text Placeholder 4"/>
          <p:cNvSpPr>
            <a:spLocks noGrp="1"/>
          </p:cNvSpPr>
          <p:nvPr>
            <p:ph type="body" sz="quarter" idx="3"/>
          </p:nvPr>
        </p:nvSpPr>
        <p:spPr/>
        <p:txBody>
          <a:bodyPr/>
          <a:lstStyle/>
          <a:p>
            <a:r>
              <a:rPr lang="en-US" sz="2800" dirty="0" smtClean="0"/>
              <a:t>Mindlessness</a:t>
            </a:r>
            <a:endParaRPr lang="en-US" sz="2800" dirty="0"/>
          </a:p>
        </p:txBody>
      </p:sp>
      <p:sp>
        <p:nvSpPr>
          <p:cNvPr id="6" name="Content Placeholder 5"/>
          <p:cNvSpPr>
            <a:spLocks noGrp="1"/>
          </p:cNvSpPr>
          <p:nvPr>
            <p:ph sz="quarter" idx="4"/>
          </p:nvPr>
        </p:nvSpPr>
        <p:spPr>
          <a:xfrm>
            <a:off x="4648200" y="2438400"/>
            <a:ext cx="3657600" cy="3687763"/>
          </a:xfrm>
        </p:spPr>
        <p:txBody>
          <a:bodyPr/>
          <a:lstStyle/>
          <a:p>
            <a:r>
              <a:rPr lang="en-US" dirty="0" smtClean="0"/>
              <a:t>Distractedness </a:t>
            </a:r>
          </a:p>
          <a:p>
            <a:r>
              <a:rPr lang="en-US" dirty="0" smtClean="0"/>
              <a:t>Inattention</a:t>
            </a:r>
          </a:p>
          <a:p>
            <a:r>
              <a:rPr lang="en-US" dirty="0" smtClean="0"/>
              <a:t>Lack of engagement </a:t>
            </a:r>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8" name="Picture 7" descr="2FCS logo copy.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2579066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667000"/>
            <a:ext cx="7315200" cy="1168400"/>
          </a:xfrm>
        </p:spPr>
        <p:txBody>
          <a:bodyPr/>
          <a:lstStyle/>
          <a:p>
            <a:pPr algn="ctr"/>
            <a:r>
              <a:rPr lang="en-US" sz="4800" b="1" cap="none" dirty="0" smtClean="0"/>
              <a:t>Practicing Mindfulness</a:t>
            </a:r>
            <a:endParaRPr lang="en-US" sz="4800" b="1" cap="none"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4" name="Picture 3" descr="2FCS logo copy.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1917724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5238"/>
            <a:ext cx="7620000" cy="487362"/>
          </a:xfrm>
        </p:spPr>
        <p:txBody>
          <a:bodyPr/>
          <a:lstStyle/>
          <a:p>
            <a:r>
              <a:rPr lang="en-US" sz="4800" dirty="0"/>
              <a:t>Breath</a:t>
            </a:r>
          </a:p>
        </p:txBody>
      </p:sp>
      <p:pic>
        <p:nvPicPr>
          <p:cNvPr id="4" name="Picture 2" descr="http://images.mamaandbabylove.com/2010/06/Inhal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609600"/>
            <a:ext cx="4418814" cy="50006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6" name="Picture 5"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1252180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Raisin Meditation</a:t>
            </a:r>
            <a:endParaRPr lang="en-US" dirty="0"/>
          </a:p>
        </p:txBody>
      </p:sp>
      <p:pic>
        <p:nvPicPr>
          <p:cNvPr id="1026" name="Picture 2" descr="http://www.apesteve.com/images/products/raisi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524000"/>
            <a:ext cx="5295900" cy="38604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5" name="Picture 4"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4229713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ampbowwow.com/us/ny/albany/images/stories/Events/Puppy_Social/54_2383_Cute-Puppies-puppies-16094619-1280-8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583" y="1371600"/>
            <a:ext cx="7162800" cy="447675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381000" y="152400"/>
            <a:ext cx="7848600" cy="1143000"/>
          </a:xfrm>
        </p:spPr>
        <p:txBody>
          <a:bodyPr/>
          <a:lstStyle/>
          <a:p>
            <a:pPr>
              <a:lnSpc>
                <a:spcPct val="80000"/>
              </a:lnSpc>
            </a:pPr>
            <a:r>
              <a:rPr lang="en-US" dirty="0" smtClean="0"/>
              <a:t>Meditation is like training a puppy…</a:t>
            </a:r>
            <a:endParaRPr lang="en-US"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6" name="Picture 5"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2704717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19100" y="781050"/>
            <a:ext cx="7505700" cy="409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8" name="Picture 7"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3374825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Stress?</a:t>
            </a:r>
            <a:endParaRPr lang="en-US" dirty="0"/>
          </a:p>
        </p:txBody>
      </p:sp>
      <p:sp>
        <p:nvSpPr>
          <p:cNvPr id="3" name="Content Placeholder 2"/>
          <p:cNvSpPr>
            <a:spLocks noGrp="1"/>
          </p:cNvSpPr>
          <p:nvPr>
            <p:ph idx="1"/>
          </p:nvPr>
        </p:nvSpPr>
        <p:spPr>
          <a:xfrm>
            <a:off x="457200" y="1600200"/>
            <a:ext cx="7620000" cy="1143000"/>
          </a:xfrm>
        </p:spPr>
        <p:txBody>
          <a:bodyPr/>
          <a:lstStyle/>
          <a:p>
            <a:r>
              <a:rPr lang="en-US" sz="2800" dirty="0" smtClean="0"/>
              <a:t>It depends</a:t>
            </a:r>
          </a:p>
          <a:p>
            <a:r>
              <a:rPr lang="en-US" sz="2800" dirty="0" smtClean="0"/>
              <a:t>No single definition</a:t>
            </a:r>
          </a:p>
          <a:p>
            <a:pPr marL="114300" indent="0">
              <a:buNone/>
            </a:pPr>
            <a:endParaRPr lang="en-US" dirty="0"/>
          </a:p>
        </p:txBody>
      </p:sp>
      <p:sp>
        <p:nvSpPr>
          <p:cNvPr id="4" name="TextBox 3"/>
          <p:cNvSpPr txBox="1"/>
          <p:nvPr/>
        </p:nvSpPr>
        <p:spPr>
          <a:xfrm>
            <a:off x="533400" y="3470255"/>
            <a:ext cx="3657600" cy="646331"/>
          </a:xfrm>
          <a:prstGeom prst="rect">
            <a:avLst/>
          </a:prstGeom>
          <a:noFill/>
        </p:spPr>
        <p:txBody>
          <a:bodyPr wrap="square" rtlCol="0">
            <a:prstTxWarp prst="textCanUp">
              <a:avLst/>
            </a:prstTxWarp>
            <a:spAutoFit/>
            <a:scene3d>
              <a:camera prst="obliqueBottomRight"/>
              <a:lightRig rig="threePt" dir="t"/>
            </a:scene3d>
          </a:bodyPr>
          <a:lstStyle/>
          <a:p>
            <a:r>
              <a:rPr lang="en-US" sz="3600" dirty="0" smtClean="0">
                <a:solidFill>
                  <a:schemeClr val="bg2">
                    <a:lumMod val="50000"/>
                  </a:schemeClr>
                </a:solidFill>
              </a:rPr>
              <a:t>Acute</a:t>
            </a:r>
            <a:r>
              <a:rPr lang="en-US" dirty="0" smtClean="0"/>
              <a:t> </a:t>
            </a:r>
            <a:endParaRPr lang="en-US" dirty="0"/>
          </a:p>
        </p:txBody>
      </p:sp>
      <p:sp>
        <p:nvSpPr>
          <p:cNvPr id="5" name="TextBox 4"/>
          <p:cNvSpPr txBox="1"/>
          <p:nvPr/>
        </p:nvSpPr>
        <p:spPr>
          <a:xfrm>
            <a:off x="4709160" y="3429000"/>
            <a:ext cx="3429000" cy="769441"/>
          </a:xfrm>
          <a:prstGeom prst="rect">
            <a:avLst/>
          </a:prstGeom>
          <a:noFill/>
        </p:spPr>
        <p:txBody>
          <a:bodyPr wrap="square" rtlCol="0">
            <a:prstTxWarp prst="textDoubleWave1">
              <a:avLst/>
            </a:prstTxWarp>
            <a:spAutoFit/>
          </a:bodyPr>
          <a:lstStyle/>
          <a:p>
            <a:r>
              <a:rPr lang="en-US" sz="4400" dirty="0" smtClean="0">
                <a:solidFill>
                  <a:schemeClr val="tx2">
                    <a:lumMod val="75000"/>
                  </a:schemeClr>
                </a:solidFill>
                <a:effectLst>
                  <a:outerShdw blurRad="50800" dist="38100" dir="16200000" rotWithShape="0">
                    <a:prstClr val="black">
                      <a:alpha val="40000"/>
                    </a:prstClr>
                  </a:outerShdw>
                </a:effectLst>
              </a:rPr>
              <a:t>Chronic</a:t>
            </a:r>
            <a:endParaRPr lang="en-US" sz="4400" dirty="0">
              <a:solidFill>
                <a:schemeClr val="tx2">
                  <a:lumMod val="75000"/>
                </a:schemeClr>
              </a:solidFill>
              <a:effectLst>
                <a:outerShdw blurRad="50800" dist="38100" dir="16200000" rotWithShape="0">
                  <a:prstClr val="black">
                    <a:alpha val="40000"/>
                  </a:prstClr>
                </a:outerShdw>
              </a:effectLst>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9" name="Picture 8" descr="2FCS logo copy.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269695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15962"/>
          </a:xfrm>
        </p:spPr>
        <p:txBody>
          <a:bodyPr/>
          <a:lstStyle/>
          <a:p>
            <a:r>
              <a:rPr lang="en-US" dirty="0" smtClean="0"/>
              <a:t>Symptoms of Stress</a:t>
            </a:r>
            <a:endParaRPr lang="en-US" dirty="0"/>
          </a:p>
        </p:txBody>
      </p:sp>
      <p:sp>
        <p:nvSpPr>
          <p:cNvPr id="4" name="TextBox 3"/>
          <p:cNvSpPr txBox="1"/>
          <p:nvPr/>
        </p:nvSpPr>
        <p:spPr>
          <a:xfrm>
            <a:off x="3345873" y="1066801"/>
            <a:ext cx="2286000" cy="875111"/>
          </a:xfrm>
          <a:prstGeom prst="rect">
            <a:avLst/>
          </a:prstGeom>
          <a:noFill/>
        </p:spPr>
        <p:txBody>
          <a:bodyPr wrap="square" rtlCol="0">
            <a:spAutoFit/>
          </a:bodyPr>
          <a:lstStyle/>
          <a:p>
            <a:pPr algn="ctr">
              <a:lnSpc>
                <a:spcPct val="90000"/>
              </a:lnSpc>
            </a:pPr>
            <a:r>
              <a:rPr lang="en-US" sz="2800" dirty="0" smtClean="0"/>
              <a:t>Gritting, grinding teeth </a:t>
            </a:r>
            <a:endParaRPr lang="en-US" sz="2800" dirty="0"/>
          </a:p>
        </p:txBody>
      </p:sp>
      <p:sp>
        <p:nvSpPr>
          <p:cNvPr id="5" name="TextBox 4"/>
          <p:cNvSpPr txBox="1"/>
          <p:nvPr/>
        </p:nvSpPr>
        <p:spPr>
          <a:xfrm>
            <a:off x="533400" y="1165179"/>
            <a:ext cx="2286000" cy="523220"/>
          </a:xfrm>
          <a:prstGeom prst="rect">
            <a:avLst/>
          </a:prstGeom>
          <a:noFill/>
        </p:spPr>
        <p:txBody>
          <a:bodyPr wrap="square" rtlCol="0">
            <a:spAutoFit/>
          </a:bodyPr>
          <a:lstStyle/>
          <a:p>
            <a:pPr algn="ctr"/>
            <a:r>
              <a:rPr lang="en-US" sz="2800" dirty="0" smtClean="0"/>
              <a:t>Jaw clenching </a:t>
            </a:r>
            <a:endParaRPr lang="en-US" sz="2800" dirty="0"/>
          </a:p>
        </p:txBody>
      </p:sp>
      <p:sp>
        <p:nvSpPr>
          <p:cNvPr id="6" name="TextBox 5"/>
          <p:cNvSpPr txBox="1"/>
          <p:nvPr/>
        </p:nvSpPr>
        <p:spPr>
          <a:xfrm>
            <a:off x="5791200" y="1066800"/>
            <a:ext cx="2286000" cy="875111"/>
          </a:xfrm>
          <a:prstGeom prst="rect">
            <a:avLst/>
          </a:prstGeom>
          <a:noFill/>
        </p:spPr>
        <p:txBody>
          <a:bodyPr wrap="square" rtlCol="0">
            <a:spAutoFit/>
          </a:bodyPr>
          <a:lstStyle/>
          <a:p>
            <a:pPr algn="ctr">
              <a:lnSpc>
                <a:spcPct val="90000"/>
              </a:lnSpc>
            </a:pPr>
            <a:r>
              <a:rPr lang="en-US" sz="2800" dirty="0" smtClean="0"/>
              <a:t>Neck ache, back pain </a:t>
            </a:r>
            <a:endParaRPr lang="en-US" sz="2800" dirty="0"/>
          </a:p>
        </p:txBody>
      </p:sp>
      <p:sp>
        <p:nvSpPr>
          <p:cNvPr id="7" name="TextBox 6"/>
          <p:cNvSpPr txBox="1"/>
          <p:nvPr/>
        </p:nvSpPr>
        <p:spPr>
          <a:xfrm>
            <a:off x="533400" y="1752600"/>
            <a:ext cx="2286000" cy="1650708"/>
          </a:xfrm>
          <a:prstGeom prst="rect">
            <a:avLst/>
          </a:prstGeom>
          <a:noFill/>
        </p:spPr>
        <p:txBody>
          <a:bodyPr wrap="square" rtlCol="0">
            <a:spAutoFit/>
          </a:bodyPr>
          <a:lstStyle/>
          <a:p>
            <a:pPr algn="ctr">
              <a:lnSpc>
                <a:spcPct val="90000"/>
              </a:lnSpc>
            </a:pPr>
            <a:r>
              <a:rPr lang="en-US" sz="2800" dirty="0" smtClean="0"/>
              <a:t>Ringing, buzzing or “popping” sounds </a:t>
            </a:r>
            <a:endParaRPr lang="en-US" sz="2800" dirty="0"/>
          </a:p>
        </p:txBody>
      </p:sp>
      <p:sp>
        <p:nvSpPr>
          <p:cNvPr id="8" name="TextBox 7"/>
          <p:cNvSpPr txBox="1"/>
          <p:nvPr/>
        </p:nvSpPr>
        <p:spPr>
          <a:xfrm>
            <a:off x="3352800" y="2130172"/>
            <a:ext cx="2286000" cy="523220"/>
          </a:xfrm>
          <a:prstGeom prst="rect">
            <a:avLst/>
          </a:prstGeom>
          <a:noFill/>
        </p:spPr>
        <p:txBody>
          <a:bodyPr wrap="square" rtlCol="0">
            <a:spAutoFit/>
          </a:bodyPr>
          <a:lstStyle/>
          <a:p>
            <a:pPr algn="ctr"/>
            <a:r>
              <a:rPr lang="en-US" sz="2800" dirty="0" smtClean="0"/>
              <a:t>Dry mouth </a:t>
            </a:r>
            <a:endParaRPr lang="en-US" sz="2800" dirty="0"/>
          </a:p>
        </p:txBody>
      </p:sp>
      <p:sp>
        <p:nvSpPr>
          <p:cNvPr id="9" name="TextBox 8"/>
          <p:cNvSpPr txBox="1"/>
          <p:nvPr/>
        </p:nvSpPr>
        <p:spPr>
          <a:xfrm>
            <a:off x="5666509" y="2057400"/>
            <a:ext cx="2286000" cy="875111"/>
          </a:xfrm>
          <a:prstGeom prst="rect">
            <a:avLst/>
          </a:prstGeom>
          <a:noFill/>
        </p:spPr>
        <p:txBody>
          <a:bodyPr wrap="square" rtlCol="0">
            <a:spAutoFit/>
          </a:bodyPr>
          <a:lstStyle/>
          <a:p>
            <a:pPr algn="ctr">
              <a:lnSpc>
                <a:spcPct val="90000"/>
              </a:lnSpc>
            </a:pPr>
            <a:r>
              <a:rPr lang="en-US" sz="2800" dirty="0" smtClean="0"/>
              <a:t>Problems swallowing </a:t>
            </a:r>
            <a:endParaRPr lang="en-US" sz="2800" dirty="0"/>
          </a:p>
        </p:txBody>
      </p:sp>
      <p:sp>
        <p:nvSpPr>
          <p:cNvPr id="10" name="TextBox 9"/>
          <p:cNvSpPr txBox="1"/>
          <p:nvPr/>
        </p:nvSpPr>
        <p:spPr>
          <a:xfrm>
            <a:off x="581891" y="4038600"/>
            <a:ext cx="2286000" cy="523220"/>
          </a:xfrm>
          <a:prstGeom prst="rect">
            <a:avLst/>
          </a:prstGeom>
          <a:noFill/>
        </p:spPr>
        <p:txBody>
          <a:bodyPr wrap="square" rtlCol="0">
            <a:spAutoFit/>
          </a:bodyPr>
          <a:lstStyle/>
          <a:p>
            <a:pPr algn="ctr"/>
            <a:r>
              <a:rPr lang="en-US" sz="2800" dirty="0" smtClean="0"/>
              <a:t>Diarrhea </a:t>
            </a:r>
            <a:endParaRPr lang="en-US" sz="2800" dirty="0"/>
          </a:p>
        </p:txBody>
      </p:sp>
      <p:sp>
        <p:nvSpPr>
          <p:cNvPr id="12" name="TextBox 11"/>
          <p:cNvSpPr txBox="1"/>
          <p:nvPr/>
        </p:nvSpPr>
        <p:spPr>
          <a:xfrm>
            <a:off x="547255" y="3429000"/>
            <a:ext cx="2286000" cy="523220"/>
          </a:xfrm>
          <a:prstGeom prst="rect">
            <a:avLst/>
          </a:prstGeom>
          <a:noFill/>
        </p:spPr>
        <p:txBody>
          <a:bodyPr wrap="square" rtlCol="0">
            <a:spAutoFit/>
          </a:bodyPr>
          <a:lstStyle/>
          <a:p>
            <a:pPr algn="ctr"/>
            <a:r>
              <a:rPr lang="en-US" sz="2800" dirty="0" smtClean="0"/>
              <a:t>Constipation </a:t>
            </a:r>
            <a:endParaRPr lang="en-US" sz="2800" dirty="0"/>
          </a:p>
        </p:txBody>
      </p:sp>
      <p:sp>
        <p:nvSpPr>
          <p:cNvPr id="13" name="TextBox 12"/>
          <p:cNvSpPr txBox="1"/>
          <p:nvPr/>
        </p:nvSpPr>
        <p:spPr>
          <a:xfrm>
            <a:off x="3262745" y="2739772"/>
            <a:ext cx="2286000" cy="1262910"/>
          </a:xfrm>
          <a:prstGeom prst="rect">
            <a:avLst/>
          </a:prstGeom>
          <a:noFill/>
        </p:spPr>
        <p:txBody>
          <a:bodyPr wrap="square" rtlCol="0">
            <a:spAutoFit/>
          </a:bodyPr>
          <a:lstStyle/>
          <a:p>
            <a:pPr algn="ctr">
              <a:lnSpc>
                <a:spcPct val="90000"/>
              </a:lnSpc>
            </a:pPr>
            <a:r>
              <a:rPr lang="en-US" sz="2800" dirty="0" smtClean="0"/>
              <a:t>Frequent colds, infections </a:t>
            </a:r>
            <a:endParaRPr lang="en-US" sz="2800" dirty="0"/>
          </a:p>
        </p:txBody>
      </p:sp>
      <p:sp>
        <p:nvSpPr>
          <p:cNvPr id="14" name="TextBox 13"/>
          <p:cNvSpPr txBox="1"/>
          <p:nvPr/>
        </p:nvSpPr>
        <p:spPr>
          <a:xfrm>
            <a:off x="5763492" y="3048000"/>
            <a:ext cx="2286000" cy="875111"/>
          </a:xfrm>
          <a:prstGeom prst="rect">
            <a:avLst/>
          </a:prstGeom>
          <a:noFill/>
        </p:spPr>
        <p:txBody>
          <a:bodyPr wrap="square" rtlCol="0">
            <a:spAutoFit/>
          </a:bodyPr>
          <a:lstStyle/>
          <a:p>
            <a:pPr algn="ctr">
              <a:lnSpc>
                <a:spcPct val="90000"/>
              </a:lnSpc>
            </a:pPr>
            <a:r>
              <a:rPr lang="en-US" sz="2800" dirty="0" smtClean="0"/>
              <a:t>Heartburn, stomach pain </a:t>
            </a:r>
            <a:endParaRPr lang="en-US" sz="2800" dirty="0"/>
          </a:p>
        </p:txBody>
      </p:sp>
      <p:sp>
        <p:nvSpPr>
          <p:cNvPr id="15" name="TextBox 14"/>
          <p:cNvSpPr txBox="1"/>
          <p:nvPr/>
        </p:nvSpPr>
        <p:spPr>
          <a:xfrm>
            <a:off x="5798128" y="5718675"/>
            <a:ext cx="2286000" cy="523220"/>
          </a:xfrm>
          <a:prstGeom prst="rect">
            <a:avLst/>
          </a:prstGeom>
          <a:noFill/>
        </p:spPr>
        <p:txBody>
          <a:bodyPr wrap="square" rtlCol="0">
            <a:spAutoFit/>
          </a:bodyPr>
          <a:lstStyle/>
          <a:p>
            <a:r>
              <a:rPr lang="en-US" sz="2800" dirty="0" smtClean="0"/>
              <a:t> </a:t>
            </a:r>
            <a:endParaRPr lang="en-US" sz="2800" dirty="0"/>
          </a:p>
        </p:txBody>
      </p:sp>
      <p:sp>
        <p:nvSpPr>
          <p:cNvPr id="16" name="TextBox 15"/>
          <p:cNvSpPr txBox="1"/>
          <p:nvPr/>
        </p:nvSpPr>
        <p:spPr>
          <a:xfrm>
            <a:off x="5798128" y="4038600"/>
            <a:ext cx="2286000" cy="1650708"/>
          </a:xfrm>
          <a:prstGeom prst="rect">
            <a:avLst/>
          </a:prstGeom>
          <a:noFill/>
        </p:spPr>
        <p:txBody>
          <a:bodyPr wrap="square" rtlCol="0">
            <a:spAutoFit/>
          </a:bodyPr>
          <a:lstStyle/>
          <a:p>
            <a:pPr algn="ctr">
              <a:lnSpc>
                <a:spcPct val="90000"/>
              </a:lnSpc>
            </a:pPr>
            <a:r>
              <a:rPr lang="en-US" sz="2800" dirty="0" smtClean="0"/>
              <a:t>Difficulty breathing, frequent sighing</a:t>
            </a:r>
            <a:endParaRPr lang="en-US" sz="2800" dirty="0"/>
          </a:p>
        </p:txBody>
      </p:sp>
      <p:sp>
        <p:nvSpPr>
          <p:cNvPr id="17" name="TextBox 16"/>
          <p:cNvSpPr txBox="1"/>
          <p:nvPr/>
        </p:nvSpPr>
        <p:spPr>
          <a:xfrm>
            <a:off x="3124200" y="4146269"/>
            <a:ext cx="2438400" cy="1650708"/>
          </a:xfrm>
          <a:prstGeom prst="rect">
            <a:avLst/>
          </a:prstGeom>
          <a:noFill/>
        </p:spPr>
        <p:txBody>
          <a:bodyPr wrap="square" rtlCol="0">
            <a:spAutoFit/>
          </a:bodyPr>
          <a:lstStyle/>
          <a:p>
            <a:pPr algn="ctr">
              <a:lnSpc>
                <a:spcPct val="90000"/>
              </a:lnSpc>
            </a:pPr>
            <a:r>
              <a:rPr lang="en-US" sz="2800" dirty="0" smtClean="0"/>
              <a:t>Excess anxiety, worry, nervousness, </a:t>
            </a:r>
            <a:r>
              <a:rPr lang="en-US" sz="2800" dirty="0"/>
              <a:t>guilt</a:t>
            </a:r>
          </a:p>
        </p:txBody>
      </p:sp>
      <p:sp>
        <p:nvSpPr>
          <p:cNvPr id="19" name="TextBox 18"/>
          <p:cNvSpPr txBox="1"/>
          <p:nvPr/>
        </p:nvSpPr>
        <p:spPr>
          <a:xfrm>
            <a:off x="533400" y="4724400"/>
            <a:ext cx="2286000" cy="875111"/>
          </a:xfrm>
          <a:prstGeom prst="rect">
            <a:avLst/>
          </a:prstGeom>
          <a:noFill/>
        </p:spPr>
        <p:txBody>
          <a:bodyPr wrap="square" rtlCol="0">
            <a:spAutoFit/>
          </a:bodyPr>
          <a:lstStyle/>
          <a:p>
            <a:pPr algn="ctr">
              <a:lnSpc>
                <a:spcPct val="90000"/>
              </a:lnSpc>
            </a:pPr>
            <a:r>
              <a:rPr lang="en-US" sz="2800" dirty="0" smtClean="0"/>
              <a:t>Difficulty concentrating </a:t>
            </a:r>
            <a:endParaRPr lang="en-US" sz="2800" dirty="0"/>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20" name="Picture 19" descr="2FCS logo copy.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246761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1000"/>
                                        <p:tgtEl>
                                          <p:spTgt spid="7"/>
                                        </p:tgtEl>
                                      </p:cBhvr>
                                    </p:animEffect>
                                  </p:childTnLst>
                                </p:cTn>
                              </p:par>
                            </p:childTnLst>
                          </p:cTn>
                        </p:par>
                        <p:par>
                          <p:cTn id="12" fill="hold">
                            <p:stCondLst>
                              <p:cond delay="1500"/>
                            </p:stCondLst>
                            <p:childTnLst>
                              <p:par>
                                <p:cTn id="13" presetID="14" presetClass="entr" presetSubtype="1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1000"/>
                                        <p:tgtEl>
                                          <p:spTgt spid="12"/>
                                        </p:tgtEl>
                                      </p:cBhvr>
                                    </p:animEffect>
                                  </p:childTnLst>
                                </p:cTn>
                              </p:par>
                            </p:childTnLst>
                          </p:cTn>
                        </p:par>
                        <p:par>
                          <p:cTn id="16" fill="hold">
                            <p:stCondLst>
                              <p:cond delay="2500"/>
                            </p:stCondLst>
                            <p:childTnLst>
                              <p:par>
                                <p:cTn id="17" presetID="14" presetClass="entr" presetSubtype="1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1000"/>
                                        <p:tgtEl>
                                          <p:spTgt spid="10"/>
                                        </p:tgtEl>
                                      </p:cBhvr>
                                    </p:animEffect>
                                  </p:childTnLst>
                                </p:cTn>
                              </p:par>
                            </p:childTnLst>
                          </p:cTn>
                        </p:par>
                        <p:par>
                          <p:cTn id="20" fill="hold">
                            <p:stCondLst>
                              <p:cond delay="3500"/>
                            </p:stCondLst>
                            <p:childTnLst>
                              <p:par>
                                <p:cTn id="21" presetID="14" presetClass="entr" presetSubtype="1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randombar(horizontal)">
                                      <p:cBhvr>
                                        <p:cTn id="23" dur="1000"/>
                                        <p:tgtEl>
                                          <p:spTgt spid="19"/>
                                        </p:tgtEl>
                                      </p:cBhvr>
                                    </p:animEffect>
                                  </p:childTnLst>
                                </p:cTn>
                              </p:par>
                            </p:childTnLst>
                          </p:cTn>
                        </p:par>
                        <p:par>
                          <p:cTn id="24" fill="hold">
                            <p:stCondLst>
                              <p:cond delay="4500"/>
                            </p:stCondLst>
                            <p:childTnLst>
                              <p:par>
                                <p:cTn id="25" presetID="14" presetClass="entr" presetSubtype="10"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randombar(horizontal)">
                                      <p:cBhvr>
                                        <p:cTn id="27" dur="1000"/>
                                        <p:tgtEl>
                                          <p:spTgt spid="4"/>
                                        </p:tgtEl>
                                      </p:cBhvr>
                                    </p:animEffect>
                                  </p:childTnLst>
                                </p:cTn>
                              </p:par>
                            </p:childTnLst>
                          </p:cTn>
                        </p:par>
                        <p:par>
                          <p:cTn id="28" fill="hold">
                            <p:stCondLst>
                              <p:cond delay="5500"/>
                            </p:stCondLst>
                            <p:childTnLst>
                              <p:par>
                                <p:cTn id="29" presetID="14" presetClass="entr" presetSubtype="1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randombar(horizontal)">
                                      <p:cBhvr>
                                        <p:cTn id="31" dur="1000"/>
                                        <p:tgtEl>
                                          <p:spTgt spid="8"/>
                                        </p:tgtEl>
                                      </p:cBhvr>
                                    </p:animEffect>
                                  </p:childTnLst>
                                </p:cTn>
                              </p:par>
                            </p:childTnLst>
                          </p:cTn>
                        </p:par>
                        <p:par>
                          <p:cTn id="32" fill="hold">
                            <p:stCondLst>
                              <p:cond delay="6500"/>
                            </p:stCondLst>
                            <p:childTnLst>
                              <p:par>
                                <p:cTn id="33" presetID="14" presetClass="entr" presetSubtype="1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randombar(horizontal)">
                                      <p:cBhvr>
                                        <p:cTn id="35" dur="1000"/>
                                        <p:tgtEl>
                                          <p:spTgt spid="13"/>
                                        </p:tgtEl>
                                      </p:cBhvr>
                                    </p:animEffect>
                                  </p:childTnLst>
                                </p:cTn>
                              </p:par>
                            </p:childTnLst>
                          </p:cTn>
                        </p:par>
                        <p:par>
                          <p:cTn id="36" fill="hold">
                            <p:stCondLst>
                              <p:cond delay="7500"/>
                            </p:stCondLst>
                            <p:childTnLst>
                              <p:par>
                                <p:cTn id="37" presetID="14" presetClass="entr" presetSubtype="1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randombar(horizontal)">
                                      <p:cBhvr>
                                        <p:cTn id="39" dur="1000"/>
                                        <p:tgtEl>
                                          <p:spTgt spid="17"/>
                                        </p:tgtEl>
                                      </p:cBhvr>
                                    </p:animEffect>
                                  </p:childTnLst>
                                </p:cTn>
                              </p:par>
                            </p:childTnLst>
                          </p:cTn>
                        </p:par>
                        <p:par>
                          <p:cTn id="40" fill="hold">
                            <p:stCondLst>
                              <p:cond delay="8500"/>
                            </p:stCondLst>
                            <p:childTnLst>
                              <p:par>
                                <p:cTn id="41" presetID="14" presetClass="entr" presetSubtype="10" fill="hold" grpId="0"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randombar(horizontal)">
                                      <p:cBhvr>
                                        <p:cTn id="43" dur="1000"/>
                                        <p:tgtEl>
                                          <p:spTgt spid="6"/>
                                        </p:tgtEl>
                                      </p:cBhvr>
                                    </p:animEffect>
                                  </p:childTnLst>
                                </p:cTn>
                              </p:par>
                            </p:childTnLst>
                          </p:cTn>
                        </p:par>
                        <p:par>
                          <p:cTn id="44" fill="hold">
                            <p:stCondLst>
                              <p:cond delay="9500"/>
                            </p:stCondLst>
                            <p:childTnLst>
                              <p:par>
                                <p:cTn id="45" presetID="14" presetClass="entr" presetSubtype="10"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randombar(horizontal)">
                                      <p:cBhvr>
                                        <p:cTn id="47" dur="1000"/>
                                        <p:tgtEl>
                                          <p:spTgt spid="9"/>
                                        </p:tgtEl>
                                      </p:cBhvr>
                                    </p:animEffect>
                                  </p:childTnLst>
                                </p:cTn>
                              </p:par>
                            </p:childTnLst>
                          </p:cTn>
                        </p:par>
                        <p:par>
                          <p:cTn id="48" fill="hold">
                            <p:stCondLst>
                              <p:cond delay="10500"/>
                            </p:stCondLst>
                            <p:childTnLst>
                              <p:par>
                                <p:cTn id="49" presetID="14" presetClass="entr" presetSubtype="10"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randombar(horizontal)">
                                      <p:cBhvr>
                                        <p:cTn id="51" dur="1000"/>
                                        <p:tgtEl>
                                          <p:spTgt spid="14"/>
                                        </p:tgtEl>
                                      </p:cBhvr>
                                    </p:animEffect>
                                  </p:childTnLst>
                                </p:cTn>
                              </p:par>
                            </p:childTnLst>
                          </p:cTn>
                        </p:par>
                        <p:par>
                          <p:cTn id="52" fill="hold">
                            <p:stCondLst>
                              <p:cond delay="11500"/>
                            </p:stCondLst>
                            <p:childTnLst>
                              <p:par>
                                <p:cTn id="53" presetID="14" presetClass="entr" presetSubtype="10"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randombar(horizontal)">
                                      <p:cBhvr>
                                        <p:cTn id="55"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2" grpId="0"/>
      <p:bldP spid="13" grpId="0"/>
      <p:bldP spid="14" grpId="0"/>
      <p:bldP spid="16" grpId="0"/>
      <p:bldP spid="17"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92162"/>
          </a:xfrm>
        </p:spPr>
        <p:txBody>
          <a:bodyPr/>
          <a:lstStyle/>
          <a:p>
            <a:r>
              <a:rPr lang="en-US" dirty="0" smtClean="0"/>
              <a:t>Physical Effects of Stress </a:t>
            </a:r>
            <a:endParaRPr lang="en-US" dirty="0"/>
          </a:p>
        </p:txBody>
      </p:sp>
      <p:sp>
        <p:nvSpPr>
          <p:cNvPr id="3" name="Content Placeholder 2"/>
          <p:cNvSpPr>
            <a:spLocks noGrp="1"/>
          </p:cNvSpPr>
          <p:nvPr>
            <p:ph idx="1"/>
          </p:nvPr>
        </p:nvSpPr>
        <p:spPr>
          <a:xfrm>
            <a:off x="3810000" y="1676400"/>
            <a:ext cx="4114800" cy="4800600"/>
          </a:xfrm>
        </p:spPr>
        <p:txBody>
          <a:bodyPr>
            <a:normAutofit/>
          </a:bodyPr>
          <a:lstStyle/>
          <a:p>
            <a:r>
              <a:rPr lang="en-US" sz="2800" dirty="0" smtClean="0"/>
              <a:t>Nervous system</a:t>
            </a:r>
          </a:p>
          <a:p>
            <a:r>
              <a:rPr lang="en-US" sz="2800" dirty="0" smtClean="0"/>
              <a:t>Musculoskeletal system</a:t>
            </a:r>
          </a:p>
          <a:p>
            <a:r>
              <a:rPr lang="en-US" sz="2800" dirty="0" smtClean="0"/>
              <a:t>Respiratory system</a:t>
            </a:r>
          </a:p>
          <a:p>
            <a:r>
              <a:rPr lang="en-US" sz="2800" dirty="0" smtClean="0"/>
              <a:t>Cardiovascular system</a:t>
            </a:r>
          </a:p>
          <a:p>
            <a:r>
              <a:rPr lang="en-US" sz="2800" dirty="0" smtClean="0"/>
              <a:t>Endocrine system</a:t>
            </a:r>
          </a:p>
          <a:p>
            <a:r>
              <a:rPr lang="en-US" sz="2800" dirty="0" smtClean="0"/>
              <a:t>Gastrointestinal system</a:t>
            </a:r>
          </a:p>
          <a:p>
            <a:r>
              <a:rPr lang="en-US" sz="2800" dirty="0" smtClean="0"/>
              <a:t>Reproductive system </a:t>
            </a:r>
            <a:endParaRPr lang="en-US" sz="2800" dirty="0"/>
          </a:p>
        </p:txBody>
      </p:sp>
      <p:pic>
        <p:nvPicPr>
          <p:cNvPr id="3074" name="Picture 2" descr="http://upload.wikimedia.org/wikipedia/en/a/ab/Outline-body-aur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219200"/>
            <a:ext cx="2819400" cy="472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5867400"/>
            <a:ext cx="1428540" cy="868682"/>
          </a:xfrm>
          <a:prstGeom prst="rect">
            <a:avLst/>
          </a:prstGeom>
        </p:spPr>
      </p:pic>
      <p:pic>
        <p:nvPicPr>
          <p:cNvPr id="6" name="Picture 5"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6135" y="5867400"/>
            <a:ext cx="1109665" cy="844550"/>
          </a:xfrm>
          <a:prstGeom prst="rect">
            <a:avLst/>
          </a:prstGeom>
        </p:spPr>
      </p:pic>
    </p:spTree>
    <p:custDataLst>
      <p:tags r:id="rId1"/>
    </p:custDataLst>
    <p:extLst>
      <p:ext uri="{BB962C8B-B14F-4D97-AF65-F5344CB8AC3E}">
        <p14:creationId xmlns:p14="http://schemas.microsoft.com/office/powerpoint/2010/main" val="267019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020762"/>
          </a:xfrm>
        </p:spPr>
        <p:txBody>
          <a:bodyPr/>
          <a:lstStyle/>
          <a:p>
            <a:r>
              <a:rPr lang="en-US" dirty="0" smtClean="0"/>
              <a:t>Nervous System</a:t>
            </a:r>
            <a:endParaRPr lang="en-US" dirty="0"/>
          </a:p>
        </p:txBody>
      </p:sp>
      <p:pic>
        <p:nvPicPr>
          <p:cNvPr id="7170" name="Picture 2" descr="http://hackerella.com/wp-content/uploads/2014/07/Fight-or-fligh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143000"/>
            <a:ext cx="7803263" cy="4648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791200"/>
            <a:ext cx="1428540" cy="868682"/>
          </a:xfrm>
          <a:prstGeom prst="rect">
            <a:avLst/>
          </a:prstGeom>
        </p:spPr>
      </p:pic>
      <p:pic>
        <p:nvPicPr>
          <p:cNvPr id="5" name="Picture 4"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861050"/>
            <a:ext cx="1109665" cy="844550"/>
          </a:xfrm>
          <a:prstGeom prst="rect">
            <a:avLst/>
          </a:prstGeom>
        </p:spPr>
      </p:pic>
    </p:spTree>
    <p:custDataLst>
      <p:tags r:id="rId1"/>
    </p:custDataLst>
    <p:extLst>
      <p:ext uri="{BB962C8B-B14F-4D97-AF65-F5344CB8AC3E}">
        <p14:creationId xmlns:p14="http://schemas.microsoft.com/office/powerpoint/2010/main" val="252337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ircle(in)">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Musculoskeletal System</a:t>
            </a:r>
            <a:endParaRPr lang="en-US" dirty="0"/>
          </a:p>
        </p:txBody>
      </p:sp>
      <p:pic>
        <p:nvPicPr>
          <p:cNvPr id="4098" name="Picture 2" descr="https://www.humana.com/media/Sites/Global/Images/Article%20Images/article_the_effect_of_stress_on_memor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828800"/>
            <a:ext cx="6428151" cy="3581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5" name="Picture 4"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2593349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images.wisegeek.com/blond-woman-breathing-into-ba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749" y="139890"/>
            <a:ext cx="4176451" cy="557511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48200" y="838200"/>
            <a:ext cx="3733800" cy="1143000"/>
          </a:xfrm>
        </p:spPr>
        <p:txBody>
          <a:bodyPr/>
          <a:lstStyle/>
          <a:p>
            <a:r>
              <a:rPr lang="en-US" dirty="0" smtClean="0"/>
              <a:t>Respiratory System</a:t>
            </a:r>
            <a:endParaRPr lang="en-US" dirty="0"/>
          </a:p>
        </p:txBody>
      </p:sp>
      <p:sp>
        <p:nvSpPr>
          <p:cNvPr id="3" name="TextBox 2"/>
          <p:cNvSpPr txBox="1"/>
          <p:nvPr/>
        </p:nvSpPr>
        <p:spPr>
          <a:xfrm>
            <a:off x="2514600" y="6476158"/>
            <a:ext cx="2743200" cy="369332"/>
          </a:xfrm>
          <a:prstGeom prst="rect">
            <a:avLst/>
          </a:prstGeom>
          <a:solidFill>
            <a:schemeClr val="bg1"/>
          </a:solidFill>
        </p:spPr>
        <p:txBody>
          <a:bodyPr wrap="square" rtlCol="0">
            <a:spAutoFit/>
          </a:bodyPr>
          <a:lstStyle/>
          <a:p>
            <a:endParaRPr lang="en-US" dirty="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6" name="Picture 5"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11365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randombar(horizontal)">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Cardiovascular System</a:t>
            </a:r>
            <a:endParaRPr lang="en-US" dirty="0"/>
          </a:p>
        </p:txBody>
      </p:sp>
      <p:pic>
        <p:nvPicPr>
          <p:cNvPr id="10242" name="Picture 2" descr="http://www.evergreenvolunteerfireandrescue.org/wp-content/uploads/2015/02/hear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1295400"/>
            <a:ext cx="7086600" cy="48435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5867400"/>
            <a:ext cx="1428540" cy="868682"/>
          </a:xfrm>
          <a:prstGeom prst="rect">
            <a:avLst/>
          </a:prstGeom>
        </p:spPr>
      </p:pic>
      <p:pic>
        <p:nvPicPr>
          <p:cNvPr id="5" name="Picture 4" descr="2FCS logo copy.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3735" y="5937250"/>
            <a:ext cx="1109665" cy="844550"/>
          </a:xfrm>
          <a:prstGeom prst="rect">
            <a:avLst/>
          </a:prstGeom>
        </p:spPr>
      </p:pic>
    </p:spTree>
    <p:custDataLst>
      <p:tags r:id="rId1"/>
    </p:custDataLst>
    <p:extLst>
      <p:ext uri="{BB962C8B-B14F-4D97-AF65-F5344CB8AC3E}">
        <p14:creationId xmlns:p14="http://schemas.microsoft.com/office/powerpoint/2010/main" val="335807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1548</TotalTime>
  <Words>2181</Words>
  <Application>Microsoft Office PowerPoint</Application>
  <PresentationFormat>On-screen Show (4:3)</PresentationFormat>
  <Paragraphs>161</Paragraphs>
  <Slides>19</Slides>
  <Notes>18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Adjacency</vt:lpstr>
      <vt:lpstr>The Mind-Body Connection</vt:lpstr>
      <vt:lpstr>PowerPoint Presentation</vt:lpstr>
      <vt:lpstr>What Is Stress?</vt:lpstr>
      <vt:lpstr>Symptoms of Stress</vt:lpstr>
      <vt:lpstr>Physical Effects of Stress </vt:lpstr>
      <vt:lpstr>Nervous System</vt:lpstr>
      <vt:lpstr>Musculoskeletal System</vt:lpstr>
      <vt:lpstr>Respiratory System</vt:lpstr>
      <vt:lpstr>Cardiovascular System</vt:lpstr>
      <vt:lpstr>Endocrine System</vt:lpstr>
      <vt:lpstr>Gastrointestinal System</vt:lpstr>
      <vt:lpstr>Reproductive System</vt:lpstr>
      <vt:lpstr>Stress…</vt:lpstr>
      <vt:lpstr>PowerPoint Presentation</vt:lpstr>
      <vt:lpstr>Mindfulness vs. Mindlessness </vt:lpstr>
      <vt:lpstr>Practicing Mindfulness</vt:lpstr>
      <vt:lpstr>Breath</vt:lpstr>
      <vt:lpstr>Raisin Meditation</vt:lpstr>
      <vt:lpstr>Meditation is like training a puppy…</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Stress [title]</dc:title>
  <dc:creator>lwashburn</dc:creator>
  <cp:lastModifiedBy>lwashburn</cp:lastModifiedBy>
  <cp:revision>64</cp:revision>
  <dcterms:created xsi:type="dcterms:W3CDTF">2015-05-26T20:48:39Z</dcterms:created>
  <dcterms:modified xsi:type="dcterms:W3CDTF">2015-09-25T21:41:06Z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87CFF95D-A947-4ACC-BA30-B0908CB249CD</vt:lpwstr>
  </property>
  <property fmtid="{D5CDD505-2E9C-101B-9397-08002B2CF9AE}" pid="3" name="ArticulatePath">
    <vt:lpwstr>AEHC_stress ppt</vt:lpwstr>
  </property>
</Properties>
</file>