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6"/>
  </p:notesMasterIdLst>
  <p:handoutMasterIdLst>
    <p:handoutMasterId r:id="rId27"/>
  </p:handoutMasterIdLst>
  <p:sldIdLst>
    <p:sldId id="256" r:id="rId2"/>
    <p:sldId id="291" r:id="rId3"/>
    <p:sldId id="259" r:id="rId4"/>
    <p:sldId id="260" r:id="rId5"/>
    <p:sldId id="263" r:id="rId6"/>
    <p:sldId id="283" r:id="rId7"/>
    <p:sldId id="284" r:id="rId8"/>
    <p:sldId id="285" r:id="rId9"/>
    <p:sldId id="286" r:id="rId10"/>
    <p:sldId id="287" r:id="rId11"/>
    <p:sldId id="264" r:id="rId12"/>
    <p:sldId id="294" r:id="rId13"/>
    <p:sldId id="276" r:id="rId14"/>
    <p:sldId id="279" r:id="rId15"/>
    <p:sldId id="280" r:id="rId16"/>
    <p:sldId id="266" r:id="rId17"/>
    <p:sldId id="268" r:id="rId18"/>
    <p:sldId id="289" r:id="rId19"/>
    <p:sldId id="295" r:id="rId20"/>
    <p:sldId id="297" r:id="rId21"/>
    <p:sldId id="272" r:id="rId22"/>
    <p:sldId id="298" r:id="rId23"/>
    <p:sldId id="292" r:id="rId24"/>
    <p:sldId id="296" r:id="rId25"/>
  </p:sldIdLst>
  <p:sldSz cx="9144000" cy="6858000" type="screen4x3"/>
  <p:notesSz cx="21621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1C2DAD-85D1-4ED2-BD1E-BCFE036A9921}" v="24" dt="2018-06-05T20:01:49.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51744" autoAdjust="0"/>
  </p:normalViewPr>
  <p:slideViewPr>
    <p:cSldViewPr snapToGrid="0">
      <p:cViewPr varScale="1">
        <p:scale>
          <a:sx n="59" d="100"/>
          <a:sy n="59" d="100"/>
        </p:scale>
        <p:origin x="312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936943" cy="3423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1224732" y="0"/>
            <a:ext cx="936943" cy="342396"/>
          </a:xfrm>
          <a:prstGeom prst="rect">
            <a:avLst/>
          </a:prstGeom>
        </p:spPr>
        <p:txBody>
          <a:bodyPr vert="horz" lIns="91440" tIns="45720" rIns="91440" bIns="45720" rtlCol="0"/>
          <a:lstStyle>
            <a:lvl1pPr algn="r">
              <a:defRPr sz="1200"/>
            </a:lvl1pPr>
          </a:lstStyle>
          <a:p>
            <a:fld id="{1B6DA060-F31C-458A-8053-A0AA770D1312}" type="datetimeFigureOut">
              <a:rPr lang="en-US" smtClean="0"/>
              <a:t>7/18/2018</a:t>
            </a:fld>
            <a:endParaRPr lang="en-US"/>
          </a:p>
        </p:txBody>
      </p:sp>
      <p:sp>
        <p:nvSpPr>
          <p:cNvPr id="4" name="Footer Placeholder 3"/>
          <p:cNvSpPr>
            <a:spLocks noGrp="1"/>
          </p:cNvSpPr>
          <p:nvPr>
            <p:ph type="ftr" sz="quarter" idx="2"/>
          </p:nvPr>
        </p:nvSpPr>
        <p:spPr>
          <a:xfrm>
            <a:off x="0" y="6515604"/>
            <a:ext cx="936943" cy="3423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1224732" y="6515604"/>
            <a:ext cx="936943" cy="342396"/>
          </a:xfrm>
          <a:prstGeom prst="rect">
            <a:avLst/>
          </a:prstGeom>
        </p:spPr>
        <p:txBody>
          <a:bodyPr vert="horz" lIns="91440" tIns="45720" rIns="91440" bIns="45720" rtlCol="0" anchor="b"/>
          <a:lstStyle>
            <a:lvl1pPr algn="r">
              <a:defRPr sz="1200"/>
            </a:lvl1pPr>
          </a:lstStyle>
          <a:p>
            <a:fld id="{F94748B9-91E1-4245-A431-700BE74DDDC4}" type="slidenum">
              <a:rPr lang="en-US" smtClean="0"/>
              <a:t>‹#›</a:t>
            </a:fld>
            <a:endParaRPr lang="en-US"/>
          </a:p>
        </p:txBody>
      </p:sp>
    </p:spTree>
    <p:extLst>
      <p:ext uri="{BB962C8B-B14F-4D97-AF65-F5344CB8AC3E}">
        <p14:creationId xmlns:p14="http://schemas.microsoft.com/office/powerpoint/2010/main" val="26826407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957763" cy="1474319"/>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1251949" y="0"/>
            <a:ext cx="957763" cy="1474319"/>
          </a:xfrm>
          <a:prstGeom prst="rect">
            <a:avLst/>
          </a:prstGeom>
        </p:spPr>
        <p:txBody>
          <a:bodyPr vert="horz" lIns="93177" tIns="46589" rIns="93177" bIns="46589" rtlCol="0"/>
          <a:lstStyle>
            <a:lvl1pPr algn="r">
              <a:defRPr sz="1200"/>
            </a:lvl1pPr>
          </a:lstStyle>
          <a:p>
            <a:fld id="{16478D19-C2B2-4F5A-A089-A36B045B1478}" type="datetimeFigureOut">
              <a:rPr lang="en-US" smtClean="0"/>
              <a:t>7/18/2018</a:t>
            </a:fld>
            <a:endParaRPr lang="en-US"/>
          </a:p>
        </p:txBody>
      </p:sp>
      <p:sp>
        <p:nvSpPr>
          <p:cNvPr id="4" name="Slide Image Placeholder 3"/>
          <p:cNvSpPr>
            <a:spLocks noGrp="1" noRot="1" noChangeAspect="1"/>
          </p:cNvSpPr>
          <p:nvPr>
            <p:ph type="sldImg" idx="2"/>
          </p:nvPr>
        </p:nvSpPr>
        <p:spPr>
          <a:xfrm>
            <a:off x="-6265863" y="2209800"/>
            <a:ext cx="14743113" cy="110585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221022" y="14006030"/>
            <a:ext cx="1768179" cy="1326887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8006944"/>
            <a:ext cx="957763" cy="1474319"/>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1251949" y="28006944"/>
            <a:ext cx="957763" cy="1474319"/>
          </a:xfrm>
          <a:prstGeom prst="rect">
            <a:avLst/>
          </a:prstGeom>
        </p:spPr>
        <p:txBody>
          <a:bodyPr vert="horz" lIns="93177" tIns="46589" rIns="93177" bIns="46589" rtlCol="0" anchor="b"/>
          <a:lstStyle>
            <a:lvl1pPr algn="r">
              <a:defRPr sz="1200"/>
            </a:lvl1pPr>
          </a:lstStyle>
          <a:p>
            <a:fld id="{7707FBF5-4A89-4C06-AC12-EE194F0D0163}" type="slidenum">
              <a:rPr lang="en-US" smtClean="0"/>
              <a:t>‹#›</a:t>
            </a:fld>
            <a:endParaRPr lang="en-US"/>
          </a:p>
        </p:txBody>
      </p:sp>
    </p:spTree>
    <p:extLst>
      <p:ext uri="{BB962C8B-B14F-4D97-AF65-F5344CB8AC3E}">
        <p14:creationId xmlns:p14="http://schemas.microsoft.com/office/powerpoint/2010/main" val="34615609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it.ly/1Np2ItJ"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logs.constantcontact.com/getting-started-social-media-tip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smtClean="0">
                <a:solidFill>
                  <a:schemeClr val="tx1"/>
                </a:solidFill>
                <a:effectLst/>
                <a:latin typeface="+mn-lt"/>
                <a:ea typeface="+mn-ea"/>
                <a:cs typeface="+mn-cs"/>
              </a:rPr>
              <a:t>Introduction </a:t>
            </a:r>
            <a:endParaRPr lang="en-US" sz="1200" b="1" i="1"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At a young age, we are taught the proper etiquette, rules to live by, and manners when it comes to how we interact with people, eating at the table, and how to be a good citizen. However, sometimes people forget or do not realize that the digital world has its own rules of etiquette. This session will provide you with proper etiquette techniques for the digital world.</a:t>
            </a:r>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403551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Your Behavior Effects Other People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this all comes down to is being mindful of your phone use. “The basics of etiquette is thinking about how your behavior impacts other people,” And it’s also thinking about how your phone compulsion affects you. Put your phone down and just engage your real-world friends. Your notifications and text messages will be waiting for you when you’re done.  But, if you can’t resist a selfie for your social media page make sure to include your friend.</a:t>
            </a:r>
          </a:p>
          <a:p>
            <a:endParaRPr lang="en-US" dirty="0"/>
          </a:p>
        </p:txBody>
      </p:sp>
    </p:spTree>
    <p:extLst>
      <p:ext uri="{BB962C8B-B14F-4D97-AF65-F5344CB8AC3E}">
        <p14:creationId xmlns:p14="http://schemas.microsoft.com/office/powerpoint/2010/main" val="2246275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400" b="1" dirty="0" smtClean="0">
                <a:effectLst/>
                <a:latin typeface="Georgia" panose="02040502050405020303" pitchFamily="18" charset="0"/>
                <a:ea typeface="Georgia" panose="02040502050405020303" pitchFamily="18" charset="0"/>
                <a:cs typeface="Georgia" panose="02040502050405020303" pitchFamily="18" charset="0"/>
              </a:rPr>
              <a:t>Email Basics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Before we get into email etiquette, let's go over a few email basics.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Reply</a:t>
            </a:r>
            <a:r>
              <a:rPr lang="en-US" sz="1200" b="1" i="1" dirty="0" smtClean="0">
                <a:effectLst/>
                <a:latin typeface="Georgia" panose="02040502050405020303" pitchFamily="18" charset="0"/>
                <a:ea typeface="Georgia" panose="02040502050405020303" pitchFamily="18" charset="0"/>
                <a:cs typeface="Georgia" panose="02040502050405020303" pitchFamily="18" charset="0"/>
              </a:rPr>
              <a:t> </a:t>
            </a:r>
            <a:r>
              <a:rPr lang="en-US" sz="1200" dirty="0" smtClean="0">
                <a:effectLst/>
                <a:latin typeface="Georgia" panose="02040502050405020303" pitchFamily="18" charset="0"/>
                <a:ea typeface="Georgia" panose="02040502050405020303" pitchFamily="18" charset="0"/>
                <a:cs typeface="Georgia" panose="02040502050405020303" pitchFamily="18" charset="0"/>
              </a:rPr>
              <a:t>goes to the previous sender only.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Reply All </a:t>
            </a:r>
            <a:r>
              <a:rPr lang="en-US" sz="1200" dirty="0" smtClean="0">
                <a:effectLst/>
                <a:latin typeface="Georgia" panose="02040502050405020303" pitchFamily="18" charset="0"/>
                <a:ea typeface="Georgia" panose="02040502050405020303" pitchFamily="18" charset="0"/>
                <a:cs typeface="Georgia" panose="02040502050405020303" pitchFamily="18" charset="0"/>
              </a:rPr>
              <a:t>goes to everyone in the message. Before you select reply all, make sure that the message is being sent to the correct recipients. Ask yourself: Is this something that all recipients need to know?  For example, you are on an email with 40 recipients and they all send a simple “thank you” using reply all this means that you and the 40 recipients will receive at least 40“thank you” emails. Do you think that replying all in this situation was necessary? Did all the recipients need to know this? A good rule of thumb is to reply to the original sender and then they have the option to pass it on to everyone.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Forward</a:t>
            </a:r>
            <a:r>
              <a:rPr lang="en-US" sz="1200" dirty="0" smtClean="0">
                <a:effectLst/>
                <a:latin typeface="Georgia" panose="02040502050405020303" pitchFamily="18" charset="0"/>
                <a:ea typeface="Georgia" panose="02040502050405020303" pitchFamily="18" charset="0"/>
                <a:cs typeface="Georgia" panose="02040502050405020303" pitchFamily="18" charset="0"/>
              </a:rPr>
              <a:t> is when you pass the email on to someone else. If you pass the email on to someone else, try to include the original sender. This will let them know that you received the email and forwarded them onto the correct person. Forwarding chain emails is unprofessional. Your “wish” is not going to come true because you sent the email on to ten people.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CC </a:t>
            </a:r>
            <a:r>
              <a:rPr lang="en-US" sz="1200" dirty="0" smtClean="0">
                <a:effectLst/>
                <a:latin typeface="Georgia" panose="02040502050405020303" pitchFamily="18" charset="0"/>
                <a:ea typeface="Georgia" panose="02040502050405020303" pitchFamily="18" charset="0"/>
                <a:cs typeface="Georgia" panose="02040502050405020303" pitchFamily="18" charset="0"/>
              </a:rPr>
              <a:t>means carbon copy. Think of this as you are keeping someone in the loop and everyone involved knows. For example, let’s say that you are on a committee and the president would like to be included in the emails. They are not necessarily going to provide input, but they are aware of what is going on.</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BCC </a:t>
            </a:r>
            <a:r>
              <a:rPr lang="en-US" sz="1200" dirty="0" smtClean="0">
                <a:effectLst/>
                <a:latin typeface="Georgia" panose="02040502050405020303" pitchFamily="18" charset="0"/>
                <a:ea typeface="Georgia" panose="02040502050405020303" pitchFamily="18" charset="0"/>
                <a:cs typeface="Georgia" panose="02040502050405020303" pitchFamily="18" charset="0"/>
              </a:rPr>
              <a:t>means blind carbon copy. Only you and the person who is Bcc'd will know that they are in involved in the email. Sometimes people use this secretly. That is why it is important to be careful when you reply to emails. You never know who else might have been included. An example of when to use Bcc is when you are sending mass mail outs. You use Bcc to keep email addresses confidential.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Subject Line </a:t>
            </a:r>
            <a:r>
              <a:rPr lang="en-US" sz="1200" dirty="0" smtClean="0">
                <a:effectLst/>
                <a:latin typeface="Georgia" panose="02040502050405020303" pitchFamily="18" charset="0"/>
                <a:ea typeface="Georgia" panose="02040502050405020303" pitchFamily="18" charset="0"/>
                <a:cs typeface="Georgia" panose="02040502050405020303" pitchFamily="18" charset="0"/>
              </a:rPr>
              <a:t>is where you provide what the email is about.</a:t>
            </a:r>
            <a:r>
              <a:rPr lang="en-US" sz="1200" b="1" dirty="0" smtClean="0">
                <a:effectLst/>
                <a:latin typeface="Georgia" panose="02040502050405020303" pitchFamily="18" charset="0"/>
                <a:ea typeface="Georgia" panose="02040502050405020303" pitchFamily="18" charset="0"/>
                <a:cs typeface="Georgia" panose="02040502050405020303" pitchFamily="18" charset="0"/>
              </a:rPr>
              <a:t> </a:t>
            </a:r>
            <a:r>
              <a:rPr lang="en-US" sz="1200" dirty="0" smtClean="0">
                <a:effectLst/>
                <a:latin typeface="Georgia" panose="02040502050405020303" pitchFamily="18" charset="0"/>
                <a:ea typeface="Georgia" panose="02040502050405020303" pitchFamily="18" charset="0"/>
                <a:cs typeface="Georgia" panose="02040502050405020303" pitchFamily="18" charset="0"/>
              </a:rPr>
              <a:t>This should be a short explanation.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Read Receipt</a:t>
            </a:r>
            <a:r>
              <a:rPr lang="en-US" sz="1200" dirty="0" smtClean="0">
                <a:effectLst/>
                <a:latin typeface="Georgia" panose="02040502050405020303" pitchFamily="18" charset="0"/>
                <a:ea typeface="Georgia" panose="02040502050405020303" pitchFamily="18" charset="0"/>
                <a:cs typeface="Georgia" panose="02040502050405020303" pitchFamily="18" charset="0"/>
              </a:rPr>
              <a:t> allows you to see when someone opens and/or reads your email. You must set it to send you a receipt prior to sending the email.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Set the importance level.</a:t>
            </a:r>
            <a:r>
              <a:rPr lang="en-US" sz="1200" dirty="0" smtClean="0">
                <a:effectLst/>
                <a:latin typeface="Georgia" panose="02040502050405020303" pitchFamily="18" charset="0"/>
                <a:ea typeface="Georgia" panose="02040502050405020303" pitchFamily="18" charset="0"/>
                <a:cs typeface="Georgia" panose="02040502050405020303" pitchFamily="18" charset="0"/>
              </a:rPr>
              <a:t> You can let the recipient know whether your email is at high, normal, or low importance level. In some case you can set the sensitivity level which lets the recipient know whether it is personal, private, or work related.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aseline="0" dirty="0">
              <a:cs typeface="Calibri"/>
            </a:endParaRPr>
          </a:p>
          <a:p>
            <a:pPr marL="0" indent="0">
              <a:buFont typeface="Arial" panose="020B0604020202020204" pitchFamily="34" charset="0"/>
              <a:buNone/>
            </a:pPr>
            <a:r>
              <a:rPr lang="en-US" b="1" baseline="0" dirty="0"/>
              <a:t>Presenter Note: Feel free show to an example of an email that includes the points made above. </a:t>
            </a:r>
            <a:endParaRPr lang="en-US" b="1" dirty="0"/>
          </a:p>
        </p:txBody>
      </p:sp>
    </p:spTree>
    <p:extLst>
      <p:ext uri="{BB962C8B-B14F-4D97-AF65-F5344CB8AC3E}">
        <p14:creationId xmlns:p14="http://schemas.microsoft.com/office/powerpoint/2010/main" val="328299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Email Etiquette: Before You Hit Send Video</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short video goes over a couple of things that you should consider before you hit send on an email. YouTube Video link: </a:t>
            </a:r>
            <a:r>
              <a:rPr lang="en-US" sz="1200" u="sng" kern="1200" dirty="0" smtClean="0">
                <a:solidFill>
                  <a:schemeClr val="tx1"/>
                </a:solidFill>
                <a:effectLst/>
                <a:latin typeface="+mn-lt"/>
                <a:ea typeface="+mn-ea"/>
                <a:cs typeface="+mn-cs"/>
                <a:hlinkClick r:id="rId3"/>
              </a:rPr>
              <a:t>https://bit.ly/1Np2ItJ</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23208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400" b="1" dirty="0" smtClean="0">
                <a:effectLst/>
                <a:latin typeface="Georgia" panose="02040502050405020303" pitchFamily="18" charset="0"/>
                <a:ea typeface="Georgia" panose="02040502050405020303" pitchFamily="18" charset="0"/>
                <a:cs typeface="Georgia" panose="02040502050405020303" pitchFamily="18" charset="0"/>
              </a:rPr>
              <a:t>Writing Professional Emails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Here are some tips to think about when writing an email: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What does your email username say about you?</a:t>
            </a:r>
            <a:r>
              <a:rPr lang="en-US" sz="1200" dirty="0" smtClean="0">
                <a:effectLst/>
                <a:latin typeface="Georgia" panose="02040502050405020303" pitchFamily="18" charset="0"/>
                <a:ea typeface="Georgia" panose="02040502050405020303" pitchFamily="18" charset="0"/>
                <a:cs typeface="Georgia" panose="02040502050405020303" pitchFamily="18" charset="0"/>
              </a:rPr>
              <a:t> Remember what they say about people making a first impression in the first 7 seconds of when they meet you. The same could be said for your username.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Clear subject lines.</a:t>
            </a:r>
            <a:r>
              <a:rPr lang="en-US" sz="1200" dirty="0" smtClean="0">
                <a:effectLst/>
                <a:latin typeface="Georgia" panose="02040502050405020303" pitchFamily="18" charset="0"/>
                <a:ea typeface="Georgia" panose="02040502050405020303" pitchFamily="18" charset="0"/>
                <a:cs typeface="Georgia" panose="02040502050405020303" pitchFamily="18" charset="0"/>
              </a:rPr>
              <a:t> Always fill in the subject line with a topic that means something to the recipient. Be sure to keep the subject short and concise. Don’t give the recipient a long subject line that contains most of what is in the body of the email.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Small paragraphs. </a:t>
            </a:r>
            <a:r>
              <a:rPr lang="en-US" sz="1200" dirty="0" smtClean="0">
                <a:effectLst/>
                <a:latin typeface="Georgia" panose="02040502050405020303" pitchFamily="18" charset="0"/>
                <a:ea typeface="Georgia" panose="02040502050405020303" pitchFamily="18" charset="0"/>
                <a:cs typeface="Georgia" panose="02040502050405020303" pitchFamily="18" charset="0"/>
              </a:rPr>
              <a:t>The body of an email should be easy for someone to scan over to get the important points.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Grammar and spelling.</a:t>
            </a:r>
            <a:r>
              <a:rPr lang="en-US" sz="1200" dirty="0" smtClean="0">
                <a:effectLst/>
                <a:latin typeface="Georgia" panose="02040502050405020303" pitchFamily="18" charset="0"/>
                <a:ea typeface="Georgia" panose="02040502050405020303" pitchFamily="18" charset="0"/>
                <a:cs typeface="Georgia" panose="02040502050405020303" pitchFamily="18" charset="0"/>
              </a:rPr>
              <a:t> Always proofread your email before hitting send. Try to use proper English and letter format.  Avoid using ALL CAPITAL LETTERS or all lower-case letters, multiple punctuation marks (“……...”, “!!!!!!!” Or “??????”), and/or text abbreviations. Using ALL CAPS and multiple punctuation marks come across as you are upset or yelling at the person. Text abbreviations are when you use an acronym for multiple words, for instance “ttyl” means talk to you later, “lol” means laugh out loud, and “idk” means I don’t know. These can be lost in translation and are unprofessional. For example, an email was sent notifying family members that a loved one had passed and instead of saying “lots of love” the sender used “lol” which as you know means laugh out loud.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Think about font and coloring.</a:t>
            </a:r>
            <a:r>
              <a:rPr lang="en-US" sz="1200" dirty="0" smtClean="0">
                <a:effectLst/>
                <a:latin typeface="Georgia" panose="02040502050405020303" pitchFamily="18" charset="0"/>
                <a:ea typeface="Georgia" panose="02040502050405020303" pitchFamily="18" charset="0"/>
                <a:cs typeface="Georgia" panose="02040502050405020303" pitchFamily="18" charset="0"/>
              </a:rPr>
              <a:t> Make sure your font is professional and easy to read. Different colors and bold can be used to give special attention to important things, but you should use them sparingly.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How do you sound to others?</a:t>
            </a:r>
            <a:r>
              <a:rPr lang="en-US" sz="1200" dirty="0" smtClean="0">
                <a:effectLst/>
                <a:latin typeface="Georgia" panose="02040502050405020303" pitchFamily="18" charset="0"/>
                <a:ea typeface="Georgia" panose="02040502050405020303" pitchFamily="18" charset="0"/>
                <a:cs typeface="Georgia" panose="02040502050405020303" pitchFamily="18" charset="0"/>
              </a:rPr>
              <a:t> Don’t send an email when you are upset. Read over your e-mail in a flat tone before you send it to look for anything wording that could be misinterpreted. Emoticons are not considered appropriate for a professional email.</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Closing and signature.</a:t>
            </a:r>
            <a:r>
              <a:rPr lang="en-US" sz="1200" dirty="0" smtClean="0">
                <a:effectLst/>
                <a:latin typeface="Georgia" panose="02040502050405020303" pitchFamily="18" charset="0"/>
                <a:ea typeface="Georgia" panose="02040502050405020303" pitchFamily="18" charset="0"/>
                <a:cs typeface="Georgia" panose="02040502050405020303" pitchFamily="18" charset="0"/>
              </a:rPr>
              <a:t> Always make sure to include your full name and contact information in case the recipient needs to get ahold of you.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Try to reply promptly.</a:t>
            </a:r>
            <a:r>
              <a:rPr lang="en-US" sz="1200" dirty="0" smtClean="0">
                <a:effectLst/>
                <a:latin typeface="Georgia" panose="02040502050405020303" pitchFamily="18" charset="0"/>
                <a:ea typeface="Georgia" panose="02040502050405020303" pitchFamily="18" charset="0"/>
                <a:cs typeface="Georgia" panose="02040502050405020303" pitchFamily="18" charset="0"/>
              </a:rPr>
              <a:t> If you need more than 24 hours to collect information or make a decision, send a brief response explaining the delay.</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A good rule of thumb: If you are unsure about how your email sounds and/or whether or not the email has correct grammar and spelling, it is always a good to have someone else read it before you send it.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indent="0">
              <a:buFont typeface="Arial" panose="020B0604020202020204" pitchFamily="34" charset="0"/>
              <a:buNone/>
            </a:pPr>
            <a:endParaRPr lang="en-US" dirty="0">
              <a:cs typeface="Calibri"/>
            </a:endParaRPr>
          </a:p>
        </p:txBody>
      </p:sp>
    </p:spTree>
    <p:extLst>
      <p:ext uri="{BB962C8B-B14F-4D97-AF65-F5344CB8AC3E}">
        <p14:creationId xmlns:p14="http://schemas.microsoft.com/office/powerpoint/2010/main" val="217898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Social Media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Social Media includes sites like Facebook, Twitter, Instagram, and Snapchat. Social media is a great way to keep in touch with family members and friends. A good rule to use with social media: Is to THINK before you post and comment.</a:t>
            </a:r>
          </a:p>
          <a:p>
            <a:r>
              <a:rPr lang="en-US" sz="1200" b="1" kern="1200" dirty="0" smtClean="0">
                <a:solidFill>
                  <a:schemeClr val="tx1"/>
                </a:solidFill>
                <a:effectLst/>
                <a:latin typeface="+mn-lt"/>
                <a:ea typeface="+mn-ea"/>
                <a:cs typeface="+mn-cs"/>
              </a:rPr>
              <a:t>THINK </a:t>
            </a:r>
            <a:r>
              <a:rPr lang="en-US" sz="1200" kern="1200" dirty="0" smtClean="0">
                <a:solidFill>
                  <a:schemeClr val="tx1"/>
                </a:solidFill>
                <a:effectLst/>
                <a:latin typeface="+mn-lt"/>
                <a:ea typeface="+mn-ea"/>
                <a:cs typeface="+mn-cs"/>
              </a:rPr>
              <a:t>stands for</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Is it true?</a:t>
            </a:r>
          </a:p>
          <a:p>
            <a:pPr lvl="0"/>
            <a:r>
              <a:rPr lang="en-US" sz="1200" b="1" kern="1200" dirty="0" smtClean="0">
                <a:solidFill>
                  <a:schemeClr val="tx1"/>
                </a:solidFill>
                <a:effectLst/>
                <a:latin typeface="+mn-lt"/>
                <a:ea typeface="+mn-ea"/>
                <a:cs typeface="+mn-cs"/>
              </a:rPr>
              <a:t>H</a:t>
            </a:r>
            <a:r>
              <a:rPr lang="en-US" sz="1200" kern="1200" dirty="0" smtClean="0">
                <a:solidFill>
                  <a:schemeClr val="tx1"/>
                </a:solidFill>
                <a:effectLst/>
                <a:latin typeface="+mn-lt"/>
                <a:ea typeface="+mn-ea"/>
                <a:cs typeface="+mn-cs"/>
              </a:rPr>
              <a:t>- Is it hurtful?</a:t>
            </a:r>
          </a:p>
          <a:p>
            <a:pPr lvl="0"/>
            <a:r>
              <a:rPr lang="en-US" sz="1200" kern="1200" dirty="0" smtClean="0">
                <a:solidFill>
                  <a:schemeClr val="tx1"/>
                </a:solidFill>
                <a:effectLst/>
                <a:latin typeface="+mn-lt"/>
                <a:ea typeface="+mn-ea"/>
                <a:cs typeface="+mn-cs"/>
              </a:rPr>
              <a:t>Is it illegal?</a:t>
            </a:r>
          </a:p>
          <a:p>
            <a:pPr lvl="0"/>
            <a:r>
              <a:rPr lang="en-US" sz="1200" b="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Is it necessary?</a:t>
            </a:r>
          </a:p>
          <a:p>
            <a:pPr lvl="0"/>
            <a:r>
              <a:rPr lang="en-US" sz="1200" b="1" kern="1200" dirty="0" smtClean="0">
                <a:solidFill>
                  <a:schemeClr val="tx1"/>
                </a:solidFill>
                <a:effectLst/>
                <a:latin typeface="+mn-lt"/>
                <a:ea typeface="+mn-ea"/>
                <a:cs typeface="+mn-cs"/>
              </a:rPr>
              <a:t>K</a:t>
            </a:r>
            <a:r>
              <a:rPr lang="en-US" sz="1200" kern="1200" dirty="0" smtClean="0">
                <a:solidFill>
                  <a:schemeClr val="tx1"/>
                </a:solidFill>
                <a:effectLst/>
                <a:latin typeface="+mn-lt"/>
                <a:ea typeface="+mn-ea"/>
                <a:cs typeface="+mn-cs"/>
              </a:rPr>
              <a:t>- Is it kind?</a:t>
            </a:r>
          </a:p>
          <a:p>
            <a:r>
              <a:rPr lang="en-US" sz="1200" kern="1200" dirty="0" smtClean="0">
                <a:solidFill>
                  <a:schemeClr val="tx1"/>
                </a:solidFill>
                <a:effectLst/>
                <a:latin typeface="+mn-lt"/>
                <a:ea typeface="+mn-ea"/>
                <a:cs typeface="+mn-cs"/>
              </a:rPr>
              <a:t>Always remember that nothing you post or upload on social media is truly private. People can share your posts with the world in just one click or by taking a screenshot on another device. Also, in the terms and conditions of most social media sites they usually have a policy that talks about how they have rights to your information on your profile and have the right to share it with others in some cases. </a:t>
            </a:r>
          </a:p>
          <a:p>
            <a:endParaRPr lang="en-US" baseline="0" dirty="0">
              <a:cs typeface="Calibri"/>
            </a:endParaRPr>
          </a:p>
        </p:txBody>
      </p:sp>
    </p:spTree>
    <p:extLst>
      <p:ext uri="{BB962C8B-B14F-4D97-AF65-F5344CB8AC3E}">
        <p14:creationId xmlns:p14="http://schemas.microsoft.com/office/powerpoint/2010/main" val="42592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Social Media Etiquette</a:t>
            </a:r>
          </a:p>
          <a:p>
            <a:r>
              <a:rPr lang="en-US" sz="1200" kern="1200" dirty="0" smtClean="0">
                <a:solidFill>
                  <a:schemeClr val="tx1"/>
                </a:solidFill>
                <a:effectLst/>
                <a:latin typeface="+mn-lt"/>
                <a:ea typeface="+mn-ea"/>
                <a:cs typeface="+mn-cs"/>
              </a:rPr>
              <a:t>Some important aspects to consider with your social media pages is your privacy and confidentiality.</a:t>
            </a:r>
          </a:p>
          <a:p>
            <a:r>
              <a:rPr lang="en-US" sz="1200" b="1" kern="1200" dirty="0" smtClean="0">
                <a:solidFill>
                  <a:schemeClr val="tx1"/>
                </a:solidFill>
                <a:effectLst/>
                <a:latin typeface="+mn-lt"/>
                <a:ea typeface="+mn-ea"/>
                <a:cs typeface="+mn-cs"/>
              </a:rPr>
              <a:t>PRIVACY:</a:t>
            </a:r>
            <a:r>
              <a:rPr lang="en-US" sz="1200" kern="1200" dirty="0" smtClean="0">
                <a:solidFill>
                  <a:schemeClr val="tx1"/>
                </a:solidFill>
                <a:effectLst/>
                <a:latin typeface="+mn-lt"/>
                <a:ea typeface="+mn-ea"/>
                <a:cs typeface="+mn-cs"/>
              </a:rPr>
              <a:t> You should always know and regularly check your privacy settings. If you change your privacy setting, you should check previous posts because they may be public and are visible in some places. Just because you have privacy doesn’t mean that people can’t see what you post. Just remember that once something is online, it can never be truly removed. </a:t>
            </a:r>
          </a:p>
          <a:p>
            <a:r>
              <a:rPr lang="en-US" sz="1200" b="1" kern="1200" dirty="0" smtClean="0">
                <a:solidFill>
                  <a:schemeClr val="tx1"/>
                </a:solidFill>
                <a:effectLst/>
                <a:latin typeface="+mn-lt"/>
                <a:ea typeface="+mn-ea"/>
                <a:cs typeface="+mn-cs"/>
              </a:rPr>
              <a:t>CONFIDENTIALITY:</a:t>
            </a:r>
            <a:r>
              <a:rPr lang="en-US" sz="1200" kern="1200" dirty="0" smtClean="0">
                <a:solidFill>
                  <a:schemeClr val="tx1"/>
                </a:solidFill>
                <a:effectLst/>
                <a:latin typeface="+mn-lt"/>
                <a:ea typeface="+mn-ea"/>
                <a:cs typeface="+mn-cs"/>
              </a:rPr>
              <a:t> Make sure professional organization social media accounts are only used for information related to that organization that you are representing.  Don’t share information about your location, going out of town, phone number, and/or email. People can hack your profile and use this information for all sorts of things. One tip is to never tell people about when you go on vacation or out of town because this lets everyone know that you are not at your home.  Decide what you are willing to share. You can share anything on social media, but you do need to decide how private or confidential you are willing to be. This also includes things going on in your personal life. Just remember that even though they may be your friend on social media this doesn’t mean they have your best interest at heart. </a:t>
            </a:r>
          </a:p>
          <a:p>
            <a:endParaRPr lang="en-US" dirty="0">
              <a:cs typeface="Calibri"/>
            </a:endParaRPr>
          </a:p>
          <a:p>
            <a:pPr marL="0" indent="0">
              <a:buNone/>
            </a:pPr>
            <a:r>
              <a:rPr lang="en-US" dirty="0"/>
              <a:t> </a:t>
            </a:r>
          </a:p>
          <a:p>
            <a:endParaRPr lang="en-US" dirty="0"/>
          </a:p>
          <a:p>
            <a:endParaRPr lang="en-US" dirty="0"/>
          </a:p>
        </p:txBody>
      </p:sp>
    </p:spTree>
    <p:extLst>
      <p:ext uri="{BB962C8B-B14F-4D97-AF65-F5344CB8AC3E}">
        <p14:creationId xmlns:p14="http://schemas.microsoft.com/office/powerpoint/2010/main" val="4117792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Social Media Etiquette Continued</a:t>
            </a:r>
            <a:endParaRPr lang="en-US" sz="11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Here are some more etiquette guidelines for social media:</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Avoid oversharing.</a:t>
            </a:r>
            <a:r>
              <a:rPr lang="en-US" sz="1200" dirty="0" smtClean="0">
                <a:effectLst/>
                <a:latin typeface="Georgia" panose="02040502050405020303" pitchFamily="18" charset="0"/>
                <a:ea typeface="Georgia" panose="02040502050405020303" pitchFamily="18" charset="0"/>
                <a:cs typeface="Georgia" panose="02040502050405020303" pitchFamily="18" charset="0"/>
              </a:rPr>
              <a:t> We have already talked about this one. However, it is always good to remind you that oversharing can be dangerous and not only for privacy reasons. People’s impression of us also includes what we tell online. Telling people about serious or overly personal matters online can be used later to not only hurt you but others involved.  Ask yourself: Would you want a boss or respected family member see what you are about to post?</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Check your friends.</a:t>
            </a:r>
            <a:r>
              <a:rPr lang="en-US" sz="1200" dirty="0" smtClean="0">
                <a:effectLst/>
                <a:latin typeface="Georgia" panose="02040502050405020303" pitchFamily="18" charset="0"/>
                <a:ea typeface="Georgia" panose="02040502050405020303" pitchFamily="18" charset="0"/>
                <a:cs typeface="Georgia" panose="02040502050405020303" pitchFamily="18" charset="0"/>
              </a:rPr>
              <a:t> Due to people getting hacked daily it is important for you to always be careful when accepting a friend request. Make sure that the friend request is not coming from an already existing friend. If someone tells you that they have been hacked make sure to report or delete the hacked profile. Sometimes the person that hacked your friend may try to send you a message with a link to click on. It is best to avoid clicking on links or messages that don’t sound like something your friend would typically send.</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Be careful with quizzes and games.</a:t>
            </a:r>
            <a:r>
              <a:rPr lang="en-US" sz="1200" dirty="0" smtClean="0">
                <a:effectLst/>
                <a:latin typeface="Georgia" panose="02040502050405020303" pitchFamily="18" charset="0"/>
                <a:ea typeface="Georgia" panose="02040502050405020303" pitchFamily="18" charset="0"/>
                <a:cs typeface="Georgia" panose="02040502050405020303" pitchFamily="18" charset="0"/>
              </a:rPr>
              <a:t> Quizzes and games can be fun to use but they can also be dangerous and annoying to others. Constantly sending your friend a game or quiz request can be one way to get blocked. Not everyone wants to play games on social media. If you have been turned down for a game from a friend good etiquette would be to avoid sending to them again. You can always just post the game request to your profile. These games and quizzes can also be dangerous because they are done by a third party and you must grant them access to your social media profile. According to commonsensemedia.org, before you click grant access be sure to do the following:</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Georgia" panose="02040502050405020303" pitchFamily="18" charset="0"/>
                <a:cs typeface="Georgia" panose="02040502050405020303" pitchFamily="18" charset="0"/>
              </a:rPr>
              <a:t>Check the quiz or games terms of service.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Georgia" panose="02040502050405020303" pitchFamily="18" charset="0"/>
                <a:cs typeface="Georgia" panose="02040502050405020303" pitchFamily="18" charset="0"/>
              </a:rPr>
              <a:t>Take a look at the information you’re sharing. Some apps let you edit what information you share with them.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Georgia" panose="02040502050405020303" pitchFamily="18" charset="0"/>
                <a:cs typeface="Georgia" panose="02040502050405020303" pitchFamily="18" charset="0"/>
              </a:rPr>
              <a:t>Use privacy settings and review them frequently.</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Georgia" panose="02040502050405020303" pitchFamily="18" charset="0"/>
                <a:cs typeface="Georgia" panose="02040502050405020303" pitchFamily="18" charset="0"/>
              </a:rPr>
              <a:t>Use two factor authentication.  This allows you to authorize only certain devices to access your account.  You can also select the option that will email you whenever a new device logs in.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Georgia" panose="02040502050405020303" pitchFamily="18" charset="0"/>
                <a:cs typeface="Georgia" panose="02040502050405020303" pitchFamily="18" charset="0"/>
              </a:rPr>
              <a:t>Do a little housekeeping by deleting old accounts and updating your passwords.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Avoid clickbait and ads that could be spam.</a:t>
            </a:r>
            <a:r>
              <a:rPr lang="en-US" sz="1200" dirty="0" smtClean="0">
                <a:effectLst/>
                <a:latin typeface="Georgia" panose="02040502050405020303" pitchFamily="18" charset="0"/>
                <a:ea typeface="Georgia" panose="02040502050405020303" pitchFamily="18" charset="0"/>
                <a:cs typeface="Georgia" panose="02040502050405020303" pitchFamily="18" charset="0"/>
              </a:rPr>
              <a:t> Clickbait is defined as content whose main purpose is to attract attention and encourage visitors to click on a link to a web page. Typically, these sites have multiple pages that you must click through, the information is false in the article, and/or it is just trying to get you to buy something.  Ads can also be attention grabbing, but not always a trusted site.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Avoid sharing information about others without permission.</a:t>
            </a:r>
            <a:r>
              <a:rPr lang="en-US" sz="1200" dirty="0" smtClean="0">
                <a:effectLst/>
                <a:latin typeface="Georgia" panose="02040502050405020303" pitchFamily="18" charset="0"/>
                <a:ea typeface="Georgia" panose="02040502050405020303" pitchFamily="18" charset="0"/>
                <a:cs typeface="Georgia" panose="02040502050405020303" pitchFamily="18" charset="0"/>
              </a:rPr>
              <a:t> Always ask before you share something about someone else. This can be a violation of privacy and could get you in a lot of trouble. If you are a volunteer or work for an organization that works with children, you must get parents' permission before sharing pictures of children online. Let's say you see someone doing something and you want to share it with the world. You should consider how this could hurt them. Also, think about how you would feel if someone shared that about you without asking.</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Avoid bad sources.</a:t>
            </a:r>
            <a:r>
              <a:rPr lang="en-US" sz="1200" dirty="0" smtClean="0">
                <a:effectLst/>
                <a:latin typeface="Georgia" panose="02040502050405020303" pitchFamily="18" charset="0"/>
                <a:ea typeface="Georgia" panose="02040502050405020303" pitchFamily="18" charset="0"/>
                <a:cs typeface="Georgia" panose="02040502050405020303" pitchFamily="18" charset="0"/>
              </a:rPr>
              <a:t> Always check the sources of your articles before you share them.</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Report if you see something inappropriate.</a:t>
            </a:r>
            <a:r>
              <a:rPr lang="en-US" sz="1200" dirty="0" smtClean="0">
                <a:effectLst/>
                <a:latin typeface="Georgia" panose="02040502050405020303" pitchFamily="18" charset="0"/>
                <a:ea typeface="Georgia" panose="02040502050405020303" pitchFamily="18" charset="0"/>
                <a:cs typeface="Georgia" panose="02040502050405020303" pitchFamily="18" charset="0"/>
              </a:rPr>
              <a:t> If you see a post, sponsored article, or ad on social media that seems fishy you can always report it, hide the post, or unfollow the page. For information on how to do this you can go to the social media help center.</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Avoid mixing your business profile with your personal profile.</a:t>
            </a:r>
            <a:r>
              <a:rPr lang="en-US" sz="1200" dirty="0" smtClean="0">
                <a:effectLst/>
                <a:latin typeface="Georgia" panose="02040502050405020303" pitchFamily="18" charset="0"/>
                <a:ea typeface="Georgia" panose="02040502050405020303" pitchFamily="18" charset="0"/>
                <a:cs typeface="Georgia" panose="02040502050405020303" pitchFamily="18" charset="0"/>
              </a:rPr>
              <a:t> Some social media sites have strict guidelines on making your personal profile the primary place for selling your business. Be mindful that not all your friends are interested in your business on their personal timeline. Be sure to give the option to like your business. In some cases, it may be vital to have a work profile and a personal profile. People have been fired for being tied to a company on social media and them putting things that were inappropriate on their profiles.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2624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200" b="1" kern="1600" dirty="0" smtClean="0">
                <a:effectLst/>
                <a:latin typeface="Georgia" panose="02040502050405020303" pitchFamily="18" charset="0"/>
                <a:ea typeface="Georgia" panose="02040502050405020303" pitchFamily="18" charset="0"/>
                <a:cs typeface="Georgia" panose="02040502050405020303" pitchFamily="18" charset="0"/>
              </a:rPr>
              <a:t>Social Media for Professional Purposes </a:t>
            </a:r>
            <a:endParaRPr lang="en-US" sz="1400" b="1" kern="1600" dirty="0" smtClean="0">
              <a:effectLst/>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Social media can be a great tool for:</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Georgia" panose="02040502050405020303" pitchFamily="18" charset="0"/>
                <a:cs typeface="Georgia" panose="02040502050405020303" pitchFamily="18" charset="0"/>
              </a:rPr>
              <a:t>Promotion and advertisement.</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Georgia" panose="02040502050405020303" pitchFamily="18" charset="0"/>
                <a:cs typeface="Georgia" panose="02040502050405020303" pitchFamily="18" charset="0"/>
              </a:rPr>
              <a:t>Keeping the community and page members up to date.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Plan to post to your page regularly. You will get the best reach when you post to your page on a regular basis.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No idle pages! Idle pages seem like your business is no longer open. Idle pages and profiles are also susceptible to being hacked.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Only use the page or group for professional purposes. Avoiding posting things that do not relate to your business or organization.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Also, be sure to consider the social media etiquette rules in the previous slide. These also apply to your professional pages.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For more tips on how to get started on social media for small businesses: </a:t>
            </a:r>
            <a:r>
              <a:rPr lang="en-US" sz="1200" u="sng" dirty="0" smtClean="0">
                <a:solidFill>
                  <a:srgbClr val="0563C1"/>
                </a:solidFill>
                <a:effectLst/>
                <a:latin typeface="Georgia" panose="02040502050405020303" pitchFamily="18" charset="0"/>
                <a:ea typeface="Georgia" panose="02040502050405020303" pitchFamily="18" charset="0"/>
                <a:cs typeface="Georgia" panose="02040502050405020303" pitchFamily="18" charset="0"/>
                <a:hlinkClick r:id="rId3"/>
              </a:rPr>
              <a:t>https://blogs.constantcontact.com/getting-started-social-media-tips/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cs typeface="Calibri"/>
            </a:endParaRPr>
          </a:p>
        </p:txBody>
      </p:sp>
    </p:spTree>
    <p:extLst>
      <p:ext uri="{BB962C8B-B14F-4D97-AF65-F5344CB8AC3E}">
        <p14:creationId xmlns:p14="http://schemas.microsoft.com/office/powerpoint/2010/main" val="300086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General Digital World Tips</a:t>
            </a:r>
          </a:p>
          <a:p>
            <a:r>
              <a:rPr lang="en-US" sz="1200" kern="1200" dirty="0" smtClean="0">
                <a:solidFill>
                  <a:schemeClr val="tx1"/>
                </a:solidFill>
                <a:effectLst/>
                <a:latin typeface="+mn-lt"/>
                <a:ea typeface="+mn-ea"/>
                <a:cs typeface="+mn-cs"/>
              </a:rPr>
              <a:t>Remember to always check your sources with anything you find in the digital world. A good debater has at least three references for any argument. The same should go for what you share. Also, make sure that your references are considered a reputable source. </a:t>
            </a:r>
          </a:p>
          <a:p>
            <a:r>
              <a:rPr lang="en-US" sz="1200" kern="1200" dirty="0" smtClean="0">
                <a:solidFill>
                  <a:schemeClr val="tx1"/>
                </a:solidFill>
                <a:effectLst/>
                <a:latin typeface="+mn-lt"/>
                <a:ea typeface="+mn-ea"/>
                <a:cs typeface="+mn-cs"/>
              </a:rPr>
              <a:t>Beware of your digital footprint. Every time we get on the digital world we leave a little part of who we are behind by the sites we visit, what information we send out, and how we act online. It is always good to make sure that your digital footprint embodies who you are. We will go over digital footprint later. </a:t>
            </a:r>
          </a:p>
          <a:p>
            <a:r>
              <a:rPr lang="en-US" sz="1200" kern="1200" dirty="0" smtClean="0">
                <a:solidFill>
                  <a:schemeClr val="tx1"/>
                </a:solidFill>
                <a:effectLst/>
                <a:latin typeface="+mn-lt"/>
                <a:ea typeface="+mn-ea"/>
                <a:cs typeface="+mn-cs"/>
              </a:rPr>
              <a:t>Be wary of phone calls, emails, and social media accounts that seem fishy. To stop unwanted mail, phone calls, and emails go to the consumer.ftc.gov link attached in the references and helpful links section. You can also report them to the Attorney General. </a:t>
            </a:r>
          </a:p>
          <a:p>
            <a:r>
              <a:rPr lang="en-US" sz="1200" kern="1200" dirty="0" smtClean="0">
                <a:solidFill>
                  <a:schemeClr val="tx1"/>
                </a:solidFill>
                <a:effectLst/>
                <a:latin typeface="+mn-lt"/>
                <a:ea typeface="+mn-ea"/>
                <a:cs typeface="+mn-cs"/>
              </a:rPr>
              <a:t>If it sounds too good to be true, then it probably is. Listen to your gut in a lot of digital world situations. You can always let that phone number that you have never seen before go to voicemail. You can block emails, phone numbers, and social media pages that are spam. Never give out personal information over the phone or on the internet without it being a secure site. </a:t>
            </a:r>
          </a:p>
          <a:p>
            <a:endParaRPr lang="en-US" b="1" dirty="0">
              <a:cs typeface="Calibri"/>
            </a:endParaRPr>
          </a:p>
          <a:p>
            <a:endParaRPr lang="en-US" dirty="0"/>
          </a:p>
        </p:txBody>
      </p:sp>
    </p:spTree>
    <p:extLst>
      <p:ext uri="{BB962C8B-B14F-4D97-AF65-F5344CB8AC3E}">
        <p14:creationId xmlns:p14="http://schemas.microsoft.com/office/powerpoint/2010/main" val="72815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dirty="0" smtClean="0"/>
              <a:t> </a:t>
            </a:r>
            <a:r>
              <a:rPr lang="en-US" sz="1200" b="1" kern="1600" dirty="0" smtClean="0">
                <a:effectLst/>
                <a:latin typeface="Georgia" panose="02040502050405020303" pitchFamily="18" charset="0"/>
                <a:ea typeface="Georgia" panose="02040502050405020303" pitchFamily="18" charset="0"/>
                <a:cs typeface="Georgia" panose="02040502050405020303" pitchFamily="18" charset="0"/>
              </a:rPr>
              <a:t>Digital World Scenarios Handout</a:t>
            </a:r>
            <a:endParaRPr lang="en-US" sz="1400" b="1" kern="1600" dirty="0" smtClean="0">
              <a:effectLst/>
              <a:latin typeface="Cambria" panose="02040503050406030204" pitchFamily="18" charset="0"/>
              <a:ea typeface="Times New Roman" panose="02020603050405020304" pitchFamily="18" charset="0"/>
              <a:cs typeface="Times New Roman" panose="02020603050405020304" pitchFamily="18" charset="0"/>
            </a:endParaRPr>
          </a:p>
          <a:p>
            <a:r>
              <a:rPr lang="en-US" dirty="0" smtClean="0">
                <a:cs typeface="Calibri"/>
              </a:rPr>
              <a:t>Fill</a:t>
            </a:r>
            <a:r>
              <a:rPr lang="en-US" dirty="0" smtClean="0"/>
              <a:t> </a:t>
            </a:r>
            <a:r>
              <a:rPr lang="en-US" dirty="0"/>
              <a:t>out the handout and provide time to review over it. </a:t>
            </a:r>
            <a:r>
              <a:rPr lang="en-US" b="1" dirty="0"/>
              <a:t>Presenter notes: Give this as homework for them to do prior to the training. Then take time to go over the handout. </a:t>
            </a:r>
            <a:endParaRPr lang="en-US" dirty="0"/>
          </a:p>
          <a:p>
            <a:pPr marL="0" marR="0">
              <a:spcBef>
                <a:spcPts val="0"/>
              </a:spcBef>
              <a:spcAft>
                <a:spcPts val="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Below are some suggestions: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A fellow coworker has posted a status on Facebook saying that she feels like she is the only one that does anything at her job.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What you shouldn’t do:</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Comment in the comments section your disagreement</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Send a screenshot to other members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Things you could do:</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Reach out to the coworker to ask why she feels this way and what it is that she is doing that she may need help on.</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You can offer your help in a private message.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Talk with coworker about being careful what you put on social media. (in person)</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A fellow committee member emails you to express concerns about an upcoming Fundraiser that you are planning. You begin to feel upset reading the email.</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What you shouldn’t do:</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Do not send an immediate response angrily or dismissive of the concerns.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Talk bad about them to other people.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Things you could do:</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Take a step back and reread the email later.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Call to get better explanation.</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If you feel that the concerns were given in a malicious way, we suggest that you try to talk with them one on one or with someone present.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A screenshot of a conversation between two friends is being sent around.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What you shouldn’t do:</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Continue to pass it on to others.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Post it to Social media.</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Weigh in on the issue.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Things you could do:</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Ask to not be involved.</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In a way it is okay to ignore the message. (keep the message thread to prove that you didn’t say anything back)</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Let the friends know that the screenshot is going around. (in person)</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A coworker has been using the Professional Facebook page to share information that goes against the organizations Code of Ethics.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What you shouldn’t do:</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Call them out on Facebook or Argue with them on Facebook.</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Share it.</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Things you could do:</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If you are admin on the page, delete the post as soon as possible.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Let them know about code of ethics. (in person)</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If they continue to do it, let your supervisor know.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Call them/ Private message them to see if they meant to post it on page.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7183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Video: What is Digital Citizenship? </a:t>
            </a:r>
            <a:endParaRPr lang="en-US" sz="1200" b="1" i="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Note: If you do not have access to PowerPoint read the video script</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below.</a:t>
            </a:r>
            <a:endParaRPr lang="en-US" sz="1200" b="1"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It’s a way of thinking, being, and acting online. It's thinking critically and not trusting everything you see. It’s being safe with your information and who you connect with. It’s acting responsibly in how you communicate and behave. Because let’s face it the digital world is a big part of the real world.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So how do you become a digital citizen?</a:t>
            </a:r>
          </a:p>
          <a:p>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Link</a:t>
            </a:r>
            <a:r>
              <a:rPr lang="en-US" baseline="0" dirty="0" smtClean="0"/>
              <a:t> to video: </a:t>
            </a:r>
            <a:r>
              <a:rPr lang="en-US" dirty="0" smtClean="0"/>
              <a:t>https://www.youtube.com/watch?v=toK_BAYnjoU</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74048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Finding Your</a:t>
            </a:r>
            <a:r>
              <a:rPr lang="en-US" b="1" baseline="0" dirty="0"/>
              <a:t> Digital Footprint </a:t>
            </a:r>
            <a:r>
              <a:rPr lang="en-US" b="1" dirty="0"/>
              <a:t>Activity- Handout</a:t>
            </a:r>
            <a:r>
              <a:rPr lang="en-US" dirty="0"/>
              <a:t> </a:t>
            </a:r>
            <a:endParaRPr lang="en-US" dirty="0">
              <a:cs typeface="Calibri"/>
            </a:endParaRPr>
          </a:p>
          <a:p>
            <a:r>
              <a:rPr lang="en-US" b="1" dirty="0">
                <a:cs typeface="Calibri"/>
              </a:rPr>
              <a:t>Presenter</a:t>
            </a:r>
            <a:r>
              <a:rPr lang="en-US" b="1" baseline="0" dirty="0"/>
              <a:t> notes: Give this as homework for them to do prior to the training. Then take time to go over </a:t>
            </a:r>
            <a:r>
              <a:rPr lang="en-US" b="1" dirty="0"/>
              <a:t>the questions on the handout</a:t>
            </a:r>
            <a:r>
              <a:rPr lang="en-US" b="1" baseline="0" dirty="0"/>
              <a:t>.</a:t>
            </a:r>
            <a:r>
              <a:rPr lang="en-US" b="1" dirty="0"/>
              <a:t> </a:t>
            </a:r>
            <a:endParaRPr lang="en-US" dirty="0">
              <a:cs typeface="Calibri"/>
            </a:endParaRPr>
          </a:p>
          <a:p>
            <a:endParaRPr lang="en-US" dirty="0"/>
          </a:p>
          <a:p>
            <a:r>
              <a:rPr lang="en-US" sz="1200" kern="1200" dirty="0" smtClean="0">
                <a:solidFill>
                  <a:schemeClr val="tx1"/>
                </a:solidFill>
                <a:effectLst/>
                <a:latin typeface="+mn-lt"/>
                <a:ea typeface="+mn-ea"/>
                <a:cs typeface="+mn-cs"/>
              </a:rPr>
              <a:t>Fill out the handout and provide time to review over the questions.</a:t>
            </a:r>
          </a:p>
          <a:p>
            <a:r>
              <a:rPr lang="en-US" sz="1200" kern="1200" dirty="0" smtClean="0">
                <a:solidFill>
                  <a:schemeClr val="tx1"/>
                </a:solidFill>
                <a:effectLst/>
                <a:latin typeface="+mn-lt"/>
                <a:ea typeface="+mn-ea"/>
                <a:cs typeface="+mn-cs"/>
              </a:rPr>
              <a:t>Pew Research Center says that “more than half of all adult internet users have used a search engine to follow others’ footprints.” This means that people could be looking for information on you. Which is why it is important to be aware of your digital footprint.</a:t>
            </a:r>
          </a:p>
          <a:p>
            <a:r>
              <a:rPr lang="en-US" sz="1200" kern="1200" dirty="0" smtClean="0">
                <a:solidFill>
                  <a:schemeClr val="tx1"/>
                </a:solidFill>
                <a:effectLst/>
                <a:latin typeface="+mn-lt"/>
                <a:ea typeface="+mn-ea"/>
                <a:cs typeface="+mn-cs"/>
              </a:rPr>
              <a:t>The Purdue Global Article “Protecting Your Profile: Tips for Online Reputation Management” recommends “three simple tips to keep your digital profile under control.”</a:t>
            </a:r>
          </a:p>
          <a:p>
            <a:pPr marL="228600" lvl="0" indent="-228600">
              <a:buFont typeface="+mj-lt"/>
              <a:buAutoNum type="arabicPeriod"/>
            </a:pPr>
            <a:r>
              <a:rPr lang="en-US" sz="1200" kern="1200" dirty="0" smtClean="0">
                <a:solidFill>
                  <a:schemeClr val="tx1"/>
                </a:solidFill>
                <a:effectLst/>
                <a:latin typeface="+mn-lt"/>
                <a:ea typeface="+mn-ea"/>
                <a:cs typeface="+mn-cs"/>
              </a:rPr>
              <a:t>Perform a Social Audit Regularly.</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Go through your posts first.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Next, take a look of posts where you're tagged.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Don't ignore the comments, these are just as important. </a:t>
            </a:r>
          </a:p>
          <a:p>
            <a:pPr marL="228600" lvl="0" indent="-228600">
              <a:buFont typeface="+mj-lt"/>
              <a:buAutoNum type="arabicPeriod"/>
            </a:pPr>
            <a:r>
              <a:rPr lang="en-US" sz="1200" kern="1200" dirty="0" smtClean="0">
                <a:solidFill>
                  <a:schemeClr val="tx1"/>
                </a:solidFill>
                <a:effectLst/>
                <a:latin typeface="+mn-lt"/>
                <a:ea typeface="+mn-ea"/>
                <a:cs typeface="+mn-cs"/>
              </a:rPr>
              <a:t>Search Yourself on the Web.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Try to correct erroneous information.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Update any outdated images and information. </a:t>
            </a:r>
          </a:p>
          <a:p>
            <a:pPr marL="228600" lvl="0" indent="-228600">
              <a:buFont typeface="+mj-lt"/>
              <a:buAutoNum type="arabicPeriod"/>
            </a:pPr>
            <a:r>
              <a:rPr lang="en-US" sz="1200" kern="1200" dirty="0" smtClean="0">
                <a:solidFill>
                  <a:schemeClr val="tx1"/>
                </a:solidFill>
                <a:effectLst/>
                <a:latin typeface="+mn-lt"/>
                <a:ea typeface="+mn-ea"/>
                <a:cs typeface="+mn-cs"/>
              </a:rPr>
              <a:t>Take Control of the Posts.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Limit friends and followers.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Limit who can view posts.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Control the tagging.</a:t>
            </a:r>
          </a:p>
          <a:p>
            <a:r>
              <a:rPr lang="en-US" sz="1200" kern="1200" dirty="0" smtClean="0">
                <a:solidFill>
                  <a:schemeClr val="tx1"/>
                </a:solidFill>
                <a:effectLst/>
                <a:latin typeface="+mn-lt"/>
                <a:ea typeface="+mn-ea"/>
                <a:cs typeface="+mn-cs"/>
              </a:rPr>
              <a:t>For more information on this article go to the Purdue link attached in the references and helpful links section. </a:t>
            </a:r>
          </a:p>
          <a:p>
            <a:pPr marL="0" indent="0">
              <a:buFont typeface="Arial" panose="020B0604020202020204" pitchFamily="34" charset="0"/>
              <a:buNone/>
            </a:pPr>
            <a:endParaRPr lang="en-US" i="0" kern="1200" dirty="0">
              <a:latin typeface="+mn-lt"/>
              <a:cs typeface="Calibri"/>
            </a:endParaRPr>
          </a:p>
        </p:txBody>
      </p:sp>
    </p:spTree>
    <p:extLst>
      <p:ext uri="{BB962C8B-B14F-4D97-AF65-F5344CB8AC3E}">
        <p14:creationId xmlns:p14="http://schemas.microsoft.com/office/powerpoint/2010/main" val="1314742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Conclusion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Always </a:t>
            </a:r>
            <a:r>
              <a:rPr lang="en-US" sz="1200" b="1" kern="1200" dirty="0" smtClean="0">
                <a:solidFill>
                  <a:schemeClr val="tx1"/>
                </a:solidFill>
                <a:effectLst/>
                <a:latin typeface="+mn-lt"/>
                <a:ea typeface="+mn-ea"/>
                <a:cs typeface="+mn-cs"/>
              </a:rPr>
              <a:t>THINK </a:t>
            </a:r>
            <a:r>
              <a:rPr lang="en-US" sz="1200" kern="1200" dirty="0" smtClean="0">
                <a:solidFill>
                  <a:schemeClr val="tx1"/>
                </a:solidFill>
                <a:effectLst/>
                <a:latin typeface="+mn-lt"/>
                <a:ea typeface="+mn-ea"/>
                <a:cs typeface="+mn-cs"/>
              </a:rPr>
              <a:t>before you react.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Never reply or post when you are upset.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 careful what you share online, over the phone, and in an email.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 aware of your digital footprint.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Lastly, if you can’t say it to someone's face then you probably shouldn’t say it online.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you follow the etiquette rules and tips that we have given you in the lesson you will be ready to go out a live in the digital world properly. </a:t>
            </a:r>
          </a:p>
          <a:p>
            <a:endParaRPr lang="en-US" dirty="0">
              <a:cs typeface="Calibri"/>
            </a:endParaRPr>
          </a:p>
        </p:txBody>
      </p:sp>
    </p:spTree>
    <p:extLst>
      <p:ext uri="{BB962C8B-B14F-4D97-AF65-F5344CB8AC3E}">
        <p14:creationId xmlns:p14="http://schemas.microsoft.com/office/powerpoint/2010/main" val="2481954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Wiki</a:t>
            </a:r>
            <a:r>
              <a:rPr lang="en-US" baseline="0" dirty="0"/>
              <a:t> how and common sense media  are a great tools to look up ways to do things related to your devices and social media.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You can always ask questions on social media site help centers.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To limit unwanted calls you can go to the consumer.ftc.gov site. </a:t>
            </a:r>
          </a:p>
        </p:txBody>
      </p:sp>
    </p:spTree>
    <p:extLst>
      <p:ext uri="{BB962C8B-B14F-4D97-AF65-F5344CB8AC3E}">
        <p14:creationId xmlns:p14="http://schemas.microsoft.com/office/powerpoint/2010/main" val="3479601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3374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818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400" b="1" i="0" dirty="0" smtClean="0">
                <a:effectLst/>
                <a:latin typeface="Georgia" panose="02040502050405020303" pitchFamily="18" charset="0"/>
                <a:ea typeface="Georgia" panose="02040502050405020303" pitchFamily="18" charset="0"/>
                <a:cs typeface="Georgia" panose="02040502050405020303" pitchFamily="18" charset="0"/>
              </a:rPr>
              <a:t>Objectives</a:t>
            </a:r>
            <a:endParaRPr lang="en-US" sz="1400" b="1" i="1" dirty="0" smtClean="0">
              <a:effectLst/>
              <a:latin typeface="Cambria" panose="020405030504060302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You represent EHC and Extension daily. Technology is used in everyday life, but it also puts you under a microscope. How you act online can negatively impact EHC and Extension. In this lesson, you will gain a better understanding of Digital Etiquette as well as learn how to utilize phone, social media, and email properly. You will also learn how to make informed decisions about what to share and how.</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cs typeface="Calibri"/>
            </a:endParaRPr>
          </a:p>
          <a:p>
            <a:r>
              <a:rPr lang="en-US" b="1" dirty="0">
                <a:cs typeface="Calibri"/>
              </a:rPr>
              <a:t>Presenter note: If doing this with a group that is not EHC, adapt the paragraph to fit the audience. </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50389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tabLst>
                <a:tab pos="2913380" algn="l"/>
              </a:tabLst>
            </a:pPr>
            <a:r>
              <a:rPr lang="en-US" sz="1400" b="1" dirty="0" smtClean="0">
                <a:effectLst/>
                <a:latin typeface="Georgia" panose="02040502050405020303" pitchFamily="18" charset="0"/>
                <a:ea typeface="Georgia" panose="02040502050405020303" pitchFamily="18" charset="0"/>
                <a:cs typeface="Georgia" panose="02040502050405020303" pitchFamily="18" charset="0"/>
              </a:rPr>
              <a:t>Have you seen the following?</a:t>
            </a:r>
            <a:r>
              <a:rPr lang="en-US" sz="1400" b="1" dirty="0" smtClean="0">
                <a:effectLst/>
                <a:latin typeface="Georgia" panose="02040502050405020303" pitchFamily="18" charset="0"/>
                <a:ea typeface="Times New Roman" panose="02020603050405020304" pitchFamily="18" charset="0"/>
                <a:cs typeface="Times New Roman" panose="02020603050405020304" pitchFamily="18" charset="0"/>
              </a:rPr>
              <a:t>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Arial" panose="020B0604020202020204" pitchFamily="34" charset="0"/>
              <a:buChar char="•"/>
            </a:pPr>
            <a:r>
              <a:rPr lang="en-US" sz="1200" b="1" dirty="0" smtClean="0">
                <a:effectLst/>
                <a:latin typeface="Georgia" panose="02040502050405020303" pitchFamily="18" charset="0"/>
                <a:ea typeface="Times New Roman" panose="02020603050405020304" pitchFamily="18" charset="0"/>
                <a:cs typeface="Times New Roman" panose="02020603050405020304" pitchFamily="18" charset="0"/>
              </a:rPr>
              <a:t>Oversharing:</a:t>
            </a: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 People sharing too much information online when it comes to their daily life.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Times New Roman" panose="02020603050405020304" pitchFamily="18" charset="0"/>
                <a:cs typeface="Times New Roman" panose="02020603050405020304" pitchFamily="18" charset="0"/>
              </a:rPr>
              <a:t>A post or pictures making fun of someone.</a:t>
            </a: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 They may not even say the name of the person, but we all know who they are talking about.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Times New Roman" panose="02020603050405020304" pitchFamily="18" charset="0"/>
                <a:cs typeface="Times New Roman" panose="02020603050405020304" pitchFamily="18" charset="0"/>
              </a:rPr>
              <a:t>A fight on social media.</a:t>
            </a: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 This could start out as an innocent post or video, but with one comment or reply it turns into an argument.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Times New Roman" panose="02020603050405020304" pitchFamily="18" charset="0"/>
                <a:cs typeface="Times New Roman" panose="02020603050405020304" pitchFamily="18" charset="0"/>
              </a:rPr>
              <a:t>Inappropriate posts about job, coworker, or a boss.</a:t>
            </a: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 You never know who might be watching your post.</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Arial" panose="020B0604020202020204" pitchFamily="34" charset="0"/>
              <a:buChar char="•"/>
            </a:pPr>
            <a:r>
              <a:rPr lang="en-US" sz="1200" b="1" dirty="0" smtClean="0">
                <a:effectLst/>
                <a:latin typeface="Georgia" panose="02040502050405020303" pitchFamily="18" charset="0"/>
                <a:ea typeface="Times New Roman" panose="02020603050405020304" pitchFamily="18" charset="0"/>
                <a:cs typeface="Times New Roman" panose="02020603050405020304" pitchFamily="18" charset="0"/>
              </a:rPr>
              <a:t>All CAPS,!!!!!!!, Or ????????? in an email, comments, and texts. </a:t>
            </a:r>
            <a:r>
              <a:rPr lang="en-US" sz="1200" dirty="0" smtClean="0">
                <a:effectLst/>
                <a:latin typeface="Georgia" panose="02040502050405020303" pitchFamily="18" charset="0"/>
                <a:ea typeface="Times New Roman" panose="02020603050405020304" pitchFamily="18" charset="0"/>
                <a:cs typeface="Times New Roman" panose="02020603050405020304" pitchFamily="18" charset="0"/>
              </a:rPr>
              <a:t>While these are eye catching they can also come across as someone being upset or angry.</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r>
              <a:rPr lang="en-US" dirty="0" smtClean="0">
                <a:effectLst/>
                <a:latin typeface="Georgia" panose="02040502050405020303" pitchFamily="18" charset="0"/>
                <a:ea typeface="Georgia" panose="02040502050405020303" pitchFamily="18" charset="0"/>
                <a:cs typeface="Georgia" panose="02040502050405020303" pitchFamily="18" charset="0"/>
              </a:rPr>
              <a:t>Do these sound like good or bad examples of digital citizenship? While they may seem like a good idea at the time, these are all examples of being a bad digital citizen. </a:t>
            </a:r>
            <a:r>
              <a:rPr lang="en-US" kern="1200" dirty="0" smtClean="0">
                <a:solidFill>
                  <a:srgbClr val="000000"/>
                </a:solidFill>
                <a:effectLst/>
                <a:latin typeface="Georgia" panose="02040502050405020303" pitchFamily="18" charset="0"/>
                <a:ea typeface="Georgia" panose="02040502050405020303" pitchFamily="18" charset="0"/>
                <a:cs typeface="Georgia" panose="02040502050405020303" pitchFamily="18" charset="0"/>
              </a:rPr>
              <a:t>Can you think of any other examples of bad digital citizenship?</a:t>
            </a:r>
            <a:endParaRPr lang="en-US" dirty="0" smtClean="0">
              <a:effectLst/>
            </a:endParaRPr>
          </a:p>
          <a:p>
            <a:endParaRPr lang="en-US" dirty="0">
              <a:cs typeface="Calibri"/>
            </a:endParaRPr>
          </a:p>
        </p:txBody>
      </p:sp>
    </p:spTree>
    <p:extLst>
      <p:ext uri="{BB962C8B-B14F-4D97-AF65-F5344CB8AC3E}">
        <p14:creationId xmlns:p14="http://schemas.microsoft.com/office/powerpoint/2010/main" val="81366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400" b="1" dirty="0" smtClean="0">
                <a:effectLst/>
                <a:latin typeface="Georgia" panose="02040502050405020303" pitchFamily="18" charset="0"/>
                <a:ea typeface="Georgia" panose="02040502050405020303" pitchFamily="18" charset="0"/>
                <a:cs typeface="Georgia" panose="02040502050405020303" pitchFamily="18" charset="0"/>
              </a:rPr>
              <a:t>When to be a good Digital Citizen?</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While we should try to be a good digital citizen at all times. Everyone should be a good digital citizen when using: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Email</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Social Media Websites and Applications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Telephone (Text, Phone Calls, and Messaging)</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Online Forums and Blogs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Things in the digital world can be seen by friends, friends of friends, and by strangers. We never truly know who can see our posts, emails, and things sent from our phones. With the advancements of technology, nothing is private anymore. Someone can always take a picture and pass it on.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68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400" b="1" i="0" dirty="0" smtClean="0">
                <a:solidFill>
                  <a:srgbClr val="231F20"/>
                </a:solidFill>
                <a:effectLst/>
                <a:latin typeface="Georgia" panose="02040502050405020303" pitchFamily="18" charset="0"/>
                <a:ea typeface="Georgia" panose="02040502050405020303" pitchFamily="18" charset="0"/>
                <a:cs typeface="Georgia" panose="02040502050405020303" pitchFamily="18" charset="0"/>
              </a:rPr>
              <a:t>Basic Telephone Etiquette</a:t>
            </a:r>
            <a:endParaRPr lang="en-US" sz="1400" b="1" i="1" dirty="0" smtClean="0">
              <a:effectLst/>
              <a:latin typeface="Cambria" panose="020405030504060302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Telephone etiquette means being respectful to the person you are talking with, showing consideration for the other person's limitations, allowing that person time to speak, communicating clearly and much, much more. Your voice must create a pleasant visual impression over the telephone.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Most people have cell phones. According to research, the number of mobile phone users in the world is expected to pass the five billion mark by 2019. In 2016, an estimated 62.9 percent of the population worldwide already owned a mobile phone. The mobile phone use is forecasted to continue to grow, rounding up to 67 percent by 2019.</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Many people do not even have landlines in their homes or offices anymore. Let’s now talk about cell phone etiquette.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6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400" b="1" dirty="0" smtClean="0">
                <a:effectLst/>
                <a:latin typeface="Georgia" panose="02040502050405020303" pitchFamily="18" charset="0"/>
                <a:ea typeface="Georgia" panose="02040502050405020303" pitchFamily="18" charset="0"/>
                <a:cs typeface="Georgia" panose="02040502050405020303" pitchFamily="18" charset="0"/>
              </a:rPr>
              <a:t>The First Step is Admitting You May Have a Problem</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Because most of us don’t leave home without our cell phones. It can be very tempting to overuse them. So, the first step is admitting you may have a problem. Our phones are designed to be electronic addictions.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What are your triggers?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Phone Calls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Text Messages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Arial" panose="020B0604020202020204" pitchFamily="34" charset="0"/>
              <a:buChar char="•"/>
            </a:pPr>
            <a:r>
              <a:rPr lang="en-US" sz="1200" dirty="0" smtClean="0">
                <a:effectLst/>
                <a:latin typeface="Georgia" panose="02040502050405020303" pitchFamily="18" charset="0"/>
                <a:ea typeface="Georgia" panose="02040502050405020303" pitchFamily="18" charset="0"/>
                <a:cs typeface="Georgia" panose="02040502050405020303" pitchFamily="18" charset="0"/>
              </a:rPr>
              <a:t>Social Media Notifications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Next, we will talk about what you can do to sharpen your phone etiquette skills</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200" dirty="0" smtClean="0">
                <a:effectLst/>
                <a:latin typeface="Georgia" panose="02040502050405020303" pitchFamily="18" charset="0"/>
                <a:ea typeface="Georgia" panose="02040502050405020303" pitchFamily="18" charset="0"/>
                <a:cs typeface="Georgia" panose="02040502050405020303" pitchFamily="18" charset="0"/>
              </a:rPr>
              <a:t>It’s hard to fight off temptation in the moment, especially later in the day when our will power is depleted. Think ahead of time how to minimize the use of your phone. Now we will go over some examples of ways you can fight the urge.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kern="1200" dirty="0">
              <a:latin typeface="+mn-lt"/>
              <a:cs typeface="Calibri"/>
            </a:endParaRPr>
          </a:p>
        </p:txBody>
      </p:sp>
    </p:spTree>
    <p:extLst>
      <p:ext uri="{BB962C8B-B14F-4D97-AF65-F5344CB8AC3E}">
        <p14:creationId xmlns:p14="http://schemas.microsoft.com/office/powerpoint/2010/main" val="60819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400" b="1" dirty="0" smtClean="0">
                <a:effectLst/>
                <a:latin typeface="Georgia" panose="02040502050405020303" pitchFamily="18" charset="0"/>
                <a:ea typeface="Georgia" panose="02040502050405020303" pitchFamily="18" charset="0"/>
                <a:cs typeface="Georgia" panose="02040502050405020303" pitchFamily="18" charset="0"/>
              </a:rPr>
              <a:t>Don’t Get Caught Committing Cellular Crimes</a:t>
            </a:r>
            <a:r>
              <a:rPr lang="en-US" sz="1400" dirty="0" smtClean="0">
                <a:effectLst/>
                <a:latin typeface="Georgia" panose="02040502050405020303" pitchFamily="18" charset="0"/>
                <a:ea typeface="Georgia" panose="02040502050405020303" pitchFamily="18" charset="0"/>
                <a:cs typeface="Georgia" panose="02040502050405020303" pitchFamily="18" charset="0"/>
              </a:rPr>
              <a:t>.</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Out of sight, out of mind. </a:t>
            </a:r>
            <a:r>
              <a:rPr lang="en-US" sz="1200" dirty="0" smtClean="0">
                <a:effectLst/>
                <a:latin typeface="Georgia" panose="02040502050405020303" pitchFamily="18" charset="0"/>
                <a:ea typeface="Georgia" panose="02040502050405020303" pitchFamily="18" charset="0"/>
                <a:cs typeface="Georgia" panose="02040502050405020303" pitchFamily="18" charset="0"/>
              </a:rPr>
              <a:t>Put your phone away! Whether it’s at the dinner table, at a meeting, or hanging with a friend. Here’s something you can try. Start off dinner by having everyone put their phones in a stack in the middle of the table.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Get off the phone. </a:t>
            </a:r>
            <a:r>
              <a:rPr lang="en-US" sz="1200" dirty="0" smtClean="0">
                <a:effectLst/>
                <a:latin typeface="Georgia" panose="02040502050405020303" pitchFamily="18" charset="0"/>
                <a:ea typeface="Georgia" panose="02040502050405020303" pitchFamily="18" charset="0"/>
                <a:cs typeface="Georgia" panose="02040502050405020303" pitchFamily="18" charset="0"/>
              </a:rPr>
              <a:t>End phone conversations before you enter a room.</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Don’t kill the vibe!</a:t>
            </a:r>
            <a:r>
              <a:rPr lang="en-US" sz="1200" dirty="0" smtClean="0">
                <a:effectLst/>
                <a:latin typeface="Georgia" panose="02040502050405020303" pitchFamily="18" charset="0"/>
                <a:ea typeface="Georgia" panose="02040502050405020303" pitchFamily="18" charset="0"/>
                <a:cs typeface="Georgia" panose="02040502050405020303" pitchFamily="18" charset="0"/>
              </a:rPr>
              <a:t> Nothing is more aggravating than trying to have a conversation with someone and they have their face buried in their phone the whole time.</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Be in the NOW!</a:t>
            </a:r>
            <a:r>
              <a:rPr lang="en-US" sz="1200" dirty="0" smtClean="0">
                <a:effectLst/>
                <a:latin typeface="Georgia" panose="02040502050405020303" pitchFamily="18" charset="0"/>
                <a:ea typeface="Georgia" panose="02040502050405020303" pitchFamily="18" charset="0"/>
                <a:cs typeface="Georgia" panose="02040502050405020303" pitchFamily="18" charset="0"/>
              </a:rPr>
              <a:t> We can choose to have lives that are connected and engaged and in the moment. That means paying attention to the people are you. Not mouthing “just one minute” while you check your phone for the zillionth time.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Meet a stranger, they don’t bite.</a:t>
            </a:r>
            <a:r>
              <a:rPr lang="en-US" sz="1200" dirty="0" smtClean="0">
                <a:effectLst/>
                <a:latin typeface="Georgia" panose="02040502050405020303" pitchFamily="18" charset="0"/>
                <a:ea typeface="Georgia" panose="02040502050405020303" pitchFamily="18" charset="0"/>
                <a:cs typeface="Georgia" panose="02040502050405020303" pitchFamily="18" charset="0"/>
              </a:rPr>
              <a:t> As people, a lot of times we cut ourselves off from others. People are losing the ability to make small talk and basic communication skills are suffering. It used to be that people would talk while waiting in line or other places, but now many people are too busy swiping left and right.</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If you must talk, DON'T SHOUT!</a:t>
            </a:r>
            <a:r>
              <a:rPr lang="en-US" sz="1200" dirty="0" smtClean="0">
                <a:effectLst/>
                <a:latin typeface="Georgia" panose="02040502050405020303" pitchFamily="18" charset="0"/>
                <a:ea typeface="Georgia" panose="02040502050405020303" pitchFamily="18" charset="0"/>
                <a:cs typeface="Georgia" panose="02040502050405020303" pitchFamily="18" charset="0"/>
              </a:rPr>
              <a:t> If it is an emergency and you need to answer, make sure to whisper while you are exiting the room. (</a:t>
            </a:r>
            <a:r>
              <a:rPr lang="en-US" sz="1200" i="1" dirty="0" smtClean="0">
                <a:effectLst/>
                <a:latin typeface="Georgia" panose="02040502050405020303" pitchFamily="18" charset="0"/>
                <a:ea typeface="Georgia" panose="02040502050405020303" pitchFamily="18" charset="0"/>
                <a:cs typeface="Georgia" panose="02040502050405020303" pitchFamily="18" charset="0"/>
              </a:rPr>
              <a:t>Example: If you are in a large room and you need to answer, ask the caller to hold on while you exit the room)</a:t>
            </a:r>
            <a:r>
              <a:rPr lang="en-US" sz="1200" dirty="0" smtClean="0">
                <a:effectLst/>
                <a:latin typeface="Georgia" panose="02040502050405020303" pitchFamily="18" charset="0"/>
                <a:ea typeface="Georgia" panose="02040502050405020303" pitchFamily="18" charset="0"/>
                <a:cs typeface="Georgia" panose="02040502050405020303" pitchFamily="18" charset="0"/>
              </a:rPr>
              <a:t>. A general rule for talking on the phone in public: You should automatically lower your voice when answering the phone. Nobody wants to hear your conversation. </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Arial" panose="020B0604020202020204" pitchFamily="34" charset="0"/>
              <a:buChar char="•"/>
            </a:pPr>
            <a:r>
              <a:rPr lang="en-US" sz="1200" b="1" dirty="0" smtClean="0">
                <a:effectLst/>
                <a:latin typeface="Georgia" panose="02040502050405020303" pitchFamily="18" charset="0"/>
                <a:ea typeface="Georgia" panose="02040502050405020303" pitchFamily="18" charset="0"/>
                <a:cs typeface="Georgia" panose="02040502050405020303" pitchFamily="18" charset="0"/>
              </a:rPr>
              <a:t>Avoid texting unless it is an emergency.</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74708" indent="-174708" defTabSz="931774">
              <a:buFont typeface="Arial" panose="020B0604020202020204" pitchFamily="34" charset="0"/>
              <a:buChar char="•"/>
              <a:defRPr/>
            </a:pPr>
            <a:endParaRPr lang="en-US" b="1" dirty="0"/>
          </a:p>
          <a:p>
            <a:pPr marL="174708" indent="-174708" defTabSz="931774">
              <a:buFont typeface="Arial" panose="020B0604020202020204" pitchFamily="34" charset="0"/>
              <a:buChar char="•"/>
              <a:defRPr/>
            </a:pPr>
            <a:endParaRPr lang="en-US" baseline="0" dirty="0"/>
          </a:p>
          <a:p>
            <a:pPr marL="174708" indent="-174708" defTabSz="931774">
              <a:buFont typeface="Arial" panose="020B0604020202020204" pitchFamily="34" charset="0"/>
              <a:buChar char="•"/>
              <a:defRPr/>
            </a:pPr>
            <a:endParaRPr lang="en-US" baseline="0" dirty="0"/>
          </a:p>
          <a:p>
            <a:pPr marL="174708" indent="-174708" defTabSz="931774">
              <a:buFont typeface="Arial" panose="020B0604020202020204" pitchFamily="34" charset="0"/>
              <a:buChar char="•"/>
              <a:defRPr/>
            </a:pPr>
            <a:endParaRPr lang="en-US" dirty="0"/>
          </a:p>
          <a:p>
            <a:endParaRPr lang="en-US" dirty="0"/>
          </a:p>
        </p:txBody>
      </p:sp>
    </p:spTree>
    <p:extLst>
      <p:ext uri="{BB962C8B-B14F-4D97-AF65-F5344CB8AC3E}">
        <p14:creationId xmlns:p14="http://schemas.microsoft.com/office/powerpoint/2010/main" val="890607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How to Handle That ONE Friend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What about that one friend who is always scrolling Instagram and tweeting observations about life’s hilarious little quirks as if life depends on it? Whatever you do, don’t shame someone in the moment. This triggers the same chemical response as fight or flight mode and people can get defensive. Instead, take your friend(s) aside at another time and let them know about how you feel when they’re staring at their always-available electronic devices instead of making the most of your quality time together.</a:t>
            </a:r>
          </a:p>
          <a:p>
            <a:endParaRPr lang="en-US" dirty="0"/>
          </a:p>
        </p:txBody>
      </p:sp>
    </p:spTree>
    <p:extLst>
      <p:ext uri="{BB962C8B-B14F-4D97-AF65-F5344CB8AC3E}">
        <p14:creationId xmlns:p14="http://schemas.microsoft.com/office/powerpoint/2010/main" val="92079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D48E5CD-AE06-4B65-8C5C-71B50CA435AA}" type="datetime1">
              <a:rPr lang="en-US" smtClean="0"/>
              <a:t>7/18/2018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F338358-1779-49CB-B29C-9CFE3C734D7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A60F68-AE14-4D5E-ADB8-26AC78048065}" type="datetime1">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38358-1779-49CB-B29C-9CFE3C734D7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DA0DF9-7E7C-44ED-835E-78090251D8F3}" type="datetime1">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38358-1779-49CB-B29C-9CFE3C734D7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538D1BE-E4A7-4542-815A-BF827906F751}" type="datetime1">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38358-1779-49CB-B29C-9CFE3C734D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3BCD78A-3B4F-4880-B4AB-3F74956D9688}" type="datetime1">
              <a:rPr lang="en-US" smtClean="0"/>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38358-1779-49CB-B29C-9CFE3C734D7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046D6C-1AE3-410D-8F7E-5BCE773ED300}"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338358-1779-49CB-B29C-9CFE3C734D7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B80B39D-2F1C-45E3-91A5-14E2D17125D5}" type="datetime1">
              <a:rPr lang="en-US" smtClean="0"/>
              <a:t>7/18/2018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338358-1779-49CB-B29C-9CFE3C734D7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F67658-03E8-46B1-9B38-BC84D0DBEAB0}" type="datetime1">
              <a:rPr lang="en-US" smtClean="0"/>
              <a:t>7/18/2018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338358-1779-49CB-B29C-9CFE3C734D7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FB477-49AF-4CFC-A971-AA032106FF22}" type="datetime1">
              <a:rPr lang="en-US" smtClean="0"/>
              <a:t>7/18/2018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338358-1779-49CB-B29C-9CFE3C734D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FB78E81-2515-4BC3-8365-D2C91AD37949}"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338358-1779-49CB-B29C-9CFE3C734D7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84F60B7-F644-4DF7-AC49-F737341B9F5F}" type="datetime1">
              <a:rPr lang="en-US" smtClean="0"/>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F338358-1779-49CB-B29C-9CFE3C734D73}"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BD2576E-13EC-4ECD-A5BE-40FE0A675D39}" type="datetime1">
              <a:rPr lang="en-US" smtClean="0"/>
              <a:t>7/18/2018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F338358-1779-49CB-B29C-9CFE3C734D73}"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hyperlink" Target="https://blogs.constantcontact.com/getting-started-social-media-tip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hyperlink" Target="https://www.wikihow.com/Category:Computers-and-Electronic" TargetMode="External"/><Relationship Id="rId7" Type="http://schemas.openxmlformats.org/officeDocument/2006/relationships/hyperlink" Target="https://www.consumer.ftc.gov/topics/limiting-unwanted-calls-email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help.twitter.com/en" TargetMode="External"/><Relationship Id="rId5" Type="http://schemas.openxmlformats.org/officeDocument/2006/relationships/hyperlink" Target="https://www.facebook.com/help/" TargetMode="External"/><Relationship Id="rId4" Type="http://schemas.openxmlformats.org/officeDocument/2006/relationships/hyperlink" Target="https://www.commonsensemedia.org/sites/default/files/uploads/classroom_curriculum/cs_digitalcitizenshipcurric_2016_releas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4-h.ca.uky.edu/files/3.0_netiquette-_combined_files_pdf_final_9-6-2016.pdf" TargetMode="External"/><Relationship Id="rId13" Type="http://schemas.openxmlformats.org/officeDocument/2006/relationships/hyperlink" Target="https://www.purdueglobal.edu/news-resources/protecting-your-profile/" TargetMode="External"/><Relationship Id="rId3" Type="http://schemas.openxmlformats.org/officeDocument/2006/relationships/hyperlink" Target="https://www.bonappetit.com/story/phone-etiquette-rules" TargetMode="External"/><Relationship Id="rId7" Type="http://schemas.openxmlformats.org/officeDocument/2006/relationships/hyperlink" Target="https://www.linkedin.com/pulse/social-media-etiquette-ethics-guide-personal-brand-use-quesenberry" TargetMode="External"/><Relationship Id="rId12" Type="http://schemas.openxmlformats.org/officeDocument/2006/relationships/hyperlink" Target="https://www.commonsensemedia.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owl.english.purdue.edu/owl/resource/636/01/" TargetMode="External"/><Relationship Id="rId11" Type="http://schemas.openxmlformats.org/officeDocument/2006/relationships/hyperlink" Target="http://msue.anr.msu.edu/news/five_texting_etiquette_tips_for_youth" TargetMode="External"/><Relationship Id="rId5" Type="http://schemas.openxmlformats.org/officeDocument/2006/relationships/hyperlink" Target="http://www.pewinternet.org/fact-sheet/social-media/" TargetMode="External"/><Relationship Id="rId10" Type="http://schemas.openxmlformats.org/officeDocument/2006/relationships/hyperlink" Target="https://www.lynda.com/Classroom-Management-tutorials/What-digital-etiquette/440956/476077-4.html" TargetMode="External"/><Relationship Id="rId4" Type="http://schemas.openxmlformats.org/officeDocument/2006/relationships/hyperlink" Target="https://www.rd.com/advice/relationships/cell-phone-etiquette-tips/" TargetMode="External"/><Relationship Id="rId9" Type="http://schemas.openxmlformats.org/officeDocument/2006/relationships/hyperlink" Target="https://4-h.ca.uky.edu/files/2.0_cell_savvy-_combined_files_pdf_final_9-6-2016.pdf" TargetMode="External"/><Relationship Id="rId14" Type="http://schemas.openxmlformats.org/officeDocument/2006/relationships/hyperlink" Target="http://www.pewinternet.org/2007/12/16/digital-footprints/"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ial Media, Icon, Hand, Keep, Present, Presen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101" t="62" r="12734" b="4203"/>
          <a:stretch/>
        </p:blipFill>
        <p:spPr bwMode="auto">
          <a:xfrm>
            <a:off x="-127247" y="0"/>
            <a:ext cx="9259410" cy="6933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32426" y="0"/>
            <a:ext cx="7772400" cy="1165225"/>
          </a:xfrm>
        </p:spPr>
        <p:txBody>
          <a:bodyPr>
            <a:normAutofit/>
          </a:bodyPr>
          <a:lstStyle/>
          <a:p>
            <a:r>
              <a:rPr lang="en-US" sz="5400">
                <a:solidFill>
                  <a:srgbClr val="C00000"/>
                </a:solidFill>
              </a:rPr>
              <a:t>Living in the Digital World</a:t>
            </a:r>
          </a:p>
        </p:txBody>
      </p:sp>
      <p:sp>
        <p:nvSpPr>
          <p:cNvPr id="3" name="Subtitle 2"/>
          <p:cNvSpPr>
            <a:spLocks noGrp="1"/>
          </p:cNvSpPr>
          <p:nvPr>
            <p:ph type="subTitle" idx="1"/>
          </p:nvPr>
        </p:nvSpPr>
        <p:spPr>
          <a:xfrm>
            <a:off x="304800" y="1066800"/>
            <a:ext cx="4953000" cy="1371600"/>
          </a:xfrm>
        </p:spPr>
        <p:txBody>
          <a:bodyPr/>
          <a:lstStyle/>
          <a:p>
            <a:pPr algn="l"/>
            <a:r>
              <a:rPr lang="en-US">
                <a:solidFill>
                  <a:srgbClr val="FFFFCC"/>
                </a:solidFill>
              </a:rPr>
              <a:t>How to be a good digital citizen</a:t>
            </a:r>
          </a:p>
        </p:txBody>
      </p:sp>
      <p:sp>
        <p:nvSpPr>
          <p:cNvPr id="4" name="TextBox 3"/>
          <p:cNvSpPr txBox="1"/>
          <p:nvPr/>
        </p:nvSpPr>
        <p:spPr>
          <a:xfrm>
            <a:off x="228600" y="1600200"/>
            <a:ext cx="3886200" cy="369332"/>
          </a:xfrm>
          <a:prstGeom prst="rect">
            <a:avLst/>
          </a:prstGeom>
          <a:noFill/>
        </p:spPr>
        <p:txBody>
          <a:bodyPr wrap="square" rtlCol="0" anchor="t">
            <a:spAutoFit/>
          </a:bodyPr>
          <a:lstStyle/>
          <a:p>
            <a:r>
              <a:rPr lang="en-US">
                <a:solidFill>
                  <a:schemeClr val="bg1"/>
                </a:solidFill>
              </a:rPr>
              <a:t>By: Rachel Chaney and Ashley Foster</a:t>
            </a:r>
          </a:p>
        </p:txBody>
      </p:sp>
      <p:pic>
        <p:nvPicPr>
          <p:cNvPr id="2051" name="Picture 3" descr="\\uservol.uaex.edu\users\rlchaney\Documents\Logos\UA-color-center-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16" y="2438400"/>
            <a:ext cx="23513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aex.edu/media-resources/images/logos/AEH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9974" y="5716064"/>
            <a:ext cx="1242769" cy="114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967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5491" y="1161982"/>
            <a:ext cx="8279909" cy="923330"/>
          </a:xfrm>
          <a:prstGeom prst="rect">
            <a:avLst/>
          </a:prstGeom>
          <a:noFill/>
        </p:spPr>
        <p:txBody>
          <a:bodyPr wrap="none" lIns="91440" tIns="45720" rIns="91440" bIns="45720">
            <a:prstTxWarp prst="textArchUp">
              <a:avLst/>
            </a:prstTxWarp>
            <a:spAutoFit/>
          </a:bodyPr>
          <a:lstStyle/>
          <a:p>
            <a:pPr algn="ctr"/>
            <a:r>
              <a:rPr lang="en-US" sz="5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YOUR BEHAVIOR EFFECTS OTHER PEOPLE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4919" y="2085313"/>
            <a:ext cx="4146072" cy="3679639"/>
          </a:xfrm>
          <a:prstGeom prst="rect">
            <a:avLst/>
          </a:prstGeom>
        </p:spPr>
      </p:pic>
    </p:spTree>
    <p:custDataLst>
      <p:tags r:id="rId1"/>
    </p:custDataLst>
    <p:extLst>
      <p:ext uri="{BB962C8B-B14F-4D97-AF65-F5344CB8AC3E}">
        <p14:creationId xmlns:p14="http://schemas.microsoft.com/office/powerpoint/2010/main" val="20005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Email Basics</a:t>
            </a:r>
          </a:p>
        </p:txBody>
      </p:sp>
      <p:sp>
        <p:nvSpPr>
          <p:cNvPr id="2" name="Content Placeholder 1"/>
          <p:cNvSpPr>
            <a:spLocks noGrp="1"/>
          </p:cNvSpPr>
          <p:nvPr>
            <p:ph sz="half" idx="1"/>
          </p:nvPr>
        </p:nvSpPr>
        <p:spPr>
          <a:xfrm>
            <a:off x="3694015" y="1879624"/>
            <a:ext cx="5278535" cy="4787875"/>
          </a:xfrm>
        </p:spPr>
        <p:txBody>
          <a:bodyPr vert="horz" anchor="t">
            <a:normAutofit fontScale="92500" lnSpcReduction="20000"/>
          </a:bodyPr>
          <a:lstStyle/>
          <a:p>
            <a:pPr marL="457200" indent="-457200">
              <a:buFont typeface="Arial"/>
              <a:buChar char="•"/>
            </a:pPr>
            <a:r>
              <a:rPr lang="en-US" dirty="0"/>
              <a:t>Reply goes to the previous sender only. </a:t>
            </a:r>
            <a:endParaRPr lang="en-US"/>
          </a:p>
          <a:p>
            <a:pPr marL="457200" indent="-457200">
              <a:buFont typeface="Arial"/>
              <a:buChar char="•"/>
            </a:pPr>
            <a:r>
              <a:rPr lang="en-US" dirty="0"/>
              <a:t>Reply All goes to everyone in the message.</a:t>
            </a:r>
          </a:p>
          <a:p>
            <a:pPr marL="457200" indent="-457200">
              <a:buFont typeface="Arial"/>
              <a:buChar char="•"/>
            </a:pPr>
            <a:r>
              <a:rPr lang="en-US" dirty="0"/>
              <a:t>Forward is when you pass the email on to someone else.</a:t>
            </a:r>
          </a:p>
          <a:p>
            <a:pPr marL="457200" indent="-457200">
              <a:buFont typeface="Arial"/>
              <a:buChar char="•"/>
            </a:pPr>
            <a:r>
              <a:rPr lang="en-US" dirty="0"/>
              <a:t>CC means carbon copy.</a:t>
            </a:r>
          </a:p>
          <a:p>
            <a:pPr marL="457200" indent="-457200">
              <a:buFont typeface="Arial"/>
              <a:buChar char="•"/>
            </a:pPr>
            <a:r>
              <a:rPr lang="en-US" dirty="0"/>
              <a:t>BCC blind carbon copy.</a:t>
            </a:r>
          </a:p>
          <a:p>
            <a:pPr marL="457200" indent="-457200">
              <a:buFont typeface="Arial"/>
              <a:buChar char="•"/>
            </a:pPr>
            <a:r>
              <a:rPr lang="en-US"/>
              <a:t>Subject Line</a:t>
            </a:r>
            <a:r>
              <a:rPr lang="en-US" dirty="0"/>
              <a:t> </a:t>
            </a:r>
            <a:r>
              <a:rPr lang="en-US"/>
              <a:t>is where you provide what the email is about.</a:t>
            </a:r>
            <a:r>
              <a:rPr lang="en-US" b="1" dirty="0"/>
              <a:t> </a:t>
            </a:r>
            <a:endParaRPr lang="en-US" dirty="0"/>
          </a:p>
          <a:p>
            <a:pPr marL="457200" indent="-457200">
              <a:buFont typeface="Arial"/>
              <a:buChar char="•"/>
            </a:pPr>
            <a:r>
              <a:rPr lang="en-US" dirty="0"/>
              <a:t>Read Receipt allows you to see when someone opens and/or read your email.</a:t>
            </a:r>
          </a:p>
          <a:p>
            <a:pPr marL="457200" indent="-457200">
              <a:buFont typeface="Arial"/>
              <a:buChar char="•"/>
            </a:pPr>
            <a:r>
              <a:rPr lang="en-US" dirty="0"/>
              <a:t>Option to set the importance level.</a:t>
            </a:r>
          </a:p>
          <a:p>
            <a:endParaRPr lang="en-US" dirty="0"/>
          </a:p>
        </p:txBody>
      </p:sp>
      <p:pic>
        <p:nvPicPr>
          <p:cNvPr id="2050" name="Picture 2" descr="Image result for reply all email fun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1948863"/>
            <a:ext cx="3409950" cy="42709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2135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038"/>
            <a:ext cx="8458200" cy="1143000"/>
          </a:xfrm>
        </p:spPr>
        <p:txBody>
          <a:bodyPr>
            <a:normAutofit fontScale="90000"/>
          </a:bodyPr>
          <a:lstStyle/>
          <a:p>
            <a:r>
              <a:rPr lang="en-US" dirty="0"/>
              <a:t>Email Etiquette: Before You Hit Send</a:t>
            </a:r>
          </a:p>
        </p:txBody>
      </p:sp>
      <p:pic>
        <p:nvPicPr>
          <p:cNvPr id="3" name="Emails Before you hit sen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15168" y="2068513"/>
            <a:ext cx="7827963" cy="4389437"/>
          </a:xfrm>
        </p:spPr>
      </p:pic>
    </p:spTree>
    <p:extLst>
      <p:ext uri="{BB962C8B-B14F-4D97-AF65-F5344CB8AC3E}">
        <p14:creationId xmlns:p14="http://schemas.microsoft.com/office/powerpoint/2010/main" val="3293741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Writing Professional Emails</a:t>
            </a:r>
          </a:p>
        </p:txBody>
      </p:sp>
      <p:sp>
        <p:nvSpPr>
          <p:cNvPr id="3" name="Content Placeholder 2"/>
          <p:cNvSpPr>
            <a:spLocks noGrp="1"/>
          </p:cNvSpPr>
          <p:nvPr>
            <p:ph sz="half" idx="1"/>
          </p:nvPr>
        </p:nvSpPr>
        <p:spPr>
          <a:xfrm>
            <a:off x="457200" y="1920085"/>
            <a:ext cx="5323209" cy="4434840"/>
          </a:xfrm>
        </p:spPr>
        <p:txBody>
          <a:bodyPr vert="horz" anchor="t">
            <a:normAutofit fontScale="92500"/>
          </a:bodyPr>
          <a:lstStyle/>
          <a:p>
            <a:pPr marL="457200" indent="-457200">
              <a:buFont typeface="Arial"/>
              <a:buChar char="•"/>
            </a:pPr>
            <a:r>
              <a:rPr lang="en-US"/>
              <a:t>Take a look at your email username.</a:t>
            </a:r>
          </a:p>
          <a:p>
            <a:pPr marL="457200" indent="-457200">
              <a:buFont typeface="Arial"/>
              <a:buChar char="•"/>
            </a:pPr>
            <a:r>
              <a:rPr lang="en-US"/>
              <a:t>Use clear subject lines.</a:t>
            </a:r>
          </a:p>
          <a:p>
            <a:pPr marL="457200" indent="-457200">
              <a:buFont typeface="Arial"/>
              <a:buChar char="•"/>
            </a:pPr>
            <a:r>
              <a:rPr lang="en-US"/>
              <a:t>Use small paragraphs.</a:t>
            </a:r>
          </a:p>
          <a:p>
            <a:pPr marL="457200" indent="-457200">
              <a:buFont typeface="Arial"/>
              <a:buChar char="•"/>
            </a:pPr>
            <a:r>
              <a:rPr lang="en-US"/>
              <a:t>Watch spelling and grammar.</a:t>
            </a:r>
          </a:p>
          <a:p>
            <a:pPr marL="457200" indent="-457200">
              <a:buFont typeface="Arial"/>
              <a:buChar char="•"/>
            </a:pPr>
            <a:r>
              <a:rPr lang="en-US"/>
              <a:t>Choose correct font and coloring. </a:t>
            </a:r>
          </a:p>
          <a:p>
            <a:pPr marL="457200" indent="-457200">
              <a:buFont typeface="Arial"/>
              <a:buChar char="•"/>
            </a:pPr>
            <a:r>
              <a:rPr lang="en-US"/>
              <a:t>Think about what tone you are conveying.</a:t>
            </a:r>
          </a:p>
          <a:p>
            <a:pPr marL="457200" indent="-457200">
              <a:buFont typeface="Arial"/>
              <a:buChar char="•"/>
            </a:pPr>
            <a:r>
              <a:rPr lang="en-US"/>
              <a:t>Add closing and signature.</a:t>
            </a:r>
          </a:p>
          <a:p>
            <a:pPr marL="457200" indent="-457200">
              <a:buFont typeface="Arial"/>
              <a:buChar char="•"/>
            </a:pPr>
            <a:r>
              <a:rPr lang="en-US"/>
              <a:t>Reply Promptly.</a:t>
            </a:r>
          </a:p>
        </p:txBody>
      </p:sp>
      <p:pic>
        <p:nvPicPr>
          <p:cNvPr id="7" name="Picture 7" descr="A close up of text on a white background&#10;&#10;Description generated with high confidence">
            <a:extLst>
              <a:ext uri="{FF2B5EF4-FFF2-40B4-BE49-F238E27FC236}">
                <a16:creationId xmlns:a16="http://schemas.microsoft.com/office/drawing/2014/main" id="{CB46BB35-83D4-4008-AA5F-BA7B9B2D85B6}"/>
              </a:ext>
            </a:extLst>
          </p:cNvPr>
          <p:cNvPicPr>
            <a:picLocks noChangeAspect="1"/>
          </p:cNvPicPr>
          <p:nvPr/>
        </p:nvPicPr>
        <p:blipFill>
          <a:blip r:embed="rId3"/>
          <a:stretch>
            <a:fillRect/>
          </a:stretch>
        </p:blipFill>
        <p:spPr>
          <a:xfrm>
            <a:off x="5961808" y="1948038"/>
            <a:ext cx="3056766" cy="1950418"/>
          </a:xfrm>
          <a:prstGeom prst="rect">
            <a:avLst/>
          </a:prstGeom>
        </p:spPr>
      </p:pic>
      <p:pic>
        <p:nvPicPr>
          <p:cNvPr id="1026" name="Picture 2" descr="Image result for email etiq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808" y="4533900"/>
            <a:ext cx="2674614" cy="200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4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Social Media</a:t>
            </a:r>
          </a:p>
        </p:txBody>
      </p:sp>
      <p:sp>
        <p:nvSpPr>
          <p:cNvPr id="3" name="Content Placeholder 2"/>
          <p:cNvSpPr>
            <a:spLocks noGrp="1"/>
          </p:cNvSpPr>
          <p:nvPr>
            <p:ph idx="1"/>
          </p:nvPr>
        </p:nvSpPr>
        <p:spPr/>
        <p:txBody>
          <a:bodyPr vert="horz" anchor="t">
            <a:normAutofit/>
          </a:bodyPr>
          <a:lstStyle/>
          <a:p>
            <a:pPr marL="457200" indent="-457200">
              <a:buFont typeface="Arial"/>
              <a:buChar char="•"/>
            </a:pPr>
            <a:r>
              <a:rPr lang="en-US" sz="2800" dirty="0">
                <a:solidFill>
                  <a:srgbClr val="0070C0"/>
                </a:solidFill>
              </a:rPr>
              <a:t>T- Is it true?</a:t>
            </a:r>
            <a:endParaRPr lang="en-US"/>
          </a:p>
          <a:p>
            <a:pPr marL="457200" indent="-457200">
              <a:buFont typeface="Arial"/>
              <a:buChar char="•"/>
            </a:pPr>
            <a:r>
              <a:rPr lang="en-US" sz="2800" dirty="0">
                <a:solidFill>
                  <a:srgbClr val="FF0000"/>
                </a:solidFill>
              </a:rPr>
              <a:t>H-Is it hurtful?</a:t>
            </a:r>
          </a:p>
          <a:p>
            <a:pPr marL="457200" indent="-457200">
              <a:buFont typeface="Arial"/>
              <a:buChar char="•"/>
            </a:pPr>
            <a:r>
              <a:rPr lang="en-US" sz="2800" dirty="0">
                <a:solidFill>
                  <a:srgbClr val="00B050"/>
                </a:solidFill>
              </a:rPr>
              <a:t>I- Is it illegal?</a:t>
            </a:r>
          </a:p>
          <a:p>
            <a:pPr marL="457200" indent="-457200">
              <a:buFont typeface="Arial"/>
              <a:buChar char="•"/>
            </a:pPr>
            <a:r>
              <a:rPr lang="en-US" sz="2800" dirty="0">
                <a:solidFill>
                  <a:srgbClr val="7030A0"/>
                </a:solidFill>
              </a:rPr>
              <a:t>N- Is it necessary?</a:t>
            </a:r>
          </a:p>
          <a:p>
            <a:pPr marL="457200" indent="-457200">
              <a:buFont typeface="Arial"/>
              <a:buChar char="•"/>
            </a:pPr>
            <a:r>
              <a:rPr lang="en-US" sz="2800" dirty="0">
                <a:solidFill>
                  <a:srgbClr val="CFC727"/>
                </a:solidFill>
              </a:rPr>
              <a:t>K- Is it kind?</a:t>
            </a:r>
          </a:p>
          <a:p>
            <a:pPr marL="457200" indent="-457200">
              <a:buFont typeface="Arial"/>
              <a:buChar char="•"/>
            </a:pPr>
            <a:r>
              <a:rPr lang="en-US" dirty="0"/>
              <a:t>Remember nothing is truly private!</a:t>
            </a:r>
          </a:p>
          <a:p>
            <a:pPr marL="457200" indent="-457200">
              <a:buFont typeface="Arial"/>
              <a:buChar char="•"/>
            </a:pPr>
            <a:r>
              <a:rPr lang="en-US" dirty="0"/>
              <a:t>Someone can always take a screenshot!</a:t>
            </a:r>
          </a:p>
        </p:txBody>
      </p:sp>
      <p:pic>
        <p:nvPicPr>
          <p:cNvPr id="6" name="Picture 6">
            <a:extLst>
              <a:ext uri="{FF2B5EF4-FFF2-40B4-BE49-F238E27FC236}">
                <a16:creationId xmlns:a16="http://schemas.microsoft.com/office/drawing/2014/main" id="{68BC6CE1-A041-4AD4-B4CC-ED01730499F4}"/>
              </a:ext>
            </a:extLst>
          </p:cNvPr>
          <p:cNvPicPr>
            <a:picLocks noChangeAspect="1"/>
          </p:cNvPicPr>
          <p:nvPr/>
        </p:nvPicPr>
        <p:blipFill>
          <a:blip r:embed="rId3"/>
          <a:stretch>
            <a:fillRect/>
          </a:stretch>
        </p:blipFill>
        <p:spPr>
          <a:xfrm>
            <a:off x="4727769" y="986883"/>
            <a:ext cx="4199765" cy="3255710"/>
          </a:xfrm>
          <a:prstGeom prst="rect">
            <a:avLst/>
          </a:prstGeom>
        </p:spPr>
      </p:pic>
    </p:spTree>
    <p:extLst>
      <p:ext uri="{BB962C8B-B14F-4D97-AF65-F5344CB8AC3E}">
        <p14:creationId xmlns:p14="http://schemas.microsoft.com/office/powerpoint/2010/main" val="3715863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65988"/>
            <a:ext cx="8229600" cy="1143000"/>
          </a:xfrm>
        </p:spPr>
        <p:txBody>
          <a:bodyPr>
            <a:normAutofit/>
          </a:bodyPr>
          <a:lstStyle/>
          <a:p>
            <a:r>
              <a:rPr lang="en-US" dirty="0"/>
              <a:t>Social Media Etiquette</a:t>
            </a:r>
          </a:p>
        </p:txBody>
      </p:sp>
      <p:sp>
        <p:nvSpPr>
          <p:cNvPr id="3" name="Content Placeholder 2"/>
          <p:cNvSpPr>
            <a:spLocks noGrp="1"/>
          </p:cNvSpPr>
          <p:nvPr>
            <p:ph idx="1"/>
          </p:nvPr>
        </p:nvSpPr>
        <p:spPr>
          <a:xfrm>
            <a:off x="457200" y="1916233"/>
            <a:ext cx="8420100" cy="4800600"/>
          </a:xfrm>
        </p:spPr>
        <p:txBody>
          <a:bodyPr vert="horz" anchor="t">
            <a:normAutofit fontScale="85000" lnSpcReduction="10000"/>
          </a:bodyPr>
          <a:lstStyle/>
          <a:p>
            <a:pPr marL="0" indent="0">
              <a:buNone/>
            </a:pPr>
            <a:r>
              <a:rPr lang="en-US" dirty="0"/>
              <a:t>PRIVACY</a:t>
            </a:r>
          </a:p>
          <a:p>
            <a:pPr marL="457200" indent="-457200">
              <a:buFont typeface="Arial"/>
              <a:buChar char="•"/>
            </a:pPr>
            <a:r>
              <a:rPr lang="en-US" dirty="0"/>
              <a:t>Regularly check your privacy settings. </a:t>
            </a:r>
          </a:p>
          <a:p>
            <a:pPr marL="457200" indent="-457200">
              <a:buFont typeface="Arial"/>
              <a:buChar char="•"/>
            </a:pPr>
            <a:r>
              <a:rPr lang="en-US" dirty="0"/>
              <a:t>Your previously public posts may still be visible in some places.</a:t>
            </a:r>
          </a:p>
          <a:p>
            <a:pPr marL="457200" indent="-457200">
              <a:buFont typeface="Arial"/>
              <a:buChar char="•"/>
            </a:pPr>
            <a:r>
              <a:rPr lang="en-US" dirty="0"/>
              <a:t>Once something is online, it can never be removed. </a:t>
            </a:r>
          </a:p>
          <a:p>
            <a:pPr marL="0" indent="0" algn="ctr">
              <a:buNone/>
            </a:pPr>
            <a:endParaRPr lang="en-US" dirty="0"/>
          </a:p>
          <a:p>
            <a:pPr marL="0" indent="0">
              <a:buNone/>
            </a:pPr>
            <a:r>
              <a:rPr lang="en-US" dirty="0"/>
              <a:t>CONFIDENTIALITY</a:t>
            </a:r>
          </a:p>
          <a:p>
            <a:pPr marL="457200" indent="-457200">
              <a:buFont typeface="Arial"/>
              <a:buChar char="•"/>
            </a:pPr>
            <a:r>
              <a:rPr lang="en-US" dirty="0"/>
              <a:t>Make sure professional social media accounts are only used for information related to the organization you are representing.  </a:t>
            </a:r>
          </a:p>
          <a:p>
            <a:pPr marL="457200" indent="-457200">
              <a:buFont typeface="Arial"/>
              <a:buChar char="•"/>
            </a:pPr>
            <a:r>
              <a:rPr lang="en-US" dirty="0"/>
              <a:t>Don’t share information about your location, going out of town, phone number, and/or email. </a:t>
            </a:r>
          </a:p>
          <a:p>
            <a:pPr marL="457200" indent="-457200">
              <a:buFont typeface="Arial"/>
              <a:buChar char="•"/>
            </a:pPr>
            <a:r>
              <a:rPr lang="en-US" dirty="0"/>
              <a:t>Decided what you are willing to share. </a:t>
            </a:r>
          </a:p>
          <a:p>
            <a:pPr marL="0" indent="0">
              <a:buNone/>
            </a:pPr>
            <a:r>
              <a:rPr lang="en-US" dirty="0"/>
              <a:t> </a:t>
            </a:r>
          </a:p>
          <a:p>
            <a:endParaRPr lang="en-US" dirty="0"/>
          </a:p>
        </p:txBody>
      </p:sp>
      <p:pic>
        <p:nvPicPr>
          <p:cNvPr id="3074" name="Picture 2" descr="Image result for social m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930" y="928914"/>
            <a:ext cx="2841956"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654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Social Media Etiquette</a:t>
            </a:r>
          </a:p>
        </p:txBody>
      </p:sp>
      <p:sp>
        <p:nvSpPr>
          <p:cNvPr id="3" name="Content Placeholder 2"/>
          <p:cNvSpPr>
            <a:spLocks noGrp="1"/>
          </p:cNvSpPr>
          <p:nvPr>
            <p:ph idx="1"/>
          </p:nvPr>
        </p:nvSpPr>
        <p:spPr/>
        <p:txBody>
          <a:bodyPr vert="horz" anchor="t">
            <a:normAutofit lnSpcReduction="10000"/>
          </a:bodyPr>
          <a:lstStyle/>
          <a:p>
            <a:pPr marL="457200" indent="-457200">
              <a:buFont typeface="Arial"/>
              <a:buChar char="•"/>
            </a:pPr>
            <a:r>
              <a:rPr lang="en-US" dirty="0"/>
              <a:t>Avoid Oversharing.</a:t>
            </a:r>
            <a:endParaRPr lang="en-US"/>
          </a:p>
          <a:p>
            <a:pPr marL="457200" indent="-457200">
              <a:buFont typeface="Arial"/>
              <a:buChar char="•"/>
            </a:pPr>
            <a:r>
              <a:rPr lang="en-US" dirty="0"/>
              <a:t>Check your Friends.</a:t>
            </a:r>
          </a:p>
          <a:p>
            <a:pPr marL="457200" indent="-457200">
              <a:buFont typeface="Arial"/>
              <a:buChar char="•"/>
            </a:pPr>
            <a:r>
              <a:rPr lang="en-US" dirty="0"/>
              <a:t>Be cautious on Social Media Quizzes and Games.</a:t>
            </a:r>
          </a:p>
          <a:p>
            <a:pPr marL="457200" indent="-457200">
              <a:buFont typeface="Arial"/>
              <a:buChar char="•"/>
            </a:pPr>
            <a:r>
              <a:rPr lang="en-US" dirty="0"/>
              <a:t>Avoid Clickbait and Ads that could be spam.</a:t>
            </a:r>
          </a:p>
          <a:p>
            <a:pPr marL="457200" indent="-457200">
              <a:buFont typeface="Arial"/>
              <a:buChar char="•"/>
            </a:pPr>
            <a:r>
              <a:rPr lang="en-US" dirty="0"/>
              <a:t>Avoid sharing information about others without permission. </a:t>
            </a:r>
          </a:p>
          <a:p>
            <a:pPr marL="457200" indent="-457200">
              <a:buFont typeface="Arial"/>
              <a:buChar char="•"/>
            </a:pPr>
            <a:r>
              <a:rPr lang="en-US" dirty="0"/>
              <a:t>Avoid Bad Sources.</a:t>
            </a:r>
          </a:p>
          <a:p>
            <a:pPr marL="457200" indent="-457200">
              <a:buFont typeface="Arial"/>
              <a:buChar char="•"/>
            </a:pPr>
            <a:r>
              <a:rPr lang="en-US" dirty="0"/>
              <a:t>Report if you see something inappropriate.</a:t>
            </a:r>
          </a:p>
          <a:p>
            <a:pPr marL="457200" indent="-457200">
              <a:buFont typeface="Arial"/>
              <a:buChar char="•"/>
            </a:pPr>
            <a:r>
              <a:rPr lang="en-US" dirty="0"/>
              <a:t>Avoid Mixing your business profile with your personal profile.</a:t>
            </a:r>
          </a:p>
          <a:p>
            <a:endParaRPr lang="en-US" dirty="0"/>
          </a:p>
          <a:p>
            <a:endParaRPr lang="en-US" dirty="0"/>
          </a:p>
          <a:p>
            <a:endParaRPr lang="en-US" dirty="0"/>
          </a:p>
        </p:txBody>
      </p:sp>
      <p:sp>
        <p:nvSpPr>
          <p:cNvPr id="5" name="TextBox 4"/>
          <p:cNvSpPr txBox="1"/>
          <p:nvPr/>
        </p:nvSpPr>
        <p:spPr>
          <a:xfrm>
            <a:off x="3581400" y="2514600"/>
            <a:ext cx="184731" cy="369332"/>
          </a:xfrm>
          <a:prstGeom prst="rect">
            <a:avLst/>
          </a:prstGeom>
          <a:noFill/>
        </p:spPr>
        <p:txBody>
          <a:bodyPr wrap="none" rtlCol="0">
            <a:spAutoFit/>
          </a:bodyPr>
          <a:lstStyle/>
          <a:p>
            <a:endParaRPr lang="en-US"/>
          </a:p>
        </p:txBody>
      </p:sp>
      <p:pic>
        <p:nvPicPr>
          <p:cNvPr id="1026" name="Picture 2" descr="Image result for social media"/>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17" t="5684" r="4381" b="3589"/>
          <a:stretch/>
        </p:blipFill>
        <p:spPr bwMode="auto">
          <a:xfrm>
            <a:off x="6890331" y="704088"/>
            <a:ext cx="2155214" cy="21798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0594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164" y="972457"/>
            <a:ext cx="8810171" cy="1301750"/>
          </a:xfrm>
        </p:spPr>
        <p:txBody>
          <a:bodyPr>
            <a:normAutofit fontScale="90000"/>
          </a:bodyPr>
          <a:lstStyle/>
          <a:p>
            <a:r>
              <a:rPr lang="en-US" dirty="0"/>
              <a:t>Social Media For Professional </a:t>
            </a:r>
            <a:r>
              <a:rPr lang="en-US" dirty="0">
                <a:cs typeface="Calibri"/>
              </a:rPr>
              <a:t>Purposes</a:t>
            </a:r>
            <a:endParaRPr lang="en-US" dirty="0"/>
          </a:p>
        </p:txBody>
      </p:sp>
      <p:sp>
        <p:nvSpPr>
          <p:cNvPr id="5" name="Content Placeholder 4"/>
          <p:cNvSpPr>
            <a:spLocks noGrp="1"/>
          </p:cNvSpPr>
          <p:nvPr>
            <p:ph idx="1"/>
          </p:nvPr>
        </p:nvSpPr>
        <p:spPr>
          <a:xfrm>
            <a:off x="190500" y="2274206"/>
            <a:ext cx="8612729" cy="4587415"/>
          </a:xfrm>
        </p:spPr>
        <p:txBody>
          <a:bodyPr vert="horz" anchor="t">
            <a:normAutofit fontScale="85000" lnSpcReduction="10000"/>
          </a:bodyPr>
          <a:lstStyle/>
          <a:p>
            <a:pPr marL="457200" indent="-457200">
              <a:lnSpc>
                <a:spcPct val="120000"/>
              </a:lnSpc>
              <a:buFont typeface="Arial"/>
              <a:buChar char="•"/>
            </a:pPr>
            <a:r>
              <a:rPr lang="en-US" dirty="0"/>
              <a:t>Social media can be a great tool for:</a:t>
            </a:r>
            <a:endParaRPr lang="en-US"/>
          </a:p>
          <a:p>
            <a:pPr lvl="1" indent="-246380">
              <a:lnSpc>
                <a:spcPct val="120000"/>
              </a:lnSpc>
              <a:buFont typeface="Arial"/>
              <a:buChar char="•"/>
            </a:pPr>
            <a:r>
              <a:rPr lang="en-US" dirty="0"/>
              <a:t>Promotion and Advertisement.</a:t>
            </a:r>
          </a:p>
          <a:p>
            <a:pPr lvl="1" indent="-246380">
              <a:lnSpc>
                <a:spcPct val="120000"/>
              </a:lnSpc>
              <a:buFont typeface="Arial"/>
              <a:buChar char="•"/>
            </a:pPr>
            <a:r>
              <a:rPr lang="en-US" dirty="0"/>
              <a:t>Keeping the Community and Page Members up to date.</a:t>
            </a:r>
          </a:p>
          <a:p>
            <a:pPr marL="485140" indent="-457200">
              <a:lnSpc>
                <a:spcPct val="120000"/>
              </a:lnSpc>
              <a:buFont typeface="Arial"/>
              <a:buChar char="•"/>
            </a:pPr>
            <a:r>
              <a:rPr lang="en-US" dirty="0"/>
              <a:t>Plan to post to your page regularly. </a:t>
            </a:r>
          </a:p>
          <a:p>
            <a:pPr marL="485140" indent="-457200">
              <a:lnSpc>
                <a:spcPct val="120000"/>
              </a:lnSpc>
              <a:buFont typeface="Arial"/>
              <a:buChar char="•"/>
            </a:pPr>
            <a:r>
              <a:rPr lang="en-US" dirty="0"/>
              <a:t>No idle pages!</a:t>
            </a:r>
          </a:p>
          <a:p>
            <a:pPr marL="485140" indent="-457200">
              <a:lnSpc>
                <a:spcPct val="120000"/>
              </a:lnSpc>
              <a:buFont typeface="Arial"/>
              <a:buChar char="•"/>
            </a:pPr>
            <a:r>
              <a:rPr lang="en-US" sz="2800"/>
              <a:t>Only use the page or group for professional purposes.</a:t>
            </a:r>
          </a:p>
          <a:p>
            <a:pPr marL="457200" indent="-457200">
              <a:lnSpc>
                <a:spcPct val="120000"/>
              </a:lnSpc>
              <a:spcBef>
                <a:spcPts val="0"/>
              </a:spcBef>
              <a:buFont typeface="Arial"/>
              <a:buChar char="•"/>
            </a:pPr>
            <a:r>
              <a:rPr lang="en-US" sz="2800"/>
              <a:t> Social media etiquette rules in the previous slide still apply. </a:t>
            </a:r>
          </a:p>
          <a:p>
            <a:pPr marL="0" indent="0">
              <a:lnSpc>
                <a:spcPct val="120000"/>
              </a:lnSpc>
              <a:spcBef>
                <a:spcPts val="0"/>
              </a:spcBef>
              <a:buNone/>
            </a:pPr>
            <a:endParaRPr lang="en-US" sz="2400" dirty="0"/>
          </a:p>
          <a:p>
            <a:pPr marL="0" indent="0">
              <a:lnSpc>
                <a:spcPct val="120000"/>
              </a:lnSpc>
              <a:spcBef>
                <a:spcPts val="0"/>
              </a:spcBef>
              <a:buNone/>
            </a:pPr>
            <a:r>
              <a:rPr lang="en-US" sz="2400"/>
              <a:t>For more tips on how to get started on social media for small businesses: </a:t>
            </a:r>
            <a:endParaRPr lang="en-US"/>
          </a:p>
          <a:p>
            <a:pPr marL="0" indent="0">
              <a:lnSpc>
                <a:spcPct val="120000"/>
              </a:lnSpc>
              <a:spcBef>
                <a:spcPts val="0"/>
              </a:spcBef>
              <a:buNone/>
            </a:pPr>
            <a:r>
              <a:rPr lang="en-US" dirty="0">
                <a:hlinkClick r:id="rId4"/>
              </a:rPr>
              <a:t>https://blogs.constantcontact.com/getting-started-social-media-tips/</a:t>
            </a:r>
            <a:endParaRPr lang="en-US"/>
          </a:p>
          <a:p>
            <a:pPr marL="0" indent="0">
              <a:spcBef>
                <a:spcPts val="0"/>
              </a:spcBef>
            </a:pPr>
            <a:endParaRPr lang="en-US" dirty="0"/>
          </a:p>
        </p:txBody>
      </p:sp>
    </p:spTree>
    <p:custDataLst>
      <p:tags r:id="rId1"/>
    </p:custDataLst>
    <p:extLst>
      <p:ext uri="{BB962C8B-B14F-4D97-AF65-F5344CB8AC3E}">
        <p14:creationId xmlns:p14="http://schemas.microsoft.com/office/powerpoint/2010/main" val="4274065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r>
              <a:rPr lang="en-US"/>
              <a:t>General Digital World Tips</a:t>
            </a:r>
          </a:p>
        </p:txBody>
      </p:sp>
      <p:sp>
        <p:nvSpPr>
          <p:cNvPr id="3" name="Content Placeholder 2"/>
          <p:cNvSpPr>
            <a:spLocks noGrp="1"/>
          </p:cNvSpPr>
          <p:nvPr>
            <p:ph idx="1"/>
          </p:nvPr>
        </p:nvSpPr>
        <p:spPr>
          <a:xfrm>
            <a:off x="419100" y="1885950"/>
            <a:ext cx="8391071" cy="4419600"/>
          </a:xfrm>
        </p:spPr>
        <p:txBody>
          <a:bodyPr vert="horz" anchor="t">
            <a:normAutofit/>
          </a:bodyPr>
          <a:lstStyle/>
          <a:p>
            <a:pPr marL="457200" indent="-457200">
              <a:buFont typeface="Arial"/>
              <a:buChar char="•"/>
            </a:pPr>
            <a:r>
              <a:rPr lang="en-US" dirty="0"/>
              <a:t>Remember to always check your sources.</a:t>
            </a:r>
            <a:endParaRPr lang="en-US"/>
          </a:p>
          <a:p>
            <a:pPr marL="457200" indent="-457200">
              <a:buFont typeface="Arial"/>
              <a:buChar char="•"/>
            </a:pPr>
            <a:r>
              <a:rPr lang="en-US" dirty="0"/>
              <a:t>Beware of your Digital Footprint. </a:t>
            </a:r>
          </a:p>
          <a:p>
            <a:pPr lvl="1" indent="-246380">
              <a:buFont typeface="Arial"/>
              <a:buChar char="•"/>
            </a:pPr>
            <a:r>
              <a:rPr lang="en-US" dirty="0"/>
              <a:t>Google search your name every once in a while. </a:t>
            </a:r>
          </a:p>
          <a:p>
            <a:pPr marL="457200" indent="-457200">
              <a:buFont typeface="Arial"/>
              <a:buChar char="•"/>
            </a:pPr>
            <a:r>
              <a:rPr lang="en-US" dirty="0"/>
              <a:t>Be wary of phone calls, emails, and social media accounts that seem fishy. </a:t>
            </a:r>
          </a:p>
          <a:p>
            <a:pPr marL="457200" indent="-457200">
              <a:buFont typeface="Arial"/>
              <a:buChar char="•"/>
            </a:pPr>
            <a:r>
              <a:rPr lang="en-US" dirty="0"/>
              <a:t>If it sounds to good to be true then it probably is.</a:t>
            </a:r>
          </a:p>
          <a:p>
            <a:endParaRPr lang="en-US" dirty="0"/>
          </a:p>
          <a:p>
            <a:endParaRPr lang="en-US" dirty="0"/>
          </a:p>
        </p:txBody>
      </p:sp>
      <p:pic>
        <p:nvPicPr>
          <p:cNvPr id="5129" name="Picture 9" descr="C:\Users\rlchaney\AppData\Local\Microsoft\Windows\INetCache\IE\8DNKFKCC\4427735_orig[1].jpg"/>
          <p:cNvPicPr>
            <a:picLocks noChangeAspect="1" noChangeArrowheads="1"/>
          </p:cNvPicPr>
          <p:nvPr/>
        </p:nvPicPr>
        <p:blipFill rotWithShape="1">
          <a:blip r:embed="rId3">
            <a:extLst>
              <a:ext uri="{28A0092B-C50C-407E-A947-70E740481C1C}">
                <a14:useLocalDpi xmlns:a14="http://schemas.microsoft.com/office/drawing/2010/main" val="0"/>
              </a:ext>
            </a:extLst>
          </a:blip>
          <a:srcRect l="2861" t="12087" r="388" b="7013"/>
          <a:stretch/>
        </p:blipFill>
        <p:spPr bwMode="auto">
          <a:xfrm>
            <a:off x="2685596" y="4738914"/>
            <a:ext cx="3620407" cy="211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97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t>Digital World Scenarios</a:t>
            </a:r>
          </a:p>
        </p:txBody>
      </p:sp>
      <p:sp>
        <p:nvSpPr>
          <p:cNvPr id="3" name="Content Placeholder 2"/>
          <p:cNvSpPr>
            <a:spLocks noGrp="1"/>
          </p:cNvSpPr>
          <p:nvPr>
            <p:ph idx="1"/>
          </p:nvPr>
        </p:nvSpPr>
        <p:spPr>
          <a:xfrm>
            <a:off x="457200" y="1905000"/>
            <a:ext cx="8458200" cy="4419600"/>
          </a:xfrm>
        </p:spPr>
        <p:txBody>
          <a:bodyPr vert="horz" anchor="t">
            <a:normAutofit lnSpcReduction="10000"/>
          </a:bodyPr>
          <a:lstStyle/>
          <a:p>
            <a:pPr marL="457200" indent="-457200">
              <a:buFont typeface="Arial"/>
              <a:buChar char="•"/>
            </a:pPr>
            <a:r>
              <a:rPr lang="en-US" dirty="0"/>
              <a:t>A fellow coworker has posted a status on Facebook saying that she feels like she is the only one that does any thing at her job. </a:t>
            </a:r>
            <a:endParaRPr lang="en-US"/>
          </a:p>
          <a:p>
            <a:pPr marL="457200" indent="-457200">
              <a:buFont typeface="Arial"/>
              <a:buChar char="•"/>
            </a:pPr>
            <a:r>
              <a:rPr lang="en-US" dirty="0"/>
              <a:t>A fellow committee member emails you expressing concerns about an upcoming Fundraiser that you are planning. You begin to feel upset reading the email.</a:t>
            </a:r>
          </a:p>
          <a:p>
            <a:pPr marL="457200" indent="-457200">
              <a:buFont typeface="Arial"/>
              <a:buChar char="•"/>
            </a:pPr>
            <a:r>
              <a:rPr lang="en-US" dirty="0"/>
              <a:t>A screenshot of a conversation between two friends is being sent around. </a:t>
            </a:r>
          </a:p>
          <a:p>
            <a:pPr marL="457200" indent="-457200">
              <a:buFont typeface="Arial"/>
              <a:buChar char="•"/>
            </a:pPr>
            <a:r>
              <a:rPr lang="en-US" dirty="0"/>
              <a:t>A coworker has been using the Professional Facebook page to share information that goes against  the organizations Code of Ethics. </a:t>
            </a:r>
          </a:p>
        </p:txBody>
      </p:sp>
    </p:spTree>
    <p:extLst>
      <p:ext uri="{BB962C8B-B14F-4D97-AF65-F5344CB8AC3E}">
        <p14:creationId xmlns:p14="http://schemas.microsoft.com/office/powerpoint/2010/main" val="235069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
                                            <p:txEl>
                                              <p:pRg st="1" end="1"/>
                                            </p:txEl>
                                          </p:spTgt>
                                        </p:tgtEl>
                                      </p:cBhvr>
                                    </p:animEffect>
                                    <p:set>
                                      <p:cBhvr>
                                        <p:cTn id="2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xEl>
                                              <p:pRg st="2" end="2"/>
                                            </p:txEl>
                                          </p:spTgt>
                                        </p:tgtEl>
                                      </p:cBhvr>
                                    </p:animEffect>
                                    <p:set>
                                      <p:cBhvr>
                                        <p:cTn id="3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
                                            <p:txEl>
                                              <p:pRg st="3" end="3"/>
                                            </p:txEl>
                                          </p:spTgt>
                                        </p:tgtEl>
                                      </p:cBhvr>
                                    </p:animEffect>
                                    <p:set>
                                      <p:cBhvr>
                                        <p:cTn id="4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
            <a:ext cx="8229600" cy="1143000"/>
          </a:xfrm>
        </p:spPr>
        <p:txBody>
          <a:bodyPr/>
          <a:lstStyle/>
          <a:p>
            <a:r>
              <a:rPr lang="en-US" dirty="0"/>
              <a:t>What is Digital Citizenship?</a:t>
            </a:r>
          </a:p>
        </p:txBody>
      </p:sp>
      <p:pic>
        <p:nvPicPr>
          <p:cNvPr id="3" name="digital citizenshi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58018" y="1763713"/>
            <a:ext cx="7827963" cy="4389437"/>
          </a:xfrm>
        </p:spPr>
      </p:pic>
    </p:spTree>
    <p:extLst>
      <p:ext uri="{BB962C8B-B14F-4D97-AF65-F5344CB8AC3E}">
        <p14:creationId xmlns:p14="http://schemas.microsoft.com/office/powerpoint/2010/main" val="2267079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Find Your Digital Footprint Activity</a:t>
            </a:r>
          </a:p>
        </p:txBody>
      </p:sp>
      <p:sp>
        <p:nvSpPr>
          <p:cNvPr id="3" name="Content Placeholder 2"/>
          <p:cNvSpPr>
            <a:spLocks noGrp="1"/>
          </p:cNvSpPr>
          <p:nvPr>
            <p:ph idx="1"/>
          </p:nvPr>
        </p:nvSpPr>
        <p:spPr/>
        <p:txBody>
          <a:bodyPr vert="horz" anchor="t">
            <a:normAutofit/>
          </a:bodyPr>
          <a:lstStyle/>
          <a:p>
            <a:pPr marL="457200" indent="-457200">
              <a:buFont typeface="Arial"/>
              <a:buChar char="•"/>
            </a:pPr>
            <a:r>
              <a:rPr lang="en-US" dirty="0"/>
              <a:t>Did you see anything that surprised you?</a:t>
            </a:r>
            <a:endParaRPr lang="en-US"/>
          </a:p>
          <a:p>
            <a:pPr marL="0" indent="0">
              <a:buNone/>
            </a:pPr>
            <a:endParaRPr lang="en-US" dirty="0"/>
          </a:p>
        </p:txBody>
      </p:sp>
      <p:sp>
        <p:nvSpPr>
          <p:cNvPr id="4" name="AutoShape 2" descr="Image result for think before you sha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Image result for digital foot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742" y="2390838"/>
            <a:ext cx="6139180" cy="432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76" y="990600"/>
            <a:ext cx="8575350" cy="1143000"/>
          </a:xfrm>
        </p:spPr>
        <p:txBody>
          <a:bodyPr>
            <a:normAutofit fontScale="90000"/>
          </a:bodyPr>
          <a:lstStyle/>
          <a:p>
            <a:r>
              <a:rPr lang="en-US"/>
              <a:t>Final Reminder: </a:t>
            </a:r>
            <a:br>
              <a:rPr lang="en-US"/>
            </a:br>
            <a:r>
              <a:rPr lang="en-US"/>
              <a:t>THINK Before You React!</a:t>
            </a:r>
          </a:p>
        </p:txBody>
      </p:sp>
      <p:sp>
        <p:nvSpPr>
          <p:cNvPr id="3" name="Content Placeholder 2"/>
          <p:cNvSpPr>
            <a:spLocks noGrp="1"/>
          </p:cNvSpPr>
          <p:nvPr>
            <p:ph idx="1"/>
          </p:nvPr>
        </p:nvSpPr>
        <p:spPr>
          <a:xfrm>
            <a:off x="457200" y="2323576"/>
            <a:ext cx="3867150" cy="3403600"/>
          </a:xfrm>
        </p:spPr>
        <p:txBody>
          <a:bodyPr vert="horz" anchor="t">
            <a:normAutofit/>
          </a:bodyPr>
          <a:lstStyle/>
          <a:p>
            <a:pPr marL="457200" indent="-457200">
              <a:buFont typeface="Arial"/>
              <a:buChar char="•"/>
            </a:pPr>
            <a:r>
              <a:rPr lang="en-US" sz="3200" dirty="0">
                <a:solidFill>
                  <a:srgbClr val="0070C0"/>
                </a:solidFill>
              </a:rPr>
              <a:t>T- Is it true?</a:t>
            </a:r>
            <a:endParaRPr lang="en-US"/>
          </a:p>
          <a:p>
            <a:pPr marL="457200" indent="-457200">
              <a:buFont typeface="Arial"/>
              <a:buChar char="•"/>
            </a:pPr>
            <a:r>
              <a:rPr lang="en-US" sz="3200" dirty="0">
                <a:solidFill>
                  <a:srgbClr val="FF0000"/>
                </a:solidFill>
              </a:rPr>
              <a:t>H-Is it hurtful?</a:t>
            </a:r>
          </a:p>
          <a:p>
            <a:pPr marL="457200" indent="-457200">
              <a:buFont typeface="Arial"/>
              <a:buChar char="•"/>
            </a:pPr>
            <a:r>
              <a:rPr lang="en-US" sz="3200" dirty="0">
                <a:solidFill>
                  <a:srgbClr val="00B050"/>
                </a:solidFill>
              </a:rPr>
              <a:t>I- Is it illegal?</a:t>
            </a:r>
          </a:p>
          <a:p>
            <a:pPr marL="457200" indent="-457200">
              <a:buFont typeface="Arial"/>
              <a:buChar char="•"/>
            </a:pPr>
            <a:r>
              <a:rPr lang="en-US" sz="3200" dirty="0">
                <a:solidFill>
                  <a:srgbClr val="7030A0"/>
                </a:solidFill>
              </a:rPr>
              <a:t>N- Is it necessary?</a:t>
            </a:r>
          </a:p>
          <a:p>
            <a:pPr marL="457200" indent="-457200">
              <a:buFont typeface="Arial"/>
              <a:buChar char="•"/>
            </a:pPr>
            <a:r>
              <a:rPr lang="en-US" sz="3200" dirty="0">
                <a:solidFill>
                  <a:srgbClr val="CFC727"/>
                </a:solidFill>
              </a:rPr>
              <a:t>K- Is it kind?</a:t>
            </a:r>
          </a:p>
          <a:p>
            <a:endParaRPr lang="en-US" dirty="0"/>
          </a:p>
        </p:txBody>
      </p:sp>
      <p:pic>
        <p:nvPicPr>
          <p:cNvPr id="1028" name="Picture 4" descr="C:\Users\knewcomb\AppData\Local\Microsoft\Windows\Temporary Internet Files\Content.IE5\X32I6VHG\social-media_(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8" t="2682" r="-1018" b="5208"/>
          <a:stretch/>
        </p:blipFill>
        <p:spPr bwMode="auto">
          <a:xfrm>
            <a:off x="5162550" y="2196662"/>
            <a:ext cx="3677136" cy="3574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0" y="5771346"/>
            <a:ext cx="7614302" cy="954107"/>
          </a:xfrm>
          <a:prstGeom prst="rect">
            <a:avLst/>
          </a:prstGeom>
          <a:noFill/>
        </p:spPr>
        <p:txBody>
          <a:bodyPr wrap="square" lIns="91440" tIns="45720" rIns="91440" bIns="45720">
            <a:spAutoFit/>
          </a:bodyPr>
          <a:lstStyle/>
          <a:p>
            <a:pPr algn="ctr"/>
            <a:r>
              <a:rPr lang="en-US" sz="28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If you can’t say it to someone's face then you shouldn’t say it online!</a:t>
            </a:r>
          </a:p>
        </p:txBody>
      </p:sp>
    </p:spTree>
    <p:custDataLst>
      <p:tags r:id="rId1"/>
    </p:custDataLst>
    <p:extLst>
      <p:ext uri="{BB962C8B-B14F-4D97-AF65-F5344CB8AC3E}">
        <p14:creationId xmlns:p14="http://schemas.microsoft.com/office/powerpoint/2010/main" val="401347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links</a:t>
            </a:r>
          </a:p>
        </p:txBody>
      </p:sp>
      <p:sp>
        <p:nvSpPr>
          <p:cNvPr id="3" name="Content Placeholder 2"/>
          <p:cNvSpPr>
            <a:spLocks noGrp="1"/>
          </p:cNvSpPr>
          <p:nvPr>
            <p:ph idx="1"/>
          </p:nvPr>
        </p:nvSpPr>
        <p:spPr/>
        <p:txBody>
          <a:bodyPr vert="horz" anchor="t">
            <a:normAutofit/>
          </a:bodyPr>
          <a:lstStyle/>
          <a:p>
            <a:pPr marL="457200" indent="-457200">
              <a:buFont typeface="Arial"/>
              <a:buChar char="•"/>
            </a:pPr>
            <a:r>
              <a:rPr lang="en-US" dirty="0">
                <a:hlinkClick r:id="rId3"/>
              </a:rPr>
              <a:t>https://www.wikihow.com/Category:Computers-and-Electronic</a:t>
            </a:r>
            <a:endParaRPr lang="en-US" dirty="0"/>
          </a:p>
          <a:p>
            <a:pPr marL="457200" indent="-457200">
              <a:buFont typeface="Arial"/>
              <a:buChar char="•"/>
            </a:pPr>
            <a:r>
              <a:rPr lang="en-US" dirty="0"/>
              <a:t> </a:t>
            </a:r>
            <a:r>
              <a:rPr lang="en-US" u="sng" dirty="0">
                <a:hlinkClick r:id="rId4"/>
              </a:rPr>
              <a:t>https://www.commonsensemedia.org</a:t>
            </a:r>
            <a:endParaRPr lang="en-US" dirty="0"/>
          </a:p>
          <a:p>
            <a:pPr marL="457200" indent="-457200">
              <a:buFont typeface="Arial"/>
              <a:buChar char="•"/>
            </a:pPr>
            <a:r>
              <a:rPr lang="en-US" dirty="0">
                <a:hlinkClick r:id="rId5"/>
              </a:rPr>
              <a:t>https://www.facebook.com/help/</a:t>
            </a:r>
            <a:endParaRPr lang="en-US" dirty="0"/>
          </a:p>
          <a:p>
            <a:pPr marL="457200" indent="-457200">
              <a:buFont typeface="Arial"/>
              <a:buChar char="•"/>
            </a:pPr>
            <a:r>
              <a:rPr lang="en-US" dirty="0">
                <a:hlinkClick r:id="rId6"/>
              </a:rPr>
              <a:t>https://help.twitter.com/en</a:t>
            </a:r>
            <a:endParaRPr lang="en-US" dirty="0"/>
          </a:p>
          <a:p>
            <a:pPr marL="457200" indent="-457200">
              <a:buFont typeface="Arial"/>
              <a:buChar char="•"/>
            </a:pPr>
            <a:r>
              <a:rPr lang="en-US" dirty="0">
                <a:hlinkClick r:id="rId7"/>
              </a:rPr>
              <a:t>https://www.consumer.ftc.gov/topics/limiting-unwanted-calls-emails</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528047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lstStyle/>
          <a:p>
            <a:endParaRPr lang="en-US"/>
          </a:p>
        </p:txBody>
      </p:sp>
      <p:pic>
        <p:nvPicPr>
          <p:cNvPr id="4" name="Picture 2" descr="C:\Users\knewcomb\AppData\Local\Microsoft\Windows\Temporary Internet Files\Content.IE5\9EG8J22E\Man-With-Question-0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6848" y="2057400"/>
            <a:ext cx="39624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475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93914"/>
            <a:ext cx="8229600" cy="1349973"/>
          </a:xfrm>
        </p:spPr>
        <p:txBody>
          <a:bodyPr/>
          <a:lstStyle/>
          <a:p>
            <a:r>
              <a:rPr lang="en-US" dirty="0"/>
              <a:t>References</a:t>
            </a:r>
          </a:p>
        </p:txBody>
      </p:sp>
      <p:sp>
        <p:nvSpPr>
          <p:cNvPr id="3" name="Content Placeholder 2"/>
          <p:cNvSpPr>
            <a:spLocks noGrp="1"/>
          </p:cNvSpPr>
          <p:nvPr>
            <p:ph idx="1"/>
          </p:nvPr>
        </p:nvSpPr>
        <p:spPr>
          <a:xfrm>
            <a:off x="261256" y="1643887"/>
            <a:ext cx="8605158" cy="5214113"/>
          </a:xfrm>
        </p:spPr>
        <p:txBody>
          <a:bodyPr vert="horz" anchor="t">
            <a:noAutofit/>
          </a:bodyPr>
          <a:lstStyle/>
          <a:p>
            <a:pPr marL="285750" indent="-285750">
              <a:buFont typeface="Arial"/>
              <a:buChar char="•"/>
            </a:pPr>
            <a:r>
              <a:rPr lang="en-US" sz="1800" dirty="0">
                <a:hlinkClick r:id="rId3"/>
              </a:rPr>
              <a:t>https://www.bonappetit.com/story/phone-etiquette-rules</a:t>
            </a:r>
            <a:endParaRPr lang="en-US" sz="1800" dirty="0"/>
          </a:p>
          <a:p>
            <a:pPr marL="285750" indent="-285750">
              <a:buFont typeface="Arial"/>
              <a:buChar char="•"/>
            </a:pPr>
            <a:r>
              <a:rPr lang="en-US" sz="1800" dirty="0">
                <a:hlinkClick r:id="rId4"/>
              </a:rPr>
              <a:t>https://www.rd.com/advice/relationships/cell-phone-etiquette-tips/</a:t>
            </a:r>
            <a:endParaRPr lang="en-US" sz="1800" dirty="0"/>
          </a:p>
          <a:p>
            <a:pPr marL="285750" indent="-285750" fontAlgn="base">
              <a:buFont typeface="Arial"/>
              <a:buChar char="•"/>
            </a:pPr>
            <a:r>
              <a:rPr lang="en-US" sz="1800" dirty="0">
                <a:hlinkClick r:id="rId5"/>
              </a:rPr>
              <a:t>http://www.pewinternet.org/fact-sheet/social-media/</a:t>
            </a:r>
            <a:r>
              <a:rPr lang="en-US" sz="1800" dirty="0"/>
              <a:t> </a:t>
            </a:r>
          </a:p>
          <a:p>
            <a:pPr marL="285750" indent="-285750" fontAlgn="base">
              <a:buFont typeface="Arial"/>
              <a:buChar char="•"/>
            </a:pPr>
            <a:r>
              <a:rPr lang="en-US" sz="1800" dirty="0">
                <a:hlinkClick r:id="rId6"/>
              </a:rPr>
              <a:t>https://owl.english.purdue.edu/owl/resource/636/01/</a:t>
            </a:r>
            <a:r>
              <a:rPr lang="en-US" sz="1800" dirty="0"/>
              <a:t> </a:t>
            </a:r>
          </a:p>
          <a:p>
            <a:pPr marL="285750" indent="-285750" fontAlgn="base">
              <a:buFont typeface="Arial"/>
              <a:buChar char="•"/>
            </a:pPr>
            <a:r>
              <a:rPr lang="en-US" sz="1800" dirty="0">
                <a:hlinkClick r:id="rId7"/>
              </a:rPr>
              <a:t>https://www.linkedin.com/pulse/social-media-etiquette-ethics-guide-personal-brand-use-quesenberry</a:t>
            </a:r>
            <a:r>
              <a:rPr lang="en-US" sz="1800" dirty="0"/>
              <a:t> </a:t>
            </a:r>
          </a:p>
          <a:p>
            <a:pPr marL="285750" indent="-285750">
              <a:buFont typeface="Arial"/>
              <a:buChar char="•"/>
            </a:pPr>
            <a:r>
              <a:rPr lang="en-US" sz="1800" dirty="0"/>
              <a:t> </a:t>
            </a:r>
            <a:r>
              <a:rPr lang="en-US" sz="1800" dirty="0">
                <a:hlinkClick r:id="rId8"/>
              </a:rPr>
              <a:t>https://4-h.ca.uky.edu/files/3.0_netiquette-_combined_files_pdf_final_9-6-2016.pdf</a:t>
            </a:r>
            <a:r>
              <a:rPr lang="en-US" sz="1800" dirty="0"/>
              <a:t> </a:t>
            </a:r>
          </a:p>
          <a:p>
            <a:pPr marL="285750" indent="-285750">
              <a:buFont typeface="Arial"/>
              <a:buChar char="•"/>
            </a:pPr>
            <a:r>
              <a:rPr lang="en-US" sz="1800" dirty="0"/>
              <a:t> </a:t>
            </a:r>
            <a:r>
              <a:rPr lang="en-US" sz="1800" dirty="0">
                <a:hlinkClick r:id="rId9"/>
              </a:rPr>
              <a:t>https://4-h.ca.uky.edu/files/2.0_cell_savvy-_combined_files_pdf_final_9-6-2016.pdf</a:t>
            </a:r>
            <a:endParaRPr lang="en-US" sz="1800" dirty="0"/>
          </a:p>
          <a:p>
            <a:pPr marL="285750" indent="-285750">
              <a:buFont typeface="Arial"/>
              <a:buChar char="•"/>
            </a:pPr>
            <a:r>
              <a:rPr lang="en-US" sz="1800" dirty="0">
                <a:hlinkClick r:id="rId10"/>
              </a:rPr>
              <a:t>https://www.lynda.com/Classroom-Management-tutorials/What-digital-etiquette/440956/476077-4.html</a:t>
            </a:r>
            <a:endParaRPr lang="en-US" sz="1800" dirty="0"/>
          </a:p>
          <a:p>
            <a:pPr marL="285750" indent="-285750">
              <a:buFont typeface="Arial"/>
              <a:buChar char="•"/>
            </a:pPr>
            <a:r>
              <a:rPr lang="en-US" sz="1800" dirty="0">
                <a:hlinkClick r:id="rId11"/>
              </a:rPr>
              <a:t>http://msue.anr.msu.edu/news/five_texting_etiquette_tips_for_youth</a:t>
            </a:r>
            <a:endParaRPr lang="en-US" sz="1800" dirty="0"/>
          </a:p>
          <a:p>
            <a:pPr marL="285750" indent="-285750">
              <a:buFont typeface="Arial"/>
              <a:buChar char="•"/>
            </a:pPr>
            <a:r>
              <a:rPr lang="en-US" sz="1800" dirty="0">
                <a:hlinkClick r:id="rId12"/>
              </a:rPr>
              <a:t>https://www.commonsensemedia.org</a:t>
            </a:r>
            <a:endParaRPr lang="en-US" sz="1800" dirty="0"/>
          </a:p>
          <a:p>
            <a:pPr marL="285750" lvl="0" indent="-285750">
              <a:buFont typeface="Arial"/>
              <a:buChar char="•"/>
            </a:pPr>
            <a:r>
              <a:rPr lang="en-US" sz="1800" dirty="0">
                <a:hlinkClick r:id="rId13"/>
              </a:rPr>
              <a:t>https://www.purdueglobal.edu/news-resources/protecting-your-profile/</a:t>
            </a:r>
            <a:endParaRPr lang="en-US" sz="1800" dirty="0"/>
          </a:p>
          <a:p>
            <a:pPr marL="285750" lvl="0" indent="-285750">
              <a:buFont typeface="Arial"/>
              <a:buChar char="•"/>
            </a:pPr>
            <a:r>
              <a:rPr lang="en-US" sz="1800" dirty="0">
                <a:hlinkClick r:id="rId14"/>
              </a:rPr>
              <a:t>http://www.pewinternet.org/2007/12/16/digital-footprints/</a:t>
            </a:r>
            <a:endParaRPr lang="en-US" sz="1800" dirty="0"/>
          </a:p>
        </p:txBody>
      </p:sp>
    </p:spTree>
    <p:extLst>
      <p:ext uri="{BB962C8B-B14F-4D97-AF65-F5344CB8AC3E}">
        <p14:creationId xmlns:p14="http://schemas.microsoft.com/office/powerpoint/2010/main" val="245143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886700" cy="1098848"/>
          </a:xfrm>
        </p:spPr>
        <p:txBody>
          <a:bodyPr/>
          <a:lstStyle/>
          <a:p>
            <a:r>
              <a:rPr lang="en-US"/>
              <a:t>Objectives</a:t>
            </a:r>
          </a:p>
        </p:txBody>
      </p:sp>
      <p:sp>
        <p:nvSpPr>
          <p:cNvPr id="3" name="Content Placeholder 2"/>
          <p:cNvSpPr>
            <a:spLocks noGrp="1"/>
          </p:cNvSpPr>
          <p:nvPr>
            <p:ph idx="1"/>
          </p:nvPr>
        </p:nvSpPr>
        <p:spPr>
          <a:xfrm>
            <a:off x="4038599" y="1981201"/>
            <a:ext cx="4876801" cy="3850708"/>
          </a:xfrm>
        </p:spPr>
        <p:txBody>
          <a:bodyPr vert="horz" anchor="t">
            <a:normAutofit/>
          </a:bodyPr>
          <a:lstStyle/>
          <a:p>
            <a:r>
              <a:rPr lang="en-US" dirty="0"/>
              <a:t>To gain a better understanding of Digital Etiquette.</a:t>
            </a:r>
          </a:p>
          <a:p>
            <a:r>
              <a:rPr lang="en-US" dirty="0"/>
              <a:t>To learn how to utilize phone, social media, and email properly. </a:t>
            </a:r>
          </a:p>
          <a:p>
            <a:r>
              <a:rPr lang="en-US" dirty="0"/>
              <a:t>Participants will learn how to make informed decisions about what to share and how.</a:t>
            </a:r>
          </a:p>
          <a:p>
            <a:pPr marL="0" indent="0">
              <a:buNone/>
            </a:pPr>
            <a:endParaRPr lang="en-US" dirty="0"/>
          </a:p>
        </p:txBody>
      </p:sp>
      <p:pic>
        <p:nvPicPr>
          <p:cNvPr id="4098" name="Picture 2" descr="C:\Users\knewcomb\AppData\Local\Microsoft\Windows\Temporary Internet Files\Content.IE5\PUEG5DWI\iStock-Rude-Polite-Keyboard-Keys-000041999824-1024x102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286000"/>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2396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685800"/>
            <a:ext cx="7886700" cy="1325563"/>
          </a:xfrm>
        </p:spPr>
        <p:txBody>
          <a:bodyPr/>
          <a:lstStyle/>
          <a:p>
            <a:r>
              <a:rPr lang="en-US"/>
              <a:t>Have you seen the following?</a:t>
            </a:r>
          </a:p>
        </p:txBody>
      </p:sp>
      <p:sp>
        <p:nvSpPr>
          <p:cNvPr id="2" name="Content Placeholder 1"/>
          <p:cNvSpPr>
            <a:spLocks noGrp="1"/>
          </p:cNvSpPr>
          <p:nvPr>
            <p:ph idx="1"/>
          </p:nvPr>
        </p:nvSpPr>
        <p:spPr>
          <a:xfrm>
            <a:off x="381000" y="2343150"/>
            <a:ext cx="8382000" cy="3088540"/>
          </a:xfrm>
        </p:spPr>
        <p:txBody>
          <a:bodyPr vert="horz" anchor="t">
            <a:normAutofit/>
          </a:bodyPr>
          <a:lstStyle/>
          <a:p>
            <a:pPr marL="457200" indent="-457200">
              <a:buFont typeface="Arial"/>
              <a:buChar char="•"/>
            </a:pPr>
            <a:r>
              <a:rPr lang="en-US" dirty="0"/>
              <a:t>Oversharing</a:t>
            </a:r>
            <a:endParaRPr lang="en-US"/>
          </a:p>
          <a:p>
            <a:pPr marL="457200" indent="-457200">
              <a:buFont typeface="Arial"/>
              <a:buChar char="•"/>
            </a:pPr>
            <a:r>
              <a:rPr lang="en-US" dirty="0"/>
              <a:t>A post or pictures making fun of someone.</a:t>
            </a:r>
          </a:p>
          <a:p>
            <a:pPr marL="457200" indent="-457200">
              <a:buFont typeface="Arial"/>
              <a:buChar char="•"/>
            </a:pPr>
            <a:r>
              <a:rPr lang="en-US" dirty="0"/>
              <a:t>A fight on social media.</a:t>
            </a:r>
          </a:p>
          <a:p>
            <a:pPr marL="457200" indent="-457200">
              <a:buFont typeface="Arial"/>
              <a:buChar char="•"/>
            </a:pPr>
            <a:r>
              <a:rPr lang="en-US" dirty="0"/>
              <a:t>Inappropriate post about job, coworker, or a boss.</a:t>
            </a:r>
          </a:p>
          <a:p>
            <a:pPr marL="457200" indent="-457200">
              <a:buFont typeface="Arial"/>
              <a:buChar char="•"/>
            </a:pPr>
            <a:r>
              <a:rPr lang="en-US" dirty="0"/>
              <a:t>!!!!!!!, ?????????, or  ALL CAPS in an email, comments, and texts.</a:t>
            </a:r>
          </a:p>
        </p:txBody>
      </p:sp>
      <p:sp>
        <p:nvSpPr>
          <p:cNvPr id="5" name="Rectangle 4"/>
          <p:cNvSpPr/>
          <p:nvPr/>
        </p:nvSpPr>
        <p:spPr>
          <a:xfrm>
            <a:off x="228599" y="5671480"/>
            <a:ext cx="8686801" cy="584775"/>
          </a:xfrm>
          <a:prstGeom prst="rect">
            <a:avLst/>
          </a:prstGeom>
          <a:noFill/>
        </p:spPr>
        <p:txBody>
          <a:bodyPr wrap="square" lIns="91440" tIns="45720" rIns="91440" bIns="45720" anchor="t">
            <a:spAutoFit/>
          </a:bodyPr>
          <a:lstStyle/>
          <a:p>
            <a:pPr algn="ctr"/>
            <a:r>
              <a:rPr lang="en-US" sz="3200">
                <a:solidFill>
                  <a:srgbClr val="FF0000"/>
                </a:solidFill>
              </a:rPr>
              <a:t>Are these examples of a good digital citizen?</a:t>
            </a:r>
          </a:p>
        </p:txBody>
      </p:sp>
    </p:spTree>
    <p:custDataLst>
      <p:tags r:id="rId1"/>
    </p:custDataLst>
    <p:extLst>
      <p:ext uri="{BB962C8B-B14F-4D97-AF65-F5344CB8AC3E}">
        <p14:creationId xmlns:p14="http://schemas.microsoft.com/office/powerpoint/2010/main" val="376654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When to be Good Digital Citizen?</a:t>
            </a:r>
          </a:p>
        </p:txBody>
      </p:sp>
      <p:sp>
        <p:nvSpPr>
          <p:cNvPr id="2" name="Content Placeholder 1"/>
          <p:cNvSpPr>
            <a:spLocks noGrp="1"/>
          </p:cNvSpPr>
          <p:nvPr>
            <p:ph idx="1"/>
          </p:nvPr>
        </p:nvSpPr>
        <p:spPr>
          <a:xfrm>
            <a:off x="2717563" y="2362200"/>
            <a:ext cx="6315403" cy="4248150"/>
          </a:xfrm>
        </p:spPr>
        <p:txBody>
          <a:bodyPr vert="horz" anchor="t">
            <a:normAutofit lnSpcReduction="10000"/>
          </a:bodyPr>
          <a:lstStyle/>
          <a:p>
            <a:pPr marL="457200" indent="-457200">
              <a:buFont typeface="Arial"/>
              <a:buChar char="•"/>
            </a:pPr>
            <a:r>
              <a:rPr lang="en-US" dirty="0"/>
              <a:t>Everyone should be a good digital citizen when using: </a:t>
            </a:r>
            <a:endParaRPr lang="en-US"/>
          </a:p>
          <a:p>
            <a:pPr lvl="1" indent="-246380">
              <a:buFont typeface="Arial"/>
              <a:buChar char="•"/>
            </a:pPr>
            <a:r>
              <a:rPr lang="en-US" dirty="0"/>
              <a:t>Email</a:t>
            </a:r>
          </a:p>
          <a:p>
            <a:pPr lvl="1" indent="-246380">
              <a:buFont typeface="Arial"/>
              <a:buChar char="•"/>
            </a:pPr>
            <a:r>
              <a:rPr lang="en-US" dirty="0"/>
              <a:t>Social Media Websites and Applications</a:t>
            </a:r>
          </a:p>
          <a:p>
            <a:pPr lvl="1" indent="-246380">
              <a:buFont typeface="Arial"/>
              <a:buChar char="•"/>
            </a:pPr>
            <a:r>
              <a:rPr lang="en-US" dirty="0"/>
              <a:t> Telephone (Text, phone calls, and Messaging)</a:t>
            </a:r>
          </a:p>
          <a:p>
            <a:pPr lvl="1" indent="-246380">
              <a:buFont typeface="Arial"/>
              <a:buChar char="•"/>
            </a:pPr>
            <a:r>
              <a:rPr lang="en-US" dirty="0"/>
              <a:t>Online Forums and Blogs</a:t>
            </a:r>
          </a:p>
          <a:p>
            <a:pPr marL="457200" indent="-457200">
              <a:buFont typeface="Arial"/>
              <a:buChar char="•"/>
            </a:pPr>
            <a:r>
              <a:rPr lang="en-US" dirty="0"/>
              <a:t>Things in the digital world can be seen by friends, friends of friends, and everyone.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55" y="2110581"/>
            <a:ext cx="3704545" cy="3951514"/>
          </a:xfrm>
          <a:prstGeom prst="rect">
            <a:avLst/>
          </a:prstGeom>
        </p:spPr>
      </p:pic>
    </p:spTree>
    <p:custDataLst>
      <p:tags r:id="rId1"/>
    </p:custDataLst>
    <p:extLst>
      <p:ext uri="{BB962C8B-B14F-4D97-AF65-F5344CB8AC3E}">
        <p14:creationId xmlns:p14="http://schemas.microsoft.com/office/powerpoint/2010/main" val="128757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143000"/>
          </a:xfrm>
        </p:spPr>
        <p:txBody>
          <a:bodyPr/>
          <a:lstStyle/>
          <a:p>
            <a:r>
              <a:rPr lang="en-US"/>
              <a:t>Basic Phone Etiquette  </a:t>
            </a:r>
          </a:p>
        </p:txBody>
      </p:sp>
      <p:sp>
        <p:nvSpPr>
          <p:cNvPr id="3" name="Subtitle 2"/>
          <p:cNvSpPr>
            <a:spLocks noGrp="1"/>
          </p:cNvSpPr>
          <p:nvPr>
            <p:ph idx="1"/>
          </p:nvPr>
        </p:nvSpPr>
        <p:spPr>
          <a:xfrm>
            <a:off x="3810000" y="2128345"/>
            <a:ext cx="4800600" cy="4389120"/>
          </a:xfrm>
        </p:spPr>
        <p:txBody>
          <a:bodyPr>
            <a:normAutofit/>
          </a:bodyPr>
          <a:lstStyle/>
          <a:p>
            <a:pPr marL="457200" indent="-457200" algn="l">
              <a:buFont typeface="Arial" panose="020B0604020202020204" pitchFamily="34" charset="0"/>
              <a:buChar char="•"/>
            </a:pPr>
            <a:r>
              <a:rPr lang="en-US"/>
              <a:t>Be Respectful.</a:t>
            </a:r>
          </a:p>
          <a:p>
            <a:pPr marL="457200" indent="-457200" algn="l">
              <a:buFont typeface="Arial" panose="020B0604020202020204" pitchFamily="34" charset="0"/>
              <a:buChar char="•"/>
            </a:pPr>
            <a:r>
              <a:rPr lang="en-US"/>
              <a:t>Show consideration for the other person’s limitations.</a:t>
            </a:r>
          </a:p>
          <a:p>
            <a:pPr marL="457200" indent="-457200" algn="l">
              <a:buFont typeface="Arial" panose="020B0604020202020204" pitchFamily="34" charset="0"/>
              <a:buChar char="•"/>
            </a:pPr>
            <a:r>
              <a:rPr lang="en-US"/>
              <a:t>Allow the other person time to speak.</a:t>
            </a:r>
          </a:p>
          <a:p>
            <a:pPr marL="457200" indent="-457200" algn="l">
              <a:buFont typeface="Arial" panose="020B0604020202020204" pitchFamily="34" charset="0"/>
              <a:buChar char="•"/>
            </a:pPr>
            <a:r>
              <a:rPr lang="en-US"/>
              <a:t>Communicate clearly.</a:t>
            </a:r>
          </a:p>
          <a:p>
            <a:pPr marL="457200" indent="-457200" algn="l">
              <a:buFont typeface="Arial" panose="020B0604020202020204" pitchFamily="34" charset="0"/>
              <a:buChar char="•"/>
            </a:pPr>
            <a:r>
              <a:rPr lang="en-US"/>
              <a:t>Be pleasant.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78" y="2209800"/>
            <a:ext cx="2601310" cy="3164927"/>
          </a:xfrm>
          <a:prstGeom prst="rect">
            <a:avLst/>
          </a:prstGeom>
        </p:spPr>
      </p:pic>
    </p:spTree>
    <p:custDataLst>
      <p:tags r:id="rId1"/>
    </p:custDataLst>
    <p:extLst>
      <p:ext uri="{BB962C8B-B14F-4D97-AF65-F5344CB8AC3E}">
        <p14:creationId xmlns:p14="http://schemas.microsoft.com/office/powerpoint/2010/main" val="857194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43047"/>
            <a:ext cx="8458200" cy="1200912"/>
          </a:xfrm>
        </p:spPr>
        <p:txBody>
          <a:bodyPr>
            <a:normAutofit fontScale="90000"/>
          </a:bodyPr>
          <a:lstStyle/>
          <a:p>
            <a:r>
              <a:rPr lang="en-US" dirty="0"/>
              <a:t>The First Step is Admitting You May Have a Problem</a:t>
            </a:r>
          </a:p>
        </p:txBody>
      </p:sp>
      <p:sp>
        <p:nvSpPr>
          <p:cNvPr id="3" name="Content Placeholder 2"/>
          <p:cNvSpPr>
            <a:spLocks noGrp="1"/>
          </p:cNvSpPr>
          <p:nvPr>
            <p:ph idx="1"/>
          </p:nvPr>
        </p:nvSpPr>
        <p:spPr>
          <a:xfrm>
            <a:off x="457200" y="2438400"/>
            <a:ext cx="5486400" cy="3045313"/>
          </a:xfrm>
        </p:spPr>
        <p:txBody>
          <a:bodyPr vert="horz" anchor="t">
            <a:normAutofit/>
          </a:bodyPr>
          <a:lstStyle/>
          <a:p>
            <a:pPr marL="457200" indent="-457200">
              <a:buFont typeface="Arial"/>
              <a:buChar char="•"/>
            </a:pPr>
            <a:r>
              <a:rPr lang="en-US"/>
              <a:t>Our phones are designed to be electronic addictions.</a:t>
            </a:r>
          </a:p>
          <a:p>
            <a:pPr marL="457200" indent="-457200">
              <a:buFont typeface="Arial"/>
              <a:buChar char="•"/>
            </a:pPr>
            <a:r>
              <a:rPr lang="en-US"/>
              <a:t>What are your triggers?</a:t>
            </a:r>
          </a:p>
          <a:p>
            <a:pPr lvl="1" indent="-246380">
              <a:buFont typeface="Arial"/>
              <a:buChar char="•"/>
            </a:pPr>
            <a:r>
              <a:rPr lang="en-US"/>
              <a:t>Phone Calls</a:t>
            </a:r>
          </a:p>
          <a:p>
            <a:pPr lvl="1" indent="-246380">
              <a:buFont typeface="Arial"/>
              <a:buChar char="•"/>
            </a:pPr>
            <a:r>
              <a:rPr lang="en-US"/>
              <a:t>Text Messages</a:t>
            </a:r>
          </a:p>
          <a:p>
            <a:pPr lvl="1" indent="-246380">
              <a:buFont typeface="Arial"/>
              <a:buChar char="•"/>
            </a:pPr>
            <a:r>
              <a:rPr lang="en-US"/>
              <a:t>Social Media Notifications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209800"/>
            <a:ext cx="2677709" cy="3845139"/>
          </a:xfrm>
          <a:prstGeom prst="rect">
            <a:avLst/>
          </a:prstGeom>
        </p:spPr>
      </p:pic>
    </p:spTree>
    <p:custDataLst>
      <p:tags r:id="rId1"/>
    </p:custDataLst>
    <p:extLst>
      <p:ext uri="{BB962C8B-B14F-4D97-AF65-F5344CB8AC3E}">
        <p14:creationId xmlns:p14="http://schemas.microsoft.com/office/powerpoint/2010/main" val="30462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41" y="762000"/>
            <a:ext cx="8839200" cy="1447800"/>
          </a:xfrm>
        </p:spPr>
        <p:txBody>
          <a:bodyPr>
            <a:normAutofit fontScale="90000"/>
          </a:bodyPr>
          <a:lstStyle/>
          <a:p>
            <a:r>
              <a:rPr lang="en-US"/>
              <a:t>Don’t get caught committing cellular crimes</a:t>
            </a:r>
          </a:p>
        </p:txBody>
      </p:sp>
      <p:sp>
        <p:nvSpPr>
          <p:cNvPr id="3" name="Content Placeholder 2"/>
          <p:cNvSpPr>
            <a:spLocks noGrp="1"/>
          </p:cNvSpPr>
          <p:nvPr>
            <p:ph idx="1"/>
          </p:nvPr>
        </p:nvSpPr>
        <p:spPr>
          <a:xfrm>
            <a:off x="380999" y="2286000"/>
            <a:ext cx="4755931" cy="4160520"/>
          </a:xfrm>
        </p:spPr>
        <p:txBody>
          <a:bodyPr vert="horz" anchor="t">
            <a:normAutofit lnSpcReduction="10000"/>
          </a:bodyPr>
          <a:lstStyle/>
          <a:p>
            <a:pPr marL="457200" indent="-457200">
              <a:buFont typeface="Arial"/>
              <a:buChar char="•"/>
            </a:pPr>
            <a:r>
              <a:rPr lang="en-US"/>
              <a:t>Out of sight out of mind.</a:t>
            </a:r>
          </a:p>
          <a:p>
            <a:pPr marL="457200" indent="-457200">
              <a:buFont typeface="Arial"/>
              <a:buChar char="•"/>
            </a:pPr>
            <a:r>
              <a:rPr lang="en-US"/>
              <a:t>Get off!</a:t>
            </a:r>
          </a:p>
          <a:p>
            <a:pPr marL="457200" indent="-457200">
              <a:buFont typeface="Arial"/>
              <a:buChar char="•"/>
            </a:pPr>
            <a:r>
              <a:rPr lang="en-US"/>
              <a:t>Don’t kill the vibe for everyone.</a:t>
            </a:r>
          </a:p>
          <a:p>
            <a:pPr marL="457200" indent="-457200">
              <a:buFont typeface="Arial"/>
              <a:buChar char="•"/>
            </a:pPr>
            <a:r>
              <a:rPr lang="en-US"/>
              <a:t>Be in the NOW!</a:t>
            </a:r>
          </a:p>
          <a:p>
            <a:pPr marL="457200" indent="-457200">
              <a:buFont typeface="Arial"/>
              <a:buChar char="•"/>
            </a:pPr>
            <a:r>
              <a:rPr lang="en-US"/>
              <a:t>Meet a stranger, they don’t bite.</a:t>
            </a:r>
          </a:p>
          <a:p>
            <a:pPr marL="457200" indent="-457200">
              <a:buFont typeface="Arial"/>
              <a:buChar char="•"/>
            </a:pPr>
            <a:r>
              <a:rPr lang="en-US"/>
              <a:t>If you must talk …DON’T SHOUT!</a:t>
            </a:r>
          </a:p>
          <a:p>
            <a:pPr marL="457200" indent="-457200">
              <a:buFont typeface="Arial"/>
              <a:buChar char="•"/>
            </a:pPr>
            <a:r>
              <a:rPr lang="en-US"/>
              <a:t>Avoid Texting.</a:t>
            </a:r>
          </a:p>
        </p:txBody>
      </p:sp>
      <p:pic>
        <p:nvPicPr>
          <p:cNvPr id="5122" name="Picture 2" descr="Image result for bad phone etiquette exam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931" y="2590800"/>
            <a:ext cx="3810000" cy="2543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9364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917" y="762000"/>
            <a:ext cx="8694683" cy="1143000"/>
          </a:xfrm>
        </p:spPr>
        <p:txBody>
          <a:bodyPr>
            <a:normAutofit/>
          </a:bodyPr>
          <a:lstStyle/>
          <a:p>
            <a:r>
              <a:rPr lang="en-US"/>
              <a:t>How to Handle that ONE Friend</a:t>
            </a:r>
          </a:p>
        </p:txBody>
      </p:sp>
      <p:sp>
        <p:nvSpPr>
          <p:cNvPr id="3" name="Content Placeholder 2"/>
          <p:cNvSpPr>
            <a:spLocks noGrp="1"/>
          </p:cNvSpPr>
          <p:nvPr>
            <p:ph idx="1"/>
          </p:nvPr>
        </p:nvSpPr>
        <p:spPr>
          <a:xfrm>
            <a:off x="609600" y="2209800"/>
            <a:ext cx="4343400" cy="3810000"/>
          </a:xfrm>
        </p:spPr>
        <p:txBody>
          <a:bodyPr vert="horz" anchor="t">
            <a:noAutofit/>
          </a:bodyPr>
          <a:lstStyle/>
          <a:p>
            <a:pPr marL="457200" indent="-457200">
              <a:buFont typeface="Arial"/>
              <a:buChar char="•"/>
            </a:pPr>
            <a:r>
              <a:rPr lang="en-US"/>
              <a:t>Don’t shame them in the moment.</a:t>
            </a:r>
          </a:p>
          <a:p>
            <a:pPr marL="457200" indent="-457200">
              <a:buFont typeface="Arial"/>
              <a:buChar char="•"/>
            </a:pPr>
            <a:r>
              <a:rPr lang="en-US"/>
              <a:t>This can cause the same response as fight or flight or they may become defensive.</a:t>
            </a:r>
          </a:p>
          <a:p>
            <a:pPr marL="457200" indent="-457200">
              <a:buFont typeface="Arial"/>
              <a:buChar char="•"/>
            </a:pPr>
            <a:r>
              <a:rPr lang="en-US"/>
              <a:t>Take them aside and express how you feel.</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209800"/>
            <a:ext cx="3625296" cy="3552092"/>
          </a:xfrm>
          <a:prstGeom prst="rect">
            <a:avLst/>
          </a:prstGeom>
        </p:spPr>
      </p:pic>
    </p:spTree>
    <p:custDataLst>
      <p:tags r:id="rId1"/>
    </p:custDataLst>
    <p:extLst>
      <p:ext uri="{BB962C8B-B14F-4D97-AF65-F5344CB8AC3E}">
        <p14:creationId xmlns:p14="http://schemas.microsoft.com/office/powerpoint/2010/main" val="9337763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NAV_LEVEL" val="1"/>
  <p:tag name="ARTICULATE_SLIDE_PRESENTER_GUID" val="791d0c35-7ddd-40ad-bd20-46bf9c209186"/>
  <p:tag name="ARTICULATE_SLIDE_PAUSE" val="0"/>
  <p:tag name="ARTICULATE_LOCK_SLIDE" val="0"/>
  <p:tag name="ARTICULATE_HIDE_SLIDE" val="0"/>
  <p:tag name="ARTICULATE_PLAYER_CONTROL_PREVIOUS" val="True"/>
  <p:tag name="ARTICULATE_PLAYER_CONTROL_NEXT" val="True"/>
  <p:tag name="AUDIO_ID" val="258"/>
  <p:tag name="ARTICULATE_USED_LAYOUT" val="2"/>
</p:tagLst>
</file>

<file path=ppt/tags/tag10.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91d0c35-7ddd-40ad-bd20-46bf9c209186"/>
  <p:tag name="ARTICULATE_SLIDE_PAUSE" val="0"/>
  <p:tag name="ARTICULATE_LOCK_SLIDE" val="0"/>
  <p:tag name="ARTICULATE_HIDE_SLIDE" val="0"/>
  <p:tag name="ARTICULATE_PLAYER_CONTROL_PREVIOUS" val="True"/>
  <p:tag name="ARTICULATE_PLAYER_CONTROL_NEXT" val="True"/>
  <p:tag name="AUDIO_ID" val="262"/>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91d0c35-7ddd-40ad-bd20-46bf9c209186"/>
  <p:tag name="ARTICULATE_SLIDE_PAUSE" val="0"/>
  <p:tag name="ARTICULATE_LOCK_SLIDE" val="0"/>
  <p:tag name="ARTICULATE_HIDE_SLIDE" val="0"/>
  <p:tag name="ARTICULATE_PLAYER_CONTROL_PREVIOUS" val="True"/>
  <p:tag name="ARTICULATE_PLAYER_CONTROL_NEXT" val="True"/>
  <p:tag name="AUDIO_ID" val="273"/>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NAV_LEVEL" val="1"/>
  <p:tag name="ARTICULATE_SLIDE_PRESENTER_GUID" val="791d0c35-7ddd-40ad-bd20-46bf9c209186"/>
  <p:tag name="ARTICULATE_SLIDE_PAUSE" val="0"/>
  <p:tag name="ARTICULATE_LOCK_SLIDE" val="0"/>
  <p:tag name="ARTICULATE_HIDE_SLIDE" val="0"/>
  <p:tag name="ARTICULATE_PLAYER_CONTROL_PREVIOUS" val="True"/>
  <p:tag name="ARTICULATE_PLAYER_CONTROL_NEXT" val="True"/>
  <p:tag name="AUDIO_ID" val="261"/>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NAV_LEVEL" val="1"/>
  <p:tag name="ARTICULATE_SLIDE_PRESENTER_GUID" val="791d0c35-7ddd-40ad-bd20-46bf9c209186"/>
  <p:tag name="ARTICULATE_SLIDE_PAUSE" val="0"/>
  <p:tag name="ARTICULATE_LOCK_SLIDE" val="0"/>
  <p:tag name="ARTICULATE_HIDE_SLIDE" val="0"/>
  <p:tag name="ARTICULATE_PLAYER_CONTROL_PREVIOUS" val="True"/>
  <p:tag name="ARTICULATE_PLAYER_CONTROL_NEXT" val="True"/>
  <p:tag name="AUDIO_ID" val="271"/>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91d0c35-7ddd-40ad-bd20-46bf9c209186"/>
  <p:tag name="ARTICULATE_SLIDE_PAUSE" val="0"/>
  <p:tag name="ARTICULATE_LOCK_SLIDE" val="0"/>
  <p:tag name="ARTICULATE_HIDE_SLIDE" val="0"/>
  <p:tag name="ARTICULATE_PLAYER_CONTROL_PREVIOUS" val="True"/>
  <p:tag name="ARTICULATE_PLAYER_CONTROL_NEXT" val="True"/>
  <p:tag name="AUDIO_ID" val="269"/>
  <p:tag name="ARTICULATE_USED_LAYOU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91d0c35-7ddd-40ad-bd20-46bf9c209186"/>
  <p:tag name="ARTICULATE_SLIDE_PAUSE" val="0"/>
  <p:tag name="ARTICULATE_LOCK_SLIDE" val="0"/>
  <p:tag name="ARTICULATE_HIDE_SLIDE" val="0"/>
  <p:tag name="ARTICULATE_PLAYER_CONTROL_PREVIOUS" val="True"/>
  <p:tag name="ARTICULATE_PLAYER_CONTROL_NEXT" val="True"/>
  <p:tag name="AUDIO_ID" val="276"/>
  <p:tag name="ARTICULATE_USED_LAYOUT" val="2"/>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TotalTime>
  <Words>4666</Words>
  <Application>Microsoft Office PowerPoint</Application>
  <PresentationFormat>On-screen Show (4:3)</PresentationFormat>
  <Paragraphs>335</Paragraphs>
  <Slides>24</Slides>
  <Notes>24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Cambria</vt:lpstr>
      <vt:lpstr>Constantia</vt:lpstr>
      <vt:lpstr>Courier New</vt:lpstr>
      <vt:lpstr>Georgia</vt:lpstr>
      <vt:lpstr>Times New Roman</vt:lpstr>
      <vt:lpstr>Wingdings</vt:lpstr>
      <vt:lpstr>Wingdings 2</vt:lpstr>
      <vt:lpstr>Flow</vt:lpstr>
      <vt:lpstr>Living in the Digital World</vt:lpstr>
      <vt:lpstr>What is Digital Citizenship?</vt:lpstr>
      <vt:lpstr>Objectives</vt:lpstr>
      <vt:lpstr>Have you seen the following?</vt:lpstr>
      <vt:lpstr>When to be Good Digital Citizen?</vt:lpstr>
      <vt:lpstr>Basic Phone Etiquette  </vt:lpstr>
      <vt:lpstr>The First Step is Admitting You May Have a Problem</vt:lpstr>
      <vt:lpstr>Don’t get caught committing cellular crimes</vt:lpstr>
      <vt:lpstr>How to Handle that ONE Friend</vt:lpstr>
      <vt:lpstr>PowerPoint Presentation</vt:lpstr>
      <vt:lpstr>Email Basics</vt:lpstr>
      <vt:lpstr>Email Etiquette: Before You Hit Send</vt:lpstr>
      <vt:lpstr>Writing Professional Emails</vt:lpstr>
      <vt:lpstr>Social Media</vt:lpstr>
      <vt:lpstr>Social Media Etiquette</vt:lpstr>
      <vt:lpstr>Social Media Etiquette</vt:lpstr>
      <vt:lpstr>Social Media For Professional Purposes</vt:lpstr>
      <vt:lpstr>General Digital World Tips</vt:lpstr>
      <vt:lpstr>Digital World Scenarios</vt:lpstr>
      <vt:lpstr>Find Your Digital Footprint Activity</vt:lpstr>
      <vt:lpstr>Final Reminder:  THINK Before You React!</vt:lpstr>
      <vt:lpstr>Helpful links</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in the Digital World</dc:title>
  <dc:creator>Rachel L. Chaney</dc:creator>
  <cp:lastModifiedBy>Rachel L. Chaney</cp:lastModifiedBy>
  <cp:revision>108</cp:revision>
  <cp:lastPrinted>2018-06-05T20:21:35Z</cp:lastPrinted>
  <dcterms:modified xsi:type="dcterms:W3CDTF">2018-07-18T17:58:30Z</dcterms:modified>
</cp:coreProperties>
</file>