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4" r:id="rId1"/>
  </p:sldMasterIdLst>
  <p:notesMasterIdLst>
    <p:notesMasterId r:id="rId18"/>
  </p:notesMasterIdLst>
  <p:sldIdLst>
    <p:sldId id="256" r:id="rId2"/>
    <p:sldId id="257" r:id="rId3"/>
    <p:sldId id="269" r:id="rId4"/>
    <p:sldId id="276" r:id="rId5"/>
    <p:sldId id="262" r:id="rId6"/>
    <p:sldId id="270" r:id="rId7"/>
    <p:sldId id="271" r:id="rId8"/>
    <p:sldId id="272" r:id="rId9"/>
    <p:sldId id="258" r:id="rId10"/>
    <p:sldId id="278" r:id="rId11"/>
    <p:sldId id="266" r:id="rId12"/>
    <p:sldId id="273" r:id="rId13"/>
    <p:sldId id="265" r:id="rId14"/>
    <p:sldId id="277" r:id="rId15"/>
    <p:sldId id="274" r:id="rId16"/>
    <p:sldId id="275"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2" autoAdjust="0"/>
    <p:restoredTop sz="62184" autoAdjust="0"/>
  </p:normalViewPr>
  <p:slideViewPr>
    <p:cSldViewPr snapToGrid="0">
      <p:cViewPr varScale="1">
        <p:scale>
          <a:sx n="82" d="100"/>
          <a:sy n="82" d="100"/>
        </p:scale>
        <p:origin x="142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233139-D0C9-4772-ACC3-CB5A476A8B17}" type="datetimeFigureOut">
              <a:rPr lang="en-US" smtClean="0"/>
              <a:t>7/27/2016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E178C8-A263-4FBB-938C-4CC1FAFA437B}" type="slidenum">
              <a:rPr lang="en-US" smtClean="0"/>
              <a:t>‹#›</a:t>
            </a:fld>
            <a:endParaRPr lang="en-US"/>
          </a:p>
        </p:txBody>
      </p:sp>
    </p:spTree>
    <p:extLst>
      <p:ext uri="{BB962C8B-B14F-4D97-AF65-F5344CB8AC3E}">
        <p14:creationId xmlns:p14="http://schemas.microsoft.com/office/powerpoint/2010/main" val="2971116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Travel with kids can</a:t>
            </a:r>
            <a:r>
              <a:rPr lang="en-US" baseline="0" dirty="0" smtClean="0"/>
              <a:t> be fun, stressful, and, at times, very difficult. But, it is also necessary to get from point A to point B safely. Whether you’re taking children down the street or across the country, there are several things to remember to make traveling with children safer and easier. </a:t>
            </a:r>
            <a:endParaRPr lang="en-US" dirty="0" smtClean="0"/>
          </a:p>
          <a:p>
            <a:endParaRPr lang="en-US" dirty="0"/>
          </a:p>
        </p:txBody>
      </p:sp>
      <p:sp>
        <p:nvSpPr>
          <p:cNvPr id="4" name="Slide Number Placeholder 3"/>
          <p:cNvSpPr>
            <a:spLocks noGrp="1"/>
          </p:cNvSpPr>
          <p:nvPr>
            <p:ph type="sldNum" sz="quarter" idx="10"/>
          </p:nvPr>
        </p:nvSpPr>
        <p:spPr/>
        <p:txBody>
          <a:bodyPr/>
          <a:lstStyle/>
          <a:p>
            <a:fld id="{16E178C8-A263-4FBB-938C-4CC1FAFA437B}" type="slidenum">
              <a:rPr lang="en-US" smtClean="0"/>
              <a:t>2</a:t>
            </a:fld>
            <a:endParaRPr lang="en-US"/>
          </a:p>
        </p:txBody>
      </p:sp>
    </p:spTree>
    <p:extLst>
      <p:ext uri="{BB962C8B-B14F-4D97-AF65-F5344CB8AC3E}">
        <p14:creationId xmlns:p14="http://schemas.microsoft.com/office/powerpoint/2010/main" val="24512304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 car safety issue</a:t>
            </a:r>
            <a:r>
              <a:rPr lang="en-US" baseline="0" dirty="0" smtClean="0"/>
              <a:t> to be aware of is the sun. </a:t>
            </a:r>
          </a:p>
          <a:p>
            <a:endParaRPr lang="en-US" baseline="0" dirty="0" smtClean="0"/>
          </a:p>
          <a:p>
            <a:r>
              <a:rPr lang="en-US" baseline="0" dirty="0" smtClean="0"/>
              <a:t>(Click 1) Especially if you are traveling a long distance, check sun exposure throughout the day. Babies and young children are especially sensitive to sun exposure, so it may be a good idea to put sunscreen on, even if you will be in the car, if you do not have tinted windows. For very young babies, long sleeves, long pants, socks, and a hat and/or a sun shade that attaches to the window are all good ways to protect them from sunburn in the car. </a:t>
            </a:r>
          </a:p>
          <a:p>
            <a:endParaRPr lang="en-US" baseline="0" dirty="0" smtClean="0"/>
          </a:p>
          <a:p>
            <a:r>
              <a:rPr lang="en-US" baseline="0" dirty="0" smtClean="0"/>
              <a:t>(Click 2) Older children will likely do their best to avoid the sun, but if they nap in the sun, it is best to cover the window or cover the child with sunscreen, clothes, or a blanket, if windows are not tinted. </a:t>
            </a:r>
            <a:endParaRPr lang="en-US" dirty="0"/>
          </a:p>
        </p:txBody>
      </p:sp>
      <p:sp>
        <p:nvSpPr>
          <p:cNvPr id="4" name="Slide Number Placeholder 3"/>
          <p:cNvSpPr>
            <a:spLocks noGrp="1"/>
          </p:cNvSpPr>
          <p:nvPr>
            <p:ph type="sldNum" sz="quarter" idx="10"/>
          </p:nvPr>
        </p:nvSpPr>
        <p:spPr/>
        <p:txBody>
          <a:bodyPr/>
          <a:lstStyle/>
          <a:p>
            <a:fld id="{16E178C8-A263-4FBB-938C-4CC1FAFA437B}" type="slidenum">
              <a:rPr lang="en-US" smtClean="0"/>
              <a:t>11</a:t>
            </a:fld>
            <a:endParaRPr lang="en-US"/>
          </a:p>
        </p:txBody>
      </p:sp>
    </p:spTree>
    <p:extLst>
      <p:ext uri="{BB962C8B-B14F-4D97-AF65-F5344CB8AC3E}">
        <p14:creationId xmlns:p14="http://schemas.microsoft.com/office/powerpoint/2010/main" val="39560037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a:t>
            </a:r>
            <a:r>
              <a:rPr lang="en-US" baseline="0" dirty="0" smtClean="0"/>
              <a:t> car safety issue when traveling with children is knowing how to prevent injury or death from a hot car. We have all driven somewhere on autopilot and realize we missed our turn, went the wrong direction, or just don’t quite remember driving so far. Especially in cases where we are out of our routine, such as taking a child to school that we are normally not responsible for or going somewhere with our child who is usually at school or daycare, it is not uncommon to forget where we are going or why. When we are alone, this is, at worst, inconvenient. If we have a child with us, it could be dangerous. Forgetting about a child in the car is an all too common occurrence. The majority of these cases are not of bad parents who intended their child harm, they are of good parents who were out of their routine.</a:t>
            </a:r>
          </a:p>
          <a:p>
            <a:endParaRPr lang="en-US" baseline="0" dirty="0" smtClean="0"/>
          </a:p>
          <a:p>
            <a:r>
              <a:rPr lang="en-US" baseline="0" dirty="0" smtClean="0"/>
              <a:t>(Click 1 &amp; 2) Children, especially very young children, are in danger of heat stroke or death when left in a hot car for even a brief period of time (as little as 10 to 15 minutes in direct sunlight).  The danger of this happening increases with rear-facing car seats because the driver cannot see the child when looking in the rearview mirror. Another danger for young babies is that they may fall asleep or be very quiet so the driver does not remember they are in the car. </a:t>
            </a:r>
          </a:p>
          <a:p>
            <a:endParaRPr lang="en-US" baseline="0" dirty="0" smtClean="0"/>
          </a:p>
          <a:p>
            <a:r>
              <a:rPr lang="en-US" baseline="0" dirty="0" smtClean="0"/>
              <a:t>The main stories we hear in the news of hot car deaths and injuries involve parents who forgot their child in a hot car or left them in their car seat unattended while they ran an errand; however, many children who die or are injured in hot cars climb in the car or trunk themselves while the car is parked. They may be playing in the car or using it as a hiding place. Most older children will get out on their own, but a younger child may become trapped because they are unable to open the door, they accidentally lock themselves in, or they close the trunk and cannot open it from the inside. It is a good habit to lock cars while they are parked and to teach children not to play in or around cars to avoid these dangers and other potential hazards. </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(Click 3) To protect against these hazards, the NHTSA recommends Look Before You Lock. Check the car before locking it and walking away.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(Click 4) Especially if you have a rear-facing car seat, it might be helpful to put a shoe or your phone next to the car seat to ensure that you will check it before you leave the car. Ask your daycare provider to call if your child does not arrive at daycare when expected. Keep parked cars locked.</a:t>
            </a:r>
            <a:endParaRPr lang="en-US" dirty="0"/>
          </a:p>
        </p:txBody>
      </p:sp>
      <p:sp>
        <p:nvSpPr>
          <p:cNvPr id="4" name="Slide Number Placeholder 3"/>
          <p:cNvSpPr>
            <a:spLocks noGrp="1"/>
          </p:cNvSpPr>
          <p:nvPr>
            <p:ph type="sldNum" sz="quarter" idx="10"/>
          </p:nvPr>
        </p:nvSpPr>
        <p:spPr/>
        <p:txBody>
          <a:bodyPr/>
          <a:lstStyle/>
          <a:p>
            <a:fld id="{16E178C8-A263-4FBB-938C-4CC1FAFA437B}" type="slidenum">
              <a:rPr lang="en-US" smtClean="0"/>
              <a:t>12</a:t>
            </a:fld>
            <a:endParaRPr lang="en-US"/>
          </a:p>
        </p:txBody>
      </p:sp>
    </p:spTree>
    <p:extLst>
      <p:ext uri="{BB962C8B-B14F-4D97-AF65-F5344CB8AC3E}">
        <p14:creationId xmlns:p14="http://schemas.microsoft.com/office/powerpoint/2010/main" val="9985127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Especially</a:t>
            </a:r>
            <a:r>
              <a:rPr lang="en-US" baseline="0" dirty="0" smtClean="0"/>
              <a:t> on long trips, kids get bored in the car. They will ask to go to the bathroom. Are we there yet? I’m hungry! My tummy hurts. She hit me! He’s looking at me! </a:t>
            </a:r>
          </a:p>
          <a:p>
            <a:endParaRPr lang="en-US" baseline="0" dirty="0" smtClean="0"/>
          </a:p>
          <a:p>
            <a:r>
              <a:rPr lang="en-US" baseline="0" dirty="0" smtClean="0"/>
              <a:t>It is inevitable on a long trip that kids will get bored and unruly. Some cars are equipped with entertainment systems to allow kids to watch movies. Some kids will have tablets or phones to play on. But, those aren’t necessary to keep kids entertained and happy-</a:t>
            </a:r>
            <a:r>
              <a:rPr lang="en-US" baseline="0" dirty="0" err="1" smtClean="0"/>
              <a:t>er</a:t>
            </a:r>
            <a:r>
              <a:rPr lang="en-US" baseline="0" dirty="0" smtClean="0"/>
              <a:t> on the road. </a:t>
            </a:r>
          </a:p>
          <a:p>
            <a:endParaRPr lang="en-US" baseline="0" dirty="0" smtClean="0"/>
          </a:p>
          <a:p>
            <a:r>
              <a:rPr lang="en-US" baseline="0" dirty="0" smtClean="0"/>
              <a:t>(Click 1) Healthy, safe snacks are a great way to keep a child content. Things like granola bars, raisins, Goldfish crackers, peanut butter crackers, applesauce pouches, or fruit. </a:t>
            </a:r>
          </a:p>
          <a:p>
            <a:endParaRPr lang="en-US" baseline="0" dirty="0" smtClean="0"/>
          </a:p>
          <a:p>
            <a:r>
              <a:rPr lang="en-US" baseline="0" dirty="0" smtClean="0"/>
              <a:t>(Click 2) Be careful when giving snacks to kids under two. Anything with a stick (like a sucker or corndog) or that is a choking hazard (like nuts, hot dogs, or carrots) should be avoided. If a small child started choking, you may not be able to get to them quickly in the car. </a:t>
            </a:r>
          </a:p>
          <a:p>
            <a:endParaRPr lang="en-US" baseline="0" dirty="0" smtClean="0"/>
          </a:p>
          <a:p>
            <a:r>
              <a:rPr lang="en-US" baseline="0" dirty="0" smtClean="0"/>
              <a:t>(Click 3) You may want to avoid messy snacks with chocolate or anything sticky, ice cream, pudding, etc. for younger children. These may cause more stress than they are worth. </a:t>
            </a:r>
          </a:p>
          <a:p>
            <a:endParaRPr lang="en-US" baseline="0" dirty="0" smtClean="0"/>
          </a:p>
          <a:p>
            <a:r>
              <a:rPr lang="en-US" baseline="0" dirty="0" smtClean="0"/>
              <a:t>A quick way to organize and control car snacks is by using a snack box or bag for each child. Pre-pack snacks for long trips by giving each child the amount they can have of each snack in a box or bag that is within their reach. It will save you from having to reach around to get things for them all day. Let them know that once the box is empty, their snacks are gone.</a:t>
            </a:r>
          </a:p>
          <a:p>
            <a:endParaRPr lang="en-US" baseline="0" dirty="0" smtClean="0"/>
          </a:p>
          <a:p>
            <a:r>
              <a:rPr lang="en-US" baseline="0" dirty="0" smtClean="0"/>
              <a:t>(Click 4) It is also a good idea to pack water in either refillable bottles that can be filled during rest stops or in disposable plastic bottles. Packing extra water and snacks is helpful if you get stuck in traffic or stranded with car trouble. </a:t>
            </a:r>
            <a:endParaRPr lang="en-US" dirty="0"/>
          </a:p>
        </p:txBody>
      </p:sp>
      <p:sp>
        <p:nvSpPr>
          <p:cNvPr id="4" name="Slide Number Placeholder 3"/>
          <p:cNvSpPr>
            <a:spLocks noGrp="1"/>
          </p:cNvSpPr>
          <p:nvPr>
            <p:ph type="sldNum" sz="quarter" idx="10"/>
          </p:nvPr>
        </p:nvSpPr>
        <p:spPr/>
        <p:txBody>
          <a:bodyPr/>
          <a:lstStyle/>
          <a:p>
            <a:fld id="{16E178C8-A263-4FBB-938C-4CC1FAFA437B}" type="slidenum">
              <a:rPr lang="en-US" smtClean="0"/>
              <a:t>13</a:t>
            </a:fld>
            <a:endParaRPr lang="en-US"/>
          </a:p>
        </p:txBody>
      </p:sp>
    </p:spTree>
    <p:extLst>
      <p:ext uri="{BB962C8B-B14F-4D97-AF65-F5344CB8AC3E}">
        <p14:creationId xmlns:p14="http://schemas.microsoft.com/office/powerpoint/2010/main" val="26447134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are a few other tips and tricks for traveling with kids:</a:t>
            </a:r>
          </a:p>
          <a:p>
            <a:endParaRPr lang="en-US" baseline="0" dirty="0" smtClean="0"/>
          </a:p>
          <a:p>
            <a:r>
              <a:rPr lang="en-US" baseline="0" dirty="0" smtClean="0"/>
              <a:t>(Click 1) Are you traveling with a child who is </a:t>
            </a:r>
            <a:r>
              <a:rPr lang="en-US" baseline="0" dirty="0" err="1" smtClean="0"/>
              <a:t>potty</a:t>
            </a:r>
            <a:r>
              <a:rPr lang="en-US" baseline="0" dirty="0" smtClean="0"/>
              <a:t> training? Bring their </a:t>
            </a:r>
            <a:r>
              <a:rPr lang="en-US" baseline="0" dirty="0" err="1" smtClean="0"/>
              <a:t>potty</a:t>
            </a:r>
            <a:r>
              <a:rPr lang="en-US" baseline="0" dirty="0" smtClean="0"/>
              <a:t> with you! Put it in the trunk or the back of the vehicle, and if they need to go…pull over! You will not have to put them back in diapers just for the trip, and it will help cut down on accidents while they try to hold it until the next stop.</a:t>
            </a:r>
          </a:p>
          <a:p>
            <a:endParaRPr lang="en-US" baseline="0" dirty="0" smtClean="0"/>
          </a:p>
          <a:p>
            <a:r>
              <a:rPr lang="en-US" baseline="0" dirty="0" smtClean="0"/>
              <a:t>(Click 2) Do you have a child who gets car sick? Giving medication at least 30 minutes ahead of departure will help make sure it is working by the time you leave. There are other products available to help with nausea such as Sea Bands. Pack bags or cups in case of a sick emergency. Also, remind yourself of your child’s “tells” when they are going to be sick. Most children do something that lets you know they will be sick. If you are traveling with a niece or nephew or a grandchild who gets carsick, be sure to ask their parent what they do!</a:t>
            </a:r>
          </a:p>
          <a:p>
            <a:endParaRPr lang="en-US" baseline="0" dirty="0" smtClean="0"/>
          </a:p>
          <a:p>
            <a:r>
              <a:rPr lang="en-US" baseline="0" dirty="0" smtClean="0"/>
              <a:t>(Click 3) Do some research ahead of your trip to find parks or picnic areas that allow you to stop and stretch your legs. Pack your meal and have a picnic! Let the kids play at the playground or run around in a safe area. They get the wiggles out, and you save some money on eating out. If this isn’t a preference or option, look for a restaurant with a play ground. Asking kids to sit still at a sit down restaurant when they have been in the car on a long trip may cause frustration for all involved. </a:t>
            </a:r>
          </a:p>
          <a:p>
            <a:endParaRPr lang="en-US" baseline="0" dirty="0" smtClean="0"/>
          </a:p>
          <a:p>
            <a:r>
              <a:rPr lang="en-US" baseline="0" dirty="0" smtClean="0"/>
              <a:t>(Click 4) To give your kids something “new” to do in the car, pull out some toys or games they haven’t played with in a while or swap some toys or games with a friend. It will be like getting new toys without spending a dime! </a:t>
            </a:r>
            <a:endParaRPr lang="en-US" dirty="0"/>
          </a:p>
        </p:txBody>
      </p:sp>
      <p:sp>
        <p:nvSpPr>
          <p:cNvPr id="4" name="Slide Number Placeholder 3"/>
          <p:cNvSpPr>
            <a:spLocks noGrp="1"/>
          </p:cNvSpPr>
          <p:nvPr>
            <p:ph type="sldNum" sz="quarter" idx="10"/>
          </p:nvPr>
        </p:nvSpPr>
        <p:spPr/>
        <p:txBody>
          <a:bodyPr/>
          <a:lstStyle/>
          <a:p>
            <a:fld id="{16E178C8-A263-4FBB-938C-4CC1FAFA437B}" type="slidenum">
              <a:rPr lang="en-US" smtClean="0"/>
              <a:t>14</a:t>
            </a:fld>
            <a:endParaRPr lang="en-US"/>
          </a:p>
        </p:txBody>
      </p:sp>
    </p:spTree>
    <p:extLst>
      <p:ext uri="{BB962C8B-B14F-4D97-AF65-F5344CB8AC3E}">
        <p14:creationId xmlns:p14="http://schemas.microsoft.com/office/powerpoint/2010/main" val="6963358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you are not</a:t>
            </a:r>
            <a:r>
              <a:rPr lang="en-US" baseline="0" dirty="0" smtClean="0"/>
              <a:t> used to traveling with children, there are some legal issues that you need to be aware of before taking them along. </a:t>
            </a:r>
            <a:endParaRPr lang="en-US" dirty="0" smtClean="0"/>
          </a:p>
          <a:p>
            <a:endParaRPr lang="en-US" dirty="0" smtClean="0"/>
          </a:p>
          <a:p>
            <a:r>
              <a:rPr lang="en-US" dirty="0" smtClean="0"/>
              <a:t>(Click 1) Arkansas</a:t>
            </a:r>
            <a:r>
              <a:rPr lang="en-US" baseline="0" dirty="0" smtClean="0"/>
              <a:t> law prohibits smoking in the car with children under 14. If you smoke, you can be pulled over for doing so with children in your car. If you must smoke along the trip, do so at rest stops.</a:t>
            </a:r>
          </a:p>
          <a:p>
            <a:endParaRPr lang="en-US" baseline="0" dirty="0" smtClean="0"/>
          </a:p>
          <a:p>
            <a:r>
              <a:rPr lang="en-US" baseline="0" dirty="0" smtClean="0"/>
              <a:t>(Click 2) Primary seatbelt law requires that the driver and passenger be buckled regardless of age. Even adults must be buckled in the front seat. </a:t>
            </a:r>
          </a:p>
          <a:p>
            <a:endParaRPr lang="en-US" baseline="0" dirty="0" smtClean="0"/>
          </a:p>
          <a:p>
            <a:r>
              <a:rPr lang="en-US" baseline="0" dirty="0" smtClean="0"/>
              <a:t>(Click 3) Legally, all children under age 6 and under 60 pounds must be restrained in a child safety seat that is appropriate for their age, weight, and height. </a:t>
            </a:r>
          </a:p>
          <a:p>
            <a:endParaRPr lang="en-US" baseline="0" dirty="0" smtClean="0"/>
          </a:p>
          <a:p>
            <a:r>
              <a:rPr lang="en-US" baseline="0" dirty="0" smtClean="0"/>
              <a:t>(Click 4) Children under age 15 must be buckled in the car at all times regardless of where they are seated. So, even if they are in the back seat, if they are unbuckled, you could get a ticket.</a:t>
            </a:r>
          </a:p>
          <a:p>
            <a:endParaRPr lang="en-US" baseline="0" dirty="0" smtClean="0"/>
          </a:p>
          <a:p>
            <a:r>
              <a:rPr lang="en-US" baseline="0" dirty="0" smtClean="0"/>
              <a:t>(Click 5) Drivers under the age of 18 are legally prohibited from transporting more than one non-related person under 21 in the car with them. This includes children they are babysitting as well as friends they may be driving. In other words, if the driver is transporting her/his siblings, cousins, etc., they are allowed; however, if they are babysitting someone else’s children, they must be over 18 to drive more than one child at a time. </a:t>
            </a:r>
            <a:endParaRPr lang="en-US" dirty="0"/>
          </a:p>
        </p:txBody>
      </p:sp>
      <p:sp>
        <p:nvSpPr>
          <p:cNvPr id="4" name="Slide Number Placeholder 3"/>
          <p:cNvSpPr>
            <a:spLocks noGrp="1"/>
          </p:cNvSpPr>
          <p:nvPr>
            <p:ph type="sldNum" sz="quarter" idx="10"/>
          </p:nvPr>
        </p:nvSpPr>
        <p:spPr/>
        <p:txBody>
          <a:bodyPr/>
          <a:lstStyle/>
          <a:p>
            <a:fld id="{16E178C8-A263-4FBB-938C-4CC1FAFA437B}" type="slidenum">
              <a:rPr lang="en-US" smtClean="0"/>
              <a:t>15</a:t>
            </a:fld>
            <a:endParaRPr lang="en-US"/>
          </a:p>
        </p:txBody>
      </p:sp>
    </p:spTree>
    <p:extLst>
      <p:ext uri="{BB962C8B-B14F-4D97-AF65-F5344CB8AC3E}">
        <p14:creationId xmlns:p14="http://schemas.microsoft.com/office/powerpoint/2010/main" val="4157288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E178C8-A263-4FBB-938C-4CC1FAFA437B}" type="slidenum">
              <a:rPr lang="en-US" smtClean="0"/>
              <a:t>16</a:t>
            </a:fld>
            <a:endParaRPr lang="en-US"/>
          </a:p>
        </p:txBody>
      </p:sp>
    </p:spTree>
    <p:extLst>
      <p:ext uri="{BB962C8B-B14F-4D97-AF65-F5344CB8AC3E}">
        <p14:creationId xmlns:p14="http://schemas.microsoft.com/office/powerpoint/2010/main" val="6092737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E178C8-A263-4FBB-938C-4CC1FAFA437B}" type="slidenum">
              <a:rPr lang="en-US" smtClean="0"/>
              <a:t>3</a:t>
            </a:fld>
            <a:endParaRPr lang="en-US"/>
          </a:p>
        </p:txBody>
      </p:sp>
    </p:spTree>
    <p:extLst>
      <p:ext uri="{BB962C8B-B14F-4D97-AF65-F5344CB8AC3E}">
        <p14:creationId xmlns:p14="http://schemas.microsoft.com/office/powerpoint/2010/main" val="40768719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chart</a:t>
            </a:r>
            <a:r>
              <a:rPr lang="en-US" baseline="0" dirty="0" smtClean="0"/>
              <a:t> from the CDC gives basic information on which car seat is right for your child based on their age and height. </a:t>
            </a:r>
          </a:p>
          <a:p>
            <a:endParaRPr lang="en-US" baseline="0" dirty="0" smtClean="0"/>
          </a:p>
          <a:p>
            <a:r>
              <a:rPr lang="en-US" baseline="0" dirty="0" smtClean="0"/>
              <a:t>Older recommendations stated that a child could move from a rear-facing to a forward-facing car seat at age 1 and 20 pounds. Current recommendations say at least age two, but children are safer rear-facing for as long as their seat is safe to do so (until the child reaches the upper weight and height limit for their seat).</a:t>
            </a:r>
          </a:p>
          <a:p>
            <a:endParaRPr lang="en-US" baseline="0" dirty="0" smtClean="0"/>
          </a:p>
          <a:p>
            <a:r>
              <a:rPr lang="en-US" baseline="0" dirty="0" smtClean="0"/>
              <a:t>We will discuss each of these seats in turn. If you are unsure how to install your car seat correctly, please contact a certified car seat technician. This will be discussed later in this presentation.</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16E178C8-A263-4FBB-938C-4CC1FAFA437B}" type="slidenum">
              <a:rPr lang="en-US" smtClean="0"/>
              <a:t>4</a:t>
            </a:fld>
            <a:endParaRPr lang="en-US"/>
          </a:p>
        </p:txBody>
      </p:sp>
    </p:spTree>
    <p:extLst>
      <p:ext uri="{BB962C8B-B14F-4D97-AF65-F5344CB8AC3E}">
        <p14:creationId xmlns:p14="http://schemas.microsoft.com/office/powerpoint/2010/main" val="2628216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Infants</a:t>
            </a:r>
            <a:r>
              <a:rPr lang="en-US" baseline="0" dirty="0" smtClean="0"/>
              <a:t> under age 2 should be i</a:t>
            </a:r>
            <a:r>
              <a:rPr lang="en-US" dirty="0" smtClean="0"/>
              <a:t>n</a:t>
            </a:r>
            <a:r>
              <a:rPr lang="en-US" baseline="0" dirty="0" smtClean="0"/>
              <a:t> a rear-facing seat. These seats may be carrier/bucket seats that have a base that stays installed in the car, or they may be convertible car seats that stay installed in the car and may be turned to face forward when the child meets age, height, and weight requirements. </a:t>
            </a:r>
          </a:p>
          <a:p>
            <a:endParaRPr lang="en-US" baseline="0" dirty="0" smtClean="0"/>
          </a:p>
          <a:p>
            <a:r>
              <a:rPr lang="en-US" baseline="0" dirty="0" smtClean="0"/>
              <a:t>When buckling a child into a rear-facing seat, check the tightness of the straps and the position of the chest clip.</a:t>
            </a:r>
          </a:p>
          <a:p>
            <a:endParaRPr lang="en-US" baseline="0" dirty="0" smtClean="0"/>
          </a:p>
          <a:p>
            <a:r>
              <a:rPr lang="en-US" baseline="0" dirty="0" smtClean="0"/>
              <a:t>(Click 1) In this photo, the strap is tight. It will pass the “pinch test” meaning that I could not grab the strap and pinch the slack. </a:t>
            </a:r>
          </a:p>
          <a:p>
            <a:endParaRPr lang="en-US" baseline="0" dirty="0" smtClean="0"/>
          </a:p>
          <a:p>
            <a:r>
              <a:rPr lang="en-US" baseline="0" dirty="0" smtClean="0"/>
              <a:t>(Click 2) The chest clip is at armpit level. It should not be so high as to hit the child in the neck, and it should not be at stomach or sternum. Right at armpit level is the safest to avoid internal injury. </a:t>
            </a:r>
          </a:p>
          <a:p>
            <a:endParaRPr lang="en-US" baseline="0" dirty="0" smtClean="0"/>
          </a:p>
          <a:p>
            <a:r>
              <a:rPr lang="en-US" baseline="0" dirty="0" smtClean="0"/>
              <a:t>(Click 3) The bottom strap allows for tightening and release of the shoulder straps. Be sure to use this feature. All seats with a 5-point harness, like this one, will have a way to adjust the tightness of the straps. </a:t>
            </a:r>
          </a:p>
          <a:p>
            <a:r>
              <a:rPr lang="en-US" baseline="0" dirty="0" smtClean="0"/>
              <a:t> </a:t>
            </a:r>
          </a:p>
          <a:p>
            <a:r>
              <a:rPr lang="en-US" baseline="0" dirty="0" smtClean="0"/>
              <a:t>(Click 4). Familiarize yourself with the seat before you use it. If you are traveling with a grandchild, niece or nephew, or other child using an unfamiliar seat, be sure to ask questions to make sure you are comfortable enough to use the seat properly. </a:t>
            </a:r>
          </a:p>
          <a:p>
            <a:endParaRPr lang="en-US" baseline="0" dirty="0" smtClean="0"/>
          </a:p>
          <a:p>
            <a:r>
              <a:rPr lang="en-US" baseline="0" dirty="0" smtClean="0"/>
              <a:t>Bucket infant seats are slightly different in installation, but the features described above are the same. With very small infants, you may have difficulty tightening the straps and keeping the chest clip at armpit level, but get as close as you can and as tight as you can. Many newer seats come with an insert that helps boost a newborn high enough to allow for proper belt position. </a:t>
            </a:r>
          </a:p>
        </p:txBody>
      </p:sp>
      <p:sp>
        <p:nvSpPr>
          <p:cNvPr id="4" name="Slide Number Placeholder 3"/>
          <p:cNvSpPr>
            <a:spLocks noGrp="1"/>
          </p:cNvSpPr>
          <p:nvPr>
            <p:ph type="sldNum" sz="quarter" idx="10"/>
          </p:nvPr>
        </p:nvSpPr>
        <p:spPr/>
        <p:txBody>
          <a:bodyPr/>
          <a:lstStyle/>
          <a:p>
            <a:fld id="{16E178C8-A263-4FBB-938C-4CC1FAFA437B}" type="slidenum">
              <a:rPr lang="en-US" smtClean="0"/>
              <a:t>5</a:t>
            </a:fld>
            <a:endParaRPr lang="en-US"/>
          </a:p>
        </p:txBody>
      </p:sp>
    </p:spTree>
    <p:extLst>
      <p:ext uri="{BB962C8B-B14F-4D97-AF65-F5344CB8AC3E}">
        <p14:creationId xmlns:p14="http://schemas.microsoft.com/office/powerpoint/2010/main" val="42249726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Updated recommendations for forward-facing car seats say that children should stay rear-facing</a:t>
            </a:r>
            <a:r>
              <a:rPr lang="en-US" baseline="0" dirty="0" smtClean="0"/>
              <a:t> until at least age 2, but for as long as possible based on the weight and height limits of the seat they are in. Following these recommendations with an appropriate seat increases the likelihood that a child will make it safely through most car accidents with only minor injuries. Many parents worry about their older child rear-facing with their legs being uncomfortable. Most children will cross their legs or find a comfortable position while rear-facing. Staying rear-facing longer protects against spinal injuries.</a:t>
            </a:r>
          </a:p>
          <a:p>
            <a:endParaRPr lang="en-US" baseline="0" dirty="0" smtClean="0"/>
          </a:p>
          <a:p>
            <a:endParaRPr lang="en-US" baseline="0" dirty="0" smtClean="0"/>
          </a:p>
          <a:p>
            <a:r>
              <a:rPr lang="en-US" baseline="0" dirty="0" smtClean="0"/>
              <a:t>A change in installation occurs at the transition to forward-facing. (Click 1) The car seat will need to be tethered in the back. </a:t>
            </a:r>
          </a:p>
          <a:p>
            <a:endParaRPr lang="en-US" baseline="0" dirty="0" smtClean="0"/>
          </a:p>
          <a:p>
            <a:r>
              <a:rPr lang="en-US" baseline="0" dirty="0" smtClean="0"/>
              <a:t>Most convertible seats have a rear-facing limit of at least 45 pounds, and some go as high as 65 pounds. (Click 2) If the child is taller than the seat (their head comes above the top of the seat), it is time to upgrade to a different seat. </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When you decide to turn a child forward-facing, the (Click 3) pinch test and (Click 4) chest clip rules still apply. The straps should be tight enough that the child cannot move around or wiggle out of them, and the chest clip should be at armpit level. </a:t>
            </a:r>
          </a:p>
        </p:txBody>
      </p:sp>
      <p:sp>
        <p:nvSpPr>
          <p:cNvPr id="4" name="Slide Number Placeholder 3"/>
          <p:cNvSpPr>
            <a:spLocks noGrp="1"/>
          </p:cNvSpPr>
          <p:nvPr>
            <p:ph type="sldNum" sz="quarter" idx="10"/>
          </p:nvPr>
        </p:nvSpPr>
        <p:spPr/>
        <p:txBody>
          <a:bodyPr/>
          <a:lstStyle/>
          <a:p>
            <a:fld id="{16E178C8-A263-4FBB-938C-4CC1FAFA437B}" type="slidenum">
              <a:rPr lang="en-US" smtClean="0"/>
              <a:t>6</a:t>
            </a:fld>
            <a:endParaRPr lang="en-US"/>
          </a:p>
        </p:txBody>
      </p:sp>
    </p:spTree>
    <p:extLst>
      <p:ext uri="{BB962C8B-B14F-4D97-AF65-F5344CB8AC3E}">
        <p14:creationId xmlns:p14="http://schemas.microsoft.com/office/powerpoint/2010/main" val="7737906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Moving to a booster seat is appropriate when a child is 5 or older and will sit properly in a seatbelt (i.e., they won’t put it behind their back or under their arms, and they will sit up in the car).</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(Click 1) Some booster seats have a belt positioner that keeps the seatbelt off of the child’s neck. This will increase the likelihood that they will keep the belt in the correct position.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(Click 2) The booster raises the child to the correct height for the seatbelt to fit them by laying flat across their chest and hips.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Another option for this age group or as a transition between a forward facing and booster seat is a high-backed booster seat. They typically still have a 5-point harness, but they sit flatter and often have an adjustable head rest to fit the height of the child.</a:t>
            </a:r>
            <a:endParaRPr lang="en-US" dirty="0" smtClean="0"/>
          </a:p>
          <a:p>
            <a:endParaRPr lang="en-US" dirty="0"/>
          </a:p>
        </p:txBody>
      </p:sp>
      <p:sp>
        <p:nvSpPr>
          <p:cNvPr id="4" name="Slide Number Placeholder 3"/>
          <p:cNvSpPr>
            <a:spLocks noGrp="1"/>
          </p:cNvSpPr>
          <p:nvPr>
            <p:ph type="sldNum" sz="quarter" idx="10"/>
          </p:nvPr>
        </p:nvSpPr>
        <p:spPr/>
        <p:txBody>
          <a:bodyPr/>
          <a:lstStyle/>
          <a:p>
            <a:fld id="{16E178C8-A263-4FBB-938C-4CC1FAFA437B}" type="slidenum">
              <a:rPr lang="en-US" smtClean="0"/>
              <a:t>7</a:t>
            </a:fld>
            <a:endParaRPr lang="en-US"/>
          </a:p>
        </p:txBody>
      </p:sp>
    </p:spTree>
    <p:extLst>
      <p:ext uri="{BB962C8B-B14F-4D97-AF65-F5344CB8AC3E}">
        <p14:creationId xmlns:p14="http://schemas.microsoft.com/office/powerpoint/2010/main" val="2448668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a child is 8 years or older and ready to sit in the seat</a:t>
            </a:r>
            <a:r>
              <a:rPr lang="en-US" baseline="0" dirty="0" smtClean="0"/>
              <a:t> alone, be sure to check for seatbelt position:</a:t>
            </a:r>
          </a:p>
          <a:p>
            <a:endParaRPr lang="en-US" baseline="0" dirty="0" smtClean="0"/>
          </a:p>
          <a:p>
            <a:r>
              <a:rPr lang="en-US" baseline="0" dirty="0" smtClean="0"/>
              <a:t>(Click 1) The belt should lay flat across the child’s chest and not dig into their neck,</a:t>
            </a:r>
          </a:p>
          <a:p>
            <a:endParaRPr lang="en-US" baseline="0" dirty="0" smtClean="0"/>
          </a:p>
          <a:p>
            <a:r>
              <a:rPr lang="en-US" baseline="0" dirty="0" smtClean="0"/>
              <a:t>(Click 2) and it should lay across their hips or upper thighs NOT their stomach. </a:t>
            </a:r>
          </a:p>
          <a:p>
            <a:endParaRPr lang="en-US" baseline="0" dirty="0" smtClean="0"/>
          </a:p>
          <a:p>
            <a:r>
              <a:rPr lang="en-US" baseline="0" dirty="0" smtClean="0"/>
              <a:t>(Click 3) They should be able to sit with their knees bent over the edge of the seat without slouching down. If they are not yet able to do this, they should continue using a booster seat until they are tall enough for the seatbelt to fit them properly. </a:t>
            </a:r>
          </a:p>
          <a:p>
            <a:endParaRPr lang="en-US" baseline="0" dirty="0" smtClean="0"/>
          </a:p>
          <a:p>
            <a:r>
              <a:rPr lang="en-US" baseline="0" dirty="0" smtClean="0"/>
              <a:t>Children should still ride without putting the seatbelt behind them or under their arms.</a:t>
            </a:r>
          </a:p>
        </p:txBody>
      </p:sp>
      <p:sp>
        <p:nvSpPr>
          <p:cNvPr id="4" name="Slide Number Placeholder 3"/>
          <p:cNvSpPr>
            <a:spLocks noGrp="1"/>
          </p:cNvSpPr>
          <p:nvPr>
            <p:ph type="sldNum" sz="quarter" idx="10"/>
          </p:nvPr>
        </p:nvSpPr>
        <p:spPr/>
        <p:txBody>
          <a:bodyPr/>
          <a:lstStyle/>
          <a:p>
            <a:fld id="{16E178C8-A263-4FBB-938C-4CC1FAFA437B}" type="slidenum">
              <a:rPr lang="en-US" smtClean="0"/>
              <a:t>8</a:t>
            </a:fld>
            <a:endParaRPr lang="en-US"/>
          </a:p>
        </p:txBody>
      </p:sp>
    </p:spTree>
    <p:extLst>
      <p:ext uri="{BB962C8B-B14F-4D97-AF65-F5344CB8AC3E}">
        <p14:creationId xmlns:p14="http://schemas.microsoft.com/office/powerpoint/2010/main" val="3946115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(Click</a:t>
            </a:r>
            <a:r>
              <a:rPr lang="en-US" baseline="0" dirty="0" smtClean="0"/>
              <a:t> 1) </a:t>
            </a:r>
            <a:r>
              <a:rPr lang="en-US" dirty="0" smtClean="0"/>
              <a:t>When choosing or installing a car seat, it is important to use only the parts that come with the seat itself. After-market items like pads, head positioners, toys, and boutique seat covers are cute, and some</a:t>
            </a:r>
            <a:r>
              <a:rPr lang="en-US" baseline="0" dirty="0" smtClean="0"/>
              <a:t> are helpful, but they often interfere with the proper function of the car seat (many keep the straps from tightening effectively), and some may invalidate the manufacturer warranty. </a:t>
            </a:r>
          </a:p>
          <a:p>
            <a:endParaRPr lang="en-US" baseline="0" dirty="0" smtClean="0"/>
          </a:p>
          <a:p>
            <a:r>
              <a:rPr lang="en-US" baseline="0" dirty="0" smtClean="0"/>
              <a:t>(Click 2) Any car seat that was installed in a car that experienced an accident should be replaced. Even if it looks fine, the frame or other materials may have been stressed or cracked during impact.</a:t>
            </a:r>
          </a:p>
          <a:p>
            <a:endParaRPr lang="en-US" baseline="0" dirty="0" smtClean="0"/>
          </a:p>
          <a:p>
            <a:r>
              <a:rPr lang="en-US" baseline="0" dirty="0" smtClean="0"/>
              <a:t>(Click 3) Be sure to observe all warnings posted on car seats and to properly dispose of them by when they expire. Car seat materials are rated to be safe for a specific period of time. After that time, the manufacturer does not guarantee safety, even if it is installed correctly. For this reason, avoid buying car seats at yard sales or consignment shops (even if they will be “spares”).  Most car insurance agents and some hospitals offer sources for affordable or free car seats if you cannot afford one. </a:t>
            </a:r>
          </a:p>
          <a:p>
            <a:endParaRPr lang="en-US" baseline="0" dirty="0" smtClean="0"/>
          </a:p>
          <a:p>
            <a:r>
              <a:rPr lang="en-US" baseline="0" dirty="0" smtClean="0"/>
              <a:t>(Click 4) All children under age 12 should sit buckled in the back seat. </a:t>
            </a:r>
          </a:p>
          <a:p>
            <a:endParaRPr lang="en-US" baseline="0" dirty="0" smtClean="0"/>
          </a:p>
          <a:p>
            <a:r>
              <a:rPr lang="en-US" baseline="0" dirty="0" smtClean="0"/>
              <a:t>(Click 5) When children are old enough, heavy and tall enough, to move to the front seat, they must still wear seatbelts correctly. </a:t>
            </a:r>
            <a:endParaRPr lang="en-US" dirty="0" smtClean="0"/>
          </a:p>
          <a:p>
            <a:endParaRPr lang="en-US" dirty="0" smtClean="0"/>
          </a:p>
          <a:p>
            <a:r>
              <a:rPr lang="en-US" dirty="0" smtClean="0"/>
              <a:t>It is important to model safe</a:t>
            </a:r>
            <a:r>
              <a:rPr lang="en-US" baseline="0" dirty="0" smtClean="0"/>
              <a:t> behaviors. Be sure to wear your own seatbelt while driving or riding in a car! Kids will do what they see. </a:t>
            </a:r>
            <a:endParaRPr lang="en-US" dirty="0"/>
          </a:p>
        </p:txBody>
      </p:sp>
      <p:sp>
        <p:nvSpPr>
          <p:cNvPr id="4" name="Slide Number Placeholder 3"/>
          <p:cNvSpPr>
            <a:spLocks noGrp="1"/>
          </p:cNvSpPr>
          <p:nvPr>
            <p:ph type="sldNum" sz="quarter" idx="10"/>
          </p:nvPr>
        </p:nvSpPr>
        <p:spPr/>
        <p:txBody>
          <a:bodyPr/>
          <a:lstStyle/>
          <a:p>
            <a:fld id="{16E178C8-A263-4FBB-938C-4CC1FAFA437B}" type="slidenum">
              <a:rPr lang="en-US" smtClean="0"/>
              <a:t>9</a:t>
            </a:fld>
            <a:endParaRPr lang="en-US"/>
          </a:p>
        </p:txBody>
      </p:sp>
    </p:spTree>
    <p:extLst>
      <p:ext uri="{BB962C8B-B14F-4D97-AF65-F5344CB8AC3E}">
        <p14:creationId xmlns:p14="http://schemas.microsoft.com/office/powerpoint/2010/main" val="15782948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Agents: If you are interested in becoming a certified car seat technician,</a:t>
            </a:r>
            <a:r>
              <a:rPr lang="en-US" baseline="0" dirty="0" smtClean="0"/>
              <a:t> this website offers information on that process. </a:t>
            </a:r>
            <a:endParaRPr lang="en-US" dirty="0"/>
          </a:p>
        </p:txBody>
      </p:sp>
      <p:sp>
        <p:nvSpPr>
          <p:cNvPr id="4" name="Slide Number Placeholder 3"/>
          <p:cNvSpPr>
            <a:spLocks noGrp="1"/>
          </p:cNvSpPr>
          <p:nvPr>
            <p:ph type="sldNum" sz="quarter" idx="10"/>
          </p:nvPr>
        </p:nvSpPr>
        <p:spPr/>
        <p:txBody>
          <a:bodyPr/>
          <a:lstStyle/>
          <a:p>
            <a:fld id="{16E178C8-A263-4FBB-938C-4CC1FAFA437B}" type="slidenum">
              <a:rPr lang="en-US" smtClean="0"/>
              <a:t>10</a:t>
            </a:fld>
            <a:endParaRPr lang="en-US"/>
          </a:p>
        </p:txBody>
      </p:sp>
    </p:spTree>
    <p:extLst>
      <p:ext uri="{BB962C8B-B14F-4D97-AF65-F5344CB8AC3E}">
        <p14:creationId xmlns:p14="http://schemas.microsoft.com/office/powerpoint/2010/main" val="12706815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96DFF08F-DC6B-4601-B491-B0F83F6DD2DA}" type="datetimeFigureOut">
              <a:rPr lang="en-US" dirty="0"/>
              <a:t>7/27/2016</a:t>
            </a:fld>
            <a:endParaRPr lang="en-US"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FAB73BC-B049-4115-A692-8D63A059BFB8}" type="slidenum">
              <a:rPr lang="en-US" dirty="0"/>
              <a:t>‹#›</a:t>
            </a:fld>
            <a:endParaRPr lang="en-US" dirty="0"/>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7/27/2016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7/27/2016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7/27/2016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dirty="0"/>
              <a:t>7/27/2016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dirty="0"/>
              <a:t>7/27/2016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dirty="0"/>
              <a:t>7/27/2016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dirty="0"/>
              <a:t>7/27/2016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dirty="0"/>
              <a:t>7/27/2016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t>7/27/2016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t>7/27/2016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96DFF08F-DC6B-4601-B491-B0F83F6DD2DA}" type="datetimeFigureOut">
              <a:rPr lang="en-US" dirty="0"/>
              <a:pPr/>
              <a:t>7/27/2016</a:t>
            </a:fld>
            <a:endParaRPr lang="en-US" dirty="0"/>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cert.safekids.or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www.uaex.edu/familylifefriday" TargetMode="External"/><Relationship Id="rId3" Type="http://schemas.openxmlformats.org/officeDocument/2006/relationships/hyperlink" Target="http://www.archildrens.org/Services/Community-Outreach-Department/Child-Passenger-Safety.aspx" TargetMode="External"/><Relationship Id="rId7" Type="http://schemas.openxmlformats.org/officeDocument/2006/relationships/hyperlink" Target="http://www.arfamilies.org/"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www.cdc.gov/motorvehiclesafety/child_passenger_safety/cps-factsheet.html" TargetMode="External"/><Relationship Id="rId5" Type="http://schemas.openxmlformats.org/officeDocument/2006/relationships/hyperlink" Target="http://www.safercar.gov/parents/CarSeats/Car-Seat-Safety.htm" TargetMode="External"/><Relationship Id="rId4" Type="http://schemas.openxmlformats.org/officeDocument/2006/relationships/hyperlink" Target="http://www.safercar.gov/parents/InandAroundtheCar/heatstroke.htm" TargetMode="External"/><Relationship Id="rId9" Type="http://schemas.openxmlformats.org/officeDocument/2006/relationships/hyperlink" Target="http://www.uaex.edu/childcare"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Happy Trails</a:t>
            </a:r>
            <a:endParaRPr lang="en-US" dirty="0"/>
          </a:p>
        </p:txBody>
      </p:sp>
      <p:sp>
        <p:nvSpPr>
          <p:cNvPr id="3" name="Subtitle 2"/>
          <p:cNvSpPr>
            <a:spLocks noGrp="1"/>
          </p:cNvSpPr>
          <p:nvPr>
            <p:ph type="subTitle" idx="1"/>
          </p:nvPr>
        </p:nvSpPr>
        <p:spPr/>
        <p:txBody>
          <a:bodyPr/>
          <a:lstStyle/>
          <a:p>
            <a:r>
              <a:rPr lang="en-US" dirty="0" smtClean="0"/>
              <a:t>Tips for Fun and Safe Travel with Kids</a:t>
            </a:r>
          </a:p>
          <a:p>
            <a:r>
              <a:rPr lang="en-US" dirty="0" smtClean="0"/>
              <a:t>By: Dr. Brittney Schrick</a:t>
            </a:r>
          </a:p>
          <a:p>
            <a:r>
              <a:rPr lang="en-US" dirty="0" smtClean="0"/>
              <a:t>Assistant Professor—Family Life Specialist</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68327" y="6074388"/>
            <a:ext cx="2590800" cy="414528"/>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9842" y="4149038"/>
            <a:ext cx="3158835" cy="2339878"/>
          </a:xfrm>
          <a:prstGeom prst="rect">
            <a:avLst/>
          </a:prstGeom>
        </p:spPr>
      </p:pic>
    </p:spTree>
    <p:extLst>
      <p:ext uri="{BB962C8B-B14F-4D97-AF65-F5344CB8AC3E}">
        <p14:creationId xmlns:p14="http://schemas.microsoft.com/office/powerpoint/2010/main" val="3432020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 Seat Technicians</a:t>
            </a:r>
            <a:endParaRPr lang="en-US" dirty="0"/>
          </a:p>
        </p:txBody>
      </p:sp>
      <p:sp>
        <p:nvSpPr>
          <p:cNvPr id="3" name="Content Placeholder 2"/>
          <p:cNvSpPr>
            <a:spLocks noGrp="1"/>
          </p:cNvSpPr>
          <p:nvPr>
            <p:ph idx="1"/>
          </p:nvPr>
        </p:nvSpPr>
        <p:spPr/>
        <p:txBody>
          <a:bodyPr/>
          <a:lstStyle/>
          <a:p>
            <a:r>
              <a:rPr lang="en-US" dirty="0"/>
              <a:t>If you are unsure whether your child’s car seat is installed properly, find a car seat technician in your area. </a:t>
            </a:r>
          </a:p>
          <a:p>
            <a:pPr lvl="1"/>
            <a:r>
              <a:rPr lang="en-US" dirty="0"/>
              <a:t>Hospitals, fire &amp; police stations are the most likely places to find a technician. </a:t>
            </a:r>
          </a:p>
          <a:p>
            <a:pPr lvl="1"/>
            <a:r>
              <a:rPr lang="en-US" dirty="0"/>
              <a:t>Visit </a:t>
            </a:r>
            <a:r>
              <a:rPr lang="en-US" dirty="0">
                <a:hlinkClick r:id="rId3"/>
              </a:rPr>
              <a:t>http://cert.safekids.org/</a:t>
            </a:r>
            <a:r>
              <a:rPr lang="en-US" dirty="0"/>
              <a:t> for a searchable database.</a:t>
            </a:r>
          </a:p>
        </p:txBody>
      </p:sp>
    </p:spTree>
    <p:extLst>
      <p:ext uri="{BB962C8B-B14F-4D97-AF65-F5344CB8AC3E}">
        <p14:creationId xmlns:p14="http://schemas.microsoft.com/office/powerpoint/2010/main" val="5108736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Sun Safety in the Car</a:t>
            </a:r>
            <a:endParaRPr lang="en-US" dirty="0"/>
          </a:p>
        </p:txBody>
      </p:sp>
      <p:sp>
        <p:nvSpPr>
          <p:cNvPr id="3" name="Content Placeholder 2"/>
          <p:cNvSpPr>
            <a:spLocks noGrp="1"/>
          </p:cNvSpPr>
          <p:nvPr>
            <p:ph idx="1"/>
          </p:nvPr>
        </p:nvSpPr>
        <p:spPr>
          <a:xfrm>
            <a:off x="1143000" y="1758462"/>
            <a:ext cx="6510337" cy="4337538"/>
          </a:xfrm>
        </p:spPr>
        <p:txBody>
          <a:bodyPr/>
          <a:lstStyle/>
          <a:p>
            <a:r>
              <a:rPr lang="en-US" dirty="0" smtClean="0"/>
              <a:t>Especially for young babies and preverbal toddlers, be sure to check their sun exposure throughout the day. If you don’t have tinted windows, putting a screen, a hat, long sleeves, and/or sunscreen is important to avoid sunburn</a:t>
            </a:r>
          </a:p>
          <a:p>
            <a:r>
              <a:rPr lang="en-US" dirty="0" smtClean="0"/>
              <a:t>Older children will likely do their best to avoid sunny spots, but be sure to have options for them to cover windows or themselves if windows are not tinted.</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3368" y="1158825"/>
            <a:ext cx="4246030" cy="4597205"/>
          </a:xfrm>
          <a:prstGeom prst="rect">
            <a:avLst/>
          </a:prstGeom>
        </p:spPr>
      </p:pic>
    </p:spTree>
    <p:extLst>
      <p:ext uri="{BB962C8B-B14F-4D97-AF65-F5344CB8AC3E}">
        <p14:creationId xmlns:p14="http://schemas.microsoft.com/office/powerpoint/2010/main" val="883187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5878" y="-1"/>
            <a:ext cx="3493280" cy="351770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225893">
            <a:off x="9375531" y="1723292"/>
            <a:ext cx="2549769" cy="5099538"/>
          </a:xfrm>
          <a:prstGeom prst="rect">
            <a:avLst/>
          </a:prstGeom>
        </p:spPr>
      </p:pic>
      <p:sp>
        <p:nvSpPr>
          <p:cNvPr id="2" name="Title 1"/>
          <p:cNvSpPr>
            <a:spLocks noGrp="1"/>
          </p:cNvSpPr>
          <p:nvPr>
            <p:ph type="title"/>
          </p:nvPr>
        </p:nvSpPr>
        <p:spPr/>
        <p:txBody>
          <a:bodyPr/>
          <a:lstStyle/>
          <a:p>
            <a:r>
              <a:rPr lang="en-US" dirty="0" smtClean="0"/>
              <a:t>Hot Car Safety</a:t>
            </a:r>
            <a:endParaRPr lang="en-US" dirty="0"/>
          </a:p>
        </p:txBody>
      </p:sp>
      <p:sp>
        <p:nvSpPr>
          <p:cNvPr id="3" name="Content Placeholder 2"/>
          <p:cNvSpPr>
            <a:spLocks noGrp="1"/>
          </p:cNvSpPr>
          <p:nvPr>
            <p:ph idx="1"/>
          </p:nvPr>
        </p:nvSpPr>
        <p:spPr>
          <a:xfrm>
            <a:off x="1143000" y="1764322"/>
            <a:ext cx="8458200" cy="4530969"/>
          </a:xfrm>
        </p:spPr>
        <p:txBody>
          <a:bodyPr>
            <a:normAutofit lnSpcReduction="10000"/>
          </a:bodyPr>
          <a:lstStyle/>
          <a:p>
            <a:r>
              <a:rPr lang="en-US" b="1" u="sng" dirty="0" smtClean="0">
                <a:solidFill>
                  <a:srgbClr val="FF0000"/>
                </a:solidFill>
              </a:rPr>
              <a:t>Never</a:t>
            </a:r>
            <a:r>
              <a:rPr lang="en-US" dirty="0" smtClean="0">
                <a:solidFill>
                  <a:srgbClr val="FF0000"/>
                </a:solidFill>
              </a:rPr>
              <a:t> </a:t>
            </a:r>
            <a:r>
              <a:rPr lang="en-US" dirty="0" smtClean="0"/>
              <a:t>leave a child unattended in a car, even if the windows are down. </a:t>
            </a:r>
          </a:p>
          <a:p>
            <a:r>
              <a:rPr lang="en-US" dirty="0" smtClean="0"/>
              <a:t>It only takes a few minutes for a car to get to a dangerous temperature in the sun. </a:t>
            </a:r>
            <a:endParaRPr lang="en-US" dirty="0"/>
          </a:p>
          <a:p>
            <a:pPr lvl="1"/>
            <a:r>
              <a:rPr lang="en-US" dirty="0" smtClean="0"/>
              <a:t>Outside temperature does not have to be hot for it to get dangerously hot inside a car.</a:t>
            </a:r>
          </a:p>
          <a:p>
            <a:r>
              <a:rPr lang="en-US" b="1" u="sng" dirty="0" smtClean="0">
                <a:solidFill>
                  <a:srgbClr val="FF0000"/>
                </a:solidFill>
              </a:rPr>
              <a:t>Look </a:t>
            </a:r>
            <a:r>
              <a:rPr lang="en-US" b="1" u="sng" dirty="0">
                <a:solidFill>
                  <a:srgbClr val="FF0000"/>
                </a:solidFill>
              </a:rPr>
              <a:t>B</a:t>
            </a:r>
            <a:r>
              <a:rPr lang="en-US" b="1" u="sng" dirty="0" smtClean="0">
                <a:solidFill>
                  <a:srgbClr val="FF0000"/>
                </a:solidFill>
              </a:rPr>
              <a:t>efore You Lock</a:t>
            </a:r>
            <a:r>
              <a:rPr lang="en-US" dirty="0" smtClean="0"/>
              <a:t>: Be sure to check your car before leaving. </a:t>
            </a:r>
          </a:p>
          <a:p>
            <a:r>
              <a:rPr lang="en-US" dirty="0" smtClean="0"/>
              <a:t>Tips: </a:t>
            </a:r>
          </a:p>
          <a:p>
            <a:pPr lvl="1"/>
            <a:r>
              <a:rPr lang="en-US" dirty="0"/>
              <a:t>Put a shoe or your phone next to any rear-facing car seat to ensure that you will check it before you leave the car. </a:t>
            </a:r>
          </a:p>
          <a:p>
            <a:pPr lvl="1"/>
            <a:r>
              <a:rPr lang="en-US" dirty="0" smtClean="0"/>
              <a:t>Ask daycare provider or babysitter to check in with you if your child does not attend when expected. </a:t>
            </a:r>
          </a:p>
          <a:p>
            <a:pPr lvl="1"/>
            <a:r>
              <a:rPr lang="en-US" dirty="0" smtClean="0"/>
              <a:t>Lock </a:t>
            </a:r>
            <a:r>
              <a:rPr lang="en-US" dirty="0"/>
              <a:t>cars when they are sitting at home to keep children from climbing inside to play or hide. </a:t>
            </a:r>
          </a:p>
          <a:p>
            <a:pPr lvl="1"/>
            <a:endParaRPr lang="en-US" dirty="0"/>
          </a:p>
        </p:txBody>
      </p:sp>
    </p:spTree>
    <p:extLst>
      <p:ext uri="{BB962C8B-B14F-4D97-AF65-F5344CB8AC3E}">
        <p14:creationId xmlns:p14="http://schemas.microsoft.com/office/powerpoint/2010/main" val="1884348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Are we there yet??</a:t>
            </a:r>
            <a:endParaRPr lang="en-US" dirty="0"/>
          </a:p>
        </p:txBody>
      </p:sp>
      <p:sp>
        <p:nvSpPr>
          <p:cNvPr id="3" name="Content Placeholder 2"/>
          <p:cNvSpPr>
            <a:spLocks noGrp="1"/>
          </p:cNvSpPr>
          <p:nvPr>
            <p:ph idx="1"/>
          </p:nvPr>
        </p:nvSpPr>
        <p:spPr>
          <a:xfrm>
            <a:off x="1143001" y="2057400"/>
            <a:ext cx="9302262" cy="4038600"/>
          </a:xfrm>
        </p:spPr>
        <p:txBody>
          <a:bodyPr/>
          <a:lstStyle/>
          <a:p>
            <a:r>
              <a:rPr lang="en-US" dirty="0" smtClean="0"/>
              <a:t>Pack snacks and drinks for each child that are within their reach</a:t>
            </a:r>
          </a:p>
          <a:p>
            <a:pPr lvl="1"/>
            <a:r>
              <a:rPr lang="en-US" dirty="0" smtClean="0"/>
              <a:t>Exceptions for children under 2 or 3 that will need help.</a:t>
            </a:r>
          </a:p>
          <a:p>
            <a:r>
              <a:rPr lang="en-US" dirty="0" smtClean="0"/>
              <a:t>Younger children should avoid anything that may cause choking</a:t>
            </a:r>
          </a:p>
          <a:p>
            <a:pPr lvl="1"/>
            <a:r>
              <a:rPr lang="en-US" dirty="0" smtClean="0"/>
              <a:t>No suckers or other snacks on sticks, no hard candy or nuts or other choking hazards</a:t>
            </a:r>
          </a:p>
          <a:p>
            <a:r>
              <a:rPr lang="en-US" dirty="0" smtClean="0"/>
              <a:t>You may want to avoid messy things like chocolate, ice cream/popsicles, yogurt, or pudding as these may cause more stress than help.</a:t>
            </a:r>
          </a:p>
          <a:p>
            <a:r>
              <a:rPr lang="en-US" dirty="0" smtClean="0"/>
              <a:t>Pack extra water either in refillable bottles or with extra bottles of water in case of emergency. Pack extra snacks in the trunk or back of the vehicle that are out of reach.</a:t>
            </a:r>
            <a:endParaRPr lang="en-US" dirty="0"/>
          </a:p>
        </p:txBody>
      </p:sp>
      <p:pic>
        <p:nvPicPr>
          <p:cNvPr id="2052" name="Picture 4" descr="Raisins, Box, Sweet, Dessert, Diet, Organic, Fru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48847" y="3780692"/>
            <a:ext cx="5592832" cy="3250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5595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Tips and Tricks</a:t>
            </a:r>
            <a:endParaRPr lang="en-US" dirty="0"/>
          </a:p>
        </p:txBody>
      </p:sp>
      <p:sp>
        <p:nvSpPr>
          <p:cNvPr id="3" name="Content Placeholder 2"/>
          <p:cNvSpPr>
            <a:spLocks noGrp="1"/>
          </p:cNvSpPr>
          <p:nvPr>
            <p:ph idx="1"/>
          </p:nvPr>
        </p:nvSpPr>
        <p:spPr/>
        <p:txBody>
          <a:bodyPr>
            <a:normAutofit lnSpcReduction="10000"/>
          </a:bodyPr>
          <a:lstStyle/>
          <a:p>
            <a:r>
              <a:rPr lang="en-US" dirty="0" smtClean="0"/>
              <a:t>Are you traveling with a child who is </a:t>
            </a:r>
            <a:r>
              <a:rPr lang="en-US" dirty="0" err="1" smtClean="0"/>
              <a:t>potty</a:t>
            </a:r>
            <a:r>
              <a:rPr lang="en-US" dirty="0" smtClean="0"/>
              <a:t> training?  Bring their </a:t>
            </a:r>
            <a:r>
              <a:rPr lang="en-US" dirty="0" err="1" smtClean="0"/>
              <a:t>potty</a:t>
            </a:r>
            <a:r>
              <a:rPr lang="en-US" dirty="0" smtClean="0"/>
              <a:t> along! </a:t>
            </a:r>
          </a:p>
          <a:p>
            <a:r>
              <a:rPr lang="en-US" dirty="0" smtClean="0"/>
              <a:t>Are you traveling with a child who gets car sick?  Be sure to give medication at least 30 minutes before leaving.</a:t>
            </a:r>
          </a:p>
          <a:p>
            <a:pPr lvl="1"/>
            <a:r>
              <a:rPr lang="en-US" dirty="0" smtClean="0"/>
              <a:t>Sea Bands and similar products are available to help with symptoms.</a:t>
            </a:r>
          </a:p>
          <a:p>
            <a:pPr lvl="1"/>
            <a:r>
              <a:rPr lang="en-US" dirty="0" smtClean="0"/>
              <a:t>Pack Ziploc bags in the car in case of a sick child. </a:t>
            </a:r>
          </a:p>
          <a:p>
            <a:pPr lvl="1"/>
            <a:r>
              <a:rPr lang="en-US" dirty="0" smtClean="0"/>
              <a:t>Learn their “tells”</a:t>
            </a:r>
          </a:p>
          <a:p>
            <a:pPr lvl="2"/>
            <a:r>
              <a:rPr lang="en-US" dirty="0" smtClean="0"/>
              <a:t>Do they complain of thirst? Say their throat hurts? Look pale? </a:t>
            </a:r>
          </a:p>
          <a:p>
            <a:r>
              <a:rPr lang="en-US" dirty="0" smtClean="0"/>
              <a:t>Look for picnic areas or playgrounds along the way. Pack a meal and let the kids play! Or, stop at a fast food restaurant with a playground. </a:t>
            </a:r>
          </a:p>
          <a:p>
            <a:r>
              <a:rPr lang="en-US" dirty="0" smtClean="0"/>
              <a:t>Get out a few toys or books that your child has not played with in a while. It will be like getting new toys for the trip!</a:t>
            </a:r>
          </a:p>
          <a:p>
            <a:endParaRPr lang="en-US" dirty="0" smtClean="0"/>
          </a:p>
          <a:p>
            <a:endParaRPr lang="en-US" dirty="0" smtClean="0"/>
          </a:p>
        </p:txBody>
      </p:sp>
    </p:spTree>
    <p:extLst>
      <p:ext uri="{BB962C8B-B14F-4D97-AF65-F5344CB8AC3E}">
        <p14:creationId xmlns:p14="http://schemas.microsoft.com/office/powerpoint/2010/main" val="3308993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Legal Issues When Traveling with Kids</a:t>
            </a:r>
            <a:endParaRPr lang="en-US" dirty="0"/>
          </a:p>
        </p:txBody>
      </p:sp>
      <p:sp>
        <p:nvSpPr>
          <p:cNvPr id="3" name="Content Placeholder 2"/>
          <p:cNvSpPr>
            <a:spLocks noGrp="1"/>
          </p:cNvSpPr>
          <p:nvPr>
            <p:ph idx="1"/>
          </p:nvPr>
        </p:nvSpPr>
        <p:spPr>
          <a:xfrm>
            <a:off x="1143000" y="2057400"/>
            <a:ext cx="8387862" cy="4038600"/>
          </a:xfrm>
        </p:spPr>
        <p:txBody>
          <a:bodyPr>
            <a:normAutofit lnSpcReduction="10000"/>
          </a:bodyPr>
          <a:lstStyle/>
          <a:p>
            <a:r>
              <a:rPr lang="en-US" dirty="0" smtClean="0"/>
              <a:t>Arkansas state law prohibits smoking in the car with a child under 14.</a:t>
            </a:r>
          </a:p>
          <a:p>
            <a:pPr lvl="1"/>
            <a:r>
              <a:rPr lang="en-US" dirty="0" smtClean="0"/>
              <a:t>This is a primary offense that allows an officer to pull over and cite an adult smoking while a child is in the vehicle. </a:t>
            </a:r>
          </a:p>
          <a:p>
            <a:r>
              <a:rPr lang="en-US" dirty="0"/>
              <a:t>Primary seatbelt law requires that the driver and passenger be buckled up regardless of age. </a:t>
            </a:r>
          </a:p>
          <a:p>
            <a:r>
              <a:rPr lang="en-US" dirty="0" smtClean="0"/>
              <a:t>All children under age 6 and under 60 pounds must be in a proper child safety seat.</a:t>
            </a:r>
          </a:p>
          <a:p>
            <a:r>
              <a:rPr lang="en-US" dirty="0" smtClean="0"/>
              <a:t>All children under age 15 must be buckled into a seatbelt regardless of where they are in the car. </a:t>
            </a:r>
          </a:p>
          <a:p>
            <a:r>
              <a:rPr lang="en-US" dirty="0" smtClean="0"/>
              <a:t>Arkansas state law prohibits a driver under age 18 from transporting more than one non-related person under age 21 in the car with them.  </a:t>
            </a:r>
          </a:p>
          <a:p>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05192" y="890954"/>
            <a:ext cx="2983523" cy="5967046"/>
          </a:xfrm>
          <a:prstGeom prst="rect">
            <a:avLst/>
          </a:prstGeom>
        </p:spPr>
      </p:pic>
    </p:spTree>
    <p:extLst>
      <p:ext uri="{BB962C8B-B14F-4D97-AF65-F5344CB8AC3E}">
        <p14:creationId xmlns:p14="http://schemas.microsoft.com/office/powerpoint/2010/main" val="484494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Links and References</a:t>
            </a:r>
            <a:endParaRPr lang="en-US" dirty="0"/>
          </a:p>
        </p:txBody>
      </p:sp>
      <p:sp>
        <p:nvSpPr>
          <p:cNvPr id="3" name="Content Placeholder 2"/>
          <p:cNvSpPr>
            <a:spLocks noGrp="1"/>
          </p:cNvSpPr>
          <p:nvPr>
            <p:ph idx="1"/>
          </p:nvPr>
        </p:nvSpPr>
        <p:spPr/>
        <p:txBody>
          <a:bodyPr>
            <a:normAutofit fontScale="92500" lnSpcReduction="10000"/>
          </a:bodyPr>
          <a:lstStyle/>
          <a:p>
            <a:pPr marL="45720" indent="0">
              <a:buNone/>
            </a:pPr>
            <a:r>
              <a:rPr lang="en-US" dirty="0">
                <a:solidFill>
                  <a:srgbClr val="FF0000"/>
                </a:solidFill>
              </a:rPr>
              <a:t>Car Seat and Other Car Safety Resources:</a:t>
            </a:r>
          </a:p>
          <a:p>
            <a:pPr marL="45720" indent="0">
              <a:buNone/>
            </a:pPr>
            <a:r>
              <a:rPr lang="en-US" dirty="0" smtClean="0">
                <a:hlinkClick r:id="rId3"/>
              </a:rPr>
              <a:t>http</a:t>
            </a:r>
            <a:r>
              <a:rPr lang="en-US" dirty="0">
                <a:hlinkClick r:id="rId3"/>
              </a:rPr>
              <a:t>://</a:t>
            </a:r>
            <a:r>
              <a:rPr lang="en-US" dirty="0" smtClean="0">
                <a:hlinkClick r:id="rId3"/>
              </a:rPr>
              <a:t>www.archildrens.org/Services/Community-Outreach-Department/Child-Passenger-Safety.aspx</a:t>
            </a:r>
            <a:endParaRPr lang="en-US" dirty="0" smtClean="0"/>
          </a:p>
          <a:p>
            <a:pPr marL="45720" indent="0">
              <a:buNone/>
            </a:pPr>
            <a:r>
              <a:rPr lang="en-US" dirty="0">
                <a:hlinkClick r:id="rId4"/>
              </a:rPr>
              <a:t>http://</a:t>
            </a:r>
            <a:r>
              <a:rPr lang="en-US" dirty="0" smtClean="0">
                <a:hlinkClick r:id="rId4"/>
              </a:rPr>
              <a:t>www.safercar.gov/parents/InandAroundtheCar/heatstroke.htm</a:t>
            </a:r>
            <a:endParaRPr lang="en-US" dirty="0" smtClean="0"/>
          </a:p>
          <a:p>
            <a:pPr marL="45720" indent="0">
              <a:buNone/>
            </a:pPr>
            <a:r>
              <a:rPr lang="en-US" dirty="0">
                <a:hlinkClick r:id="rId5"/>
              </a:rPr>
              <a:t>http://</a:t>
            </a:r>
            <a:r>
              <a:rPr lang="en-US" dirty="0" smtClean="0">
                <a:hlinkClick r:id="rId5"/>
              </a:rPr>
              <a:t>www.safercar.gov/parents/CarSeats/Car-Seat-Safety.htm</a:t>
            </a:r>
            <a:endParaRPr lang="en-US" dirty="0" smtClean="0"/>
          </a:p>
          <a:p>
            <a:pPr marL="45720" indent="0">
              <a:buNone/>
            </a:pPr>
            <a:r>
              <a:rPr lang="en-US" dirty="0">
                <a:hlinkClick r:id="rId6"/>
              </a:rPr>
              <a:t>http://</a:t>
            </a:r>
            <a:r>
              <a:rPr lang="en-US" dirty="0" smtClean="0">
                <a:hlinkClick r:id="rId6"/>
              </a:rPr>
              <a:t>www.cdc.gov/motorvehiclesafety/child_passenger_safety/cps-factsheet.html</a:t>
            </a:r>
            <a:endParaRPr lang="en-US" dirty="0" smtClean="0">
              <a:solidFill>
                <a:srgbClr val="FF0000"/>
              </a:solidFill>
              <a:hlinkClick r:id="rId7"/>
            </a:endParaRPr>
          </a:p>
          <a:p>
            <a:pPr marL="45720" indent="0">
              <a:buNone/>
            </a:pPr>
            <a:r>
              <a:rPr lang="en-US" dirty="0">
                <a:solidFill>
                  <a:srgbClr val="FF0000"/>
                </a:solidFill>
              </a:rPr>
              <a:t>Other Extension Resources for Families:</a:t>
            </a:r>
          </a:p>
          <a:p>
            <a:pPr marL="45720" indent="0">
              <a:buNone/>
            </a:pPr>
            <a:r>
              <a:rPr lang="en-US" dirty="0" smtClean="0">
                <a:solidFill>
                  <a:srgbClr val="FF0000"/>
                </a:solidFill>
                <a:hlinkClick r:id="rId7"/>
              </a:rPr>
              <a:t>www.arfamilies.org</a:t>
            </a:r>
            <a:endParaRPr lang="en-US" dirty="0" smtClean="0">
              <a:solidFill>
                <a:srgbClr val="FF0000"/>
              </a:solidFill>
            </a:endParaRPr>
          </a:p>
          <a:p>
            <a:pPr marL="45720" indent="0">
              <a:buNone/>
            </a:pPr>
            <a:r>
              <a:rPr lang="en-US" dirty="0" smtClean="0">
                <a:solidFill>
                  <a:srgbClr val="FF0000"/>
                </a:solidFill>
                <a:hlinkClick r:id="rId8"/>
              </a:rPr>
              <a:t>www.uaex.edu/familylifefriday</a:t>
            </a:r>
            <a:endParaRPr lang="en-US" dirty="0" smtClean="0">
              <a:solidFill>
                <a:srgbClr val="FF0000"/>
              </a:solidFill>
            </a:endParaRPr>
          </a:p>
          <a:p>
            <a:pPr marL="45720" indent="0">
              <a:buNone/>
            </a:pPr>
            <a:r>
              <a:rPr lang="en-US" dirty="0" smtClean="0">
                <a:solidFill>
                  <a:srgbClr val="FF0000"/>
                </a:solidFill>
                <a:hlinkClick r:id="rId9"/>
              </a:rPr>
              <a:t>www.uaex.edu/childcare</a:t>
            </a:r>
            <a:endParaRPr lang="en-US" dirty="0" smtClean="0">
              <a:solidFill>
                <a:srgbClr val="FF0000"/>
              </a:solidFill>
            </a:endParaRPr>
          </a:p>
          <a:p>
            <a:pPr marL="45720" indent="0">
              <a:buNone/>
            </a:pPr>
            <a:endParaRPr lang="en-US" dirty="0"/>
          </a:p>
        </p:txBody>
      </p:sp>
    </p:spTree>
    <p:extLst>
      <p:ext uri="{BB962C8B-B14F-4D97-AF65-F5344CB8AC3E}">
        <p14:creationId xmlns:p14="http://schemas.microsoft.com/office/powerpoint/2010/main" val="13665691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a:t>
            </a:r>
            <a:endParaRPr lang="en-US" dirty="0"/>
          </a:p>
        </p:txBody>
      </p:sp>
      <p:sp>
        <p:nvSpPr>
          <p:cNvPr id="3" name="Content Placeholder 2"/>
          <p:cNvSpPr>
            <a:spLocks noGrp="1"/>
          </p:cNvSpPr>
          <p:nvPr>
            <p:ph idx="1"/>
          </p:nvPr>
        </p:nvSpPr>
        <p:spPr/>
        <p:txBody>
          <a:bodyPr/>
          <a:lstStyle/>
          <a:p>
            <a:r>
              <a:rPr lang="en-US" dirty="0" smtClean="0"/>
              <a:t>In this session we will discuss:</a:t>
            </a:r>
          </a:p>
          <a:p>
            <a:pPr lvl="1"/>
            <a:r>
              <a:rPr lang="en-US" dirty="0" smtClean="0"/>
              <a:t>Safe car travel with children including: car seats, seatbelts, and hot car safety</a:t>
            </a:r>
          </a:p>
          <a:p>
            <a:pPr lvl="1"/>
            <a:r>
              <a:rPr lang="en-US" dirty="0" smtClean="0"/>
              <a:t>Safe car snacks</a:t>
            </a:r>
          </a:p>
          <a:p>
            <a:pPr lvl="1"/>
            <a:r>
              <a:rPr lang="en-US" dirty="0" smtClean="0"/>
              <a:t>Tips for long car rides with kids</a:t>
            </a:r>
          </a:p>
          <a:p>
            <a:pPr lvl="1"/>
            <a:r>
              <a:rPr lang="en-US" dirty="0" smtClean="0"/>
              <a:t>Legal issues for traveling with kids</a:t>
            </a:r>
          </a:p>
          <a:p>
            <a:endParaRPr lang="en-US" dirty="0"/>
          </a:p>
        </p:txBody>
      </p:sp>
    </p:spTree>
    <p:extLst>
      <p:ext uri="{BB962C8B-B14F-4D97-AF65-F5344CB8AC3E}">
        <p14:creationId xmlns:p14="http://schemas.microsoft.com/office/powerpoint/2010/main" val="37431433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 Seat Safety</a:t>
            </a:r>
            <a:endParaRPr lang="en-US" dirty="0"/>
          </a:p>
        </p:txBody>
      </p:sp>
      <p:sp>
        <p:nvSpPr>
          <p:cNvPr id="3" name="Content Placeholder 2"/>
          <p:cNvSpPr>
            <a:spLocks noGrp="1"/>
          </p:cNvSpPr>
          <p:nvPr>
            <p:ph idx="1"/>
          </p:nvPr>
        </p:nvSpPr>
        <p:spPr/>
        <p:txBody>
          <a:bodyPr/>
          <a:lstStyle/>
          <a:p>
            <a:r>
              <a:rPr lang="en-US" dirty="0" smtClean="0"/>
              <a:t>What kind of seat does my child need?</a:t>
            </a:r>
          </a:p>
          <a:p>
            <a:r>
              <a:rPr lang="en-US" dirty="0" smtClean="0"/>
              <a:t>How should they be buckled in?</a:t>
            </a:r>
          </a:p>
          <a:p>
            <a:r>
              <a:rPr lang="en-US" dirty="0"/>
              <a:t>How do I install it?</a:t>
            </a:r>
          </a:p>
          <a:p>
            <a:pPr lvl="1"/>
            <a:r>
              <a:rPr lang="en-US" dirty="0"/>
              <a:t>Who can check the installation for me?</a:t>
            </a:r>
          </a:p>
          <a:p>
            <a:pPr marL="274320" lvl="1" indent="0">
              <a:buNone/>
            </a:pPr>
            <a:endParaRPr lang="en-US" dirty="0"/>
          </a:p>
        </p:txBody>
      </p:sp>
    </p:spTree>
    <p:extLst>
      <p:ext uri="{BB962C8B-B14F-4D97-AF65-F5344CB8AC3E}">
        <p14:creationId xmlns:p14="http://schemas.microsoft.com/office/powerpoint/2010/main" val="22897092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74827" y="251285"/>
            <a:ext cx="8103381" cy="6372253"/>
          </a:xfrm>
        </p:spPr>
      </p:pic>
    </p:spTree>
    <p:extLst>
      <p:ext uri="{BB962C8B-B14F-4D97-AF65-F5344CB8AC3E}">
        <p14:creationId xmlns:p14="http://schemas.microsoft.com/office/powerpoint/2010/main" val="27049411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1639" y="2394243"/>
            <a:ext cx="5433647" cy="3622431"/>
          </a:xfrm>
          <a:prstGeom prst="rect">
            <a:avLst/>
          </a:prstGeom>
        </p:spPr>
      </p:pic>
      <p:sp>
        <p:nvSpPr>
          <p:cNvPr id="9" name="Right Arrow 8"/>
          <p:cNvSpPr/>
          <p:nvPr/>
        </p:nvSpPr>
        <p:spPr>
          <a:xfrm>
            <a:off x="3356596" y="3774245"/>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a:off x="3845800" y="415291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9462" y="587561"/>
            <a:ext cx="6858000" cy="6858000"/>
          </a:xfrm>
          <a:prstGeom prst="rect">
            <a:avLst/>
          </a:prstGeom>
        </p:spPr>
      </p:pic>
      <p:sp>
        <p:nvSpPr>
          <p:cNvPr id="12" name="Rectangle 11"/>
          <p:cNvSpPr/>
          <p:nvPr/>
        </p:nvSpPr>
        <p:spPr>
          <a:xfrm>
            <a:off x="222738" y="278792"/>
            <a:ext cx="7959970" cy="2115451"/>
          </a:xfrm>
          <a:prstGeom prst="rect">
            <a:avLst/>
          </a:prstGeom>
        </p:spPr>
        <p:txBody>
          <a:bodyPr wrap="square">
            <a:spAutoFit/>
          </a:bodyPr>
          <a:lstStyle/>
          <a:p>
            <a:pPr marL="228600" lvl="0" indent="-182880" defTabSz="914400">
              <a:lnSpc>
                <a:spcPct val="90000"/>
              </a:lnSpc>
              <a:spcBef>
                <a:spcPts val="1400"/>
              </a:spcBef>
              <a:buClr>
                <a:srgbClr val="549E39"/>
              </a:buClr>
              <a:buSzPct val="80000"/>
              <a:buFont typeface="Corbel" pitchFamily="34" charset="0"/>
              <a:buChar char="•"/>
            </a:pPr>
            <a:r>
              <a:rPr lang="en-US" sz="2200" dirty="0" smtClean="0">
                <a:solidFill>
                  <a:srgbClr val="549E39"/>
                </a:solidFill>
              </a:rPr>
              <a:t>CDC recommendations</a:t>
            </a:r>
            <a:r>
              <a:rPr lang="en-US" sz="2200" dirty="0">
                <a:solidFill>
                  <a:srgbClr val="549E39"/>
                </a:solidFill>
              </a:rPr>
              <a:t>:</a:t>
            </a:r>
          </a:p>
          <a:p>
            <a:pPr lvl="1" indent="-182880" defTabSz="914400">
              <a:lnSpc>
                <a:spcPct val="90000"/>
              </a:lnSpc>
              <a:spcBef>
                <a:spcPts val="200"/>
              </a:spcBef>
              <a:spcAft>
                <a:spcPts val="400"/>
              </a:spcAft>
              <a:buClr>
                <a:srgbClr val="549E39"/>
              </a:buClr>
              <a:buSzPct val="80000"/>
              <a:buFont typeface="Corbel" pitchFamily="34" charset="0"/>
              <a:buChar char="•"/>
            </a:pPr>
            <a:r>
              <a:rPr lang="en-US" sz="2000" dirty="0" smtClean="0">
                <a:solidFill>
                  <a:srgbClr val="549E39"/>
                </a:solidFill>
              </a:rPr>
              <a:t>Newborn to </a:t>
            </a:r>
            <a:r>
              <a:rPr lang="en-US" sz="2000" dirty="0">
                <a:solidFill>
                  <a:srgbClr val="549E39"/>
                </a:solidFill>
              </a:rPr>
              <a:t>age </a:t>
            </a:r>
            <a:r>
              <a:rPr lang="en-US" sz="2000" dirty="0" smtClean="0">
                <a:solidFill>
                  <a:srgbClr val="549E39"/>
                </a:solidFill>
              </a:rPr>
              <a:t>2: </a:t>
            </a:r>
            <a:r>
              <a:rPr lang="en-US" sz="2000" dirty="0">
                <a:solidFill>
                  <a:srgbClr val="549E39"/>
                </a:solidFill>
              </a:rPr>
              <a:t>Rear-facing, bucket or convertible car </a:t>
            </a:r>
            <a:r>
              <a:rPr lang="en-US" sz="2000" dirty="0" smtClean="0">
                <a:solidFill>
                  <a:srgbClr val="549E39"/>
                </a:solidFill>
              </a:rPr>
              <a:t>seat.</a:t>
            </a:r>
          </a:p>
          <a:p>
            <a:pPr lvl="1" indent="-182880" defTabSz="914400">
              <a:lnSpc>
                <a:spcPct val="90000"/>
              </a:lnSpc>
              <a:spcBef>
                <a:spcPts val="200"/>
              </a:spcBef>
              <a:spcAft>
                <a:spcPts val="400"/>
              </a:spcAft>
              <a:buClr>
                <a:srgbClr val="549E39"/>
              </a:buClr>
              <a:buSzPct val="80000"/>
              <a:buFont typeface="Corbel" pitchFamily="34" charset="0"/>
              <a:buChar char="•"/>
            </a:pPr>
            <a:r>
              <a:rPr lang="en-US" sz="2000" dirty="0" smtClean="0">
                <a:solidFill>
                  <a:srgbClr val="549E39"/>
                </a:solidFill>
              </a:rPr>
              <a:t>Consult car seat manual for height and weight limits</a:t>
            </a:r>
          </a:p>
          <a:p>
            <a:pPr indent="-182880" defTabSz="914400">
              <a:lnSpc>
                <a:spcPct val="90000"/>
              </a:lnSpc>
              <a:spcBef>
                <a:spcPts val="200"/>
              </a:spcBef>
              <a:spcAft>
                <a:spcPts val="400"/>
              </a:spcAft>
              <a:buClr>
                <a:srgbClr val="549E39"/>
              </a:buClr>
              <a:buSzPct val="80000"/>
              <a:buFont typeface="Corbel" pitchFamily="34" charset="0"/>
              <a:buChar char="•"/>
            </a:pPr>
            <a:r>
              <a:rPr lang="en-US" sz="2000" dirty="0" smtClean="0">
                <a:solidFill>
                  <a:srgbClr val="549E39"/>
                </a:solidFill>
              </a:rPr>
              <a:t>Straps tight and positioned just at shoulder height.</a:t>
            </a:r>
          </a:p>
          <a:p>
            <a:pPr indent="-182880" defTabSz="914400">
              <a:lnSpc>
                <a:spcPct val="90000"/>
              </a:lnSpc>
              <a:spcBef>
                <a:spcPts val="200"/>
              </a:spcBef>
              <a:spcAft>
                <a:spcPts val="400"/>
              </a:spcAft>
              <a:buClr>
                <a:srgbClr val="549E39"/>
              </a:buClr>
              <a:buSzPct val="80000"/>
              <a:buFont typeface="Corbel" pitchFamily="34" charset="0"/>
              <a:buChar char="•"/>
            </a:pPr>
            <a:r>
              <a:rPr lang="en-US" sz="2000" dirty="0" smtClean="0">
                <a:solidFill>
                  <a:srgbClr val="549E39"/>
                </a:solidFill>
              </a:rPr>
              <a:t>Chest clip at armpit level.</a:t>
            </a:r>
          </a:p>
          <a:p>
            <a:pPr indent="-182880" defTabSz="914400">
              <a:lnSpc>
                <a:spcPct val="90000"/>
              </a:lnSpc>
              <a:spcBef>
                <a:spcPts val="200"/>
              </a:spcBef>
              <a:spcAft>
                <a:spcPts val="400"/>
              </a:spcAft>
              <a:buClr>
                <a:srgbClr val="549E39"/>
              </a:buClr>
              <a:buSzPct val="80000"/>
              <a:buFont typeface="Corbel" pitchFamily="34" charset="0"/>
              <a:buChar char="•"/>
            </a:pPr>
            <a:r>
              <a:rPr lang="en-US" sz="2000" dirty="0" smtClean="0">
                <a:solidFill>
                  <a:srgbClr val="549E39"/>
                </a:solidFill>
              </a:rPr>
              <a:t>Tighten straps.</a:t>
            </a:r>
          </a:p>
        </p:txBody>
      </p:sp>
      <p:sp>
        <p:nvSpPr>
          <p:cNvPr id="2" name="TextBox 1"/>
          <p:cNvSpPr txBox="1"/>
          <p:nvPr/>
        </p:nvSpPr>
        <p:spPr>
          <a:xfrm>
            <a:off x="9050215" y="6339258"/>
            <a:ext cx="2813539" cy="276999"/>
          </a:xfrm>
          <a:prstGeom prst="rect">
            <a:avLst/>
          </a:prstGeom>
          <a:noFill/>
        </p:spPr>
        <p:txBody>
          <a:bodyPr wrap="square" rtlCol="0">
            <a:spAutoFit/>
          </a:bodyPr>
          <a:lstStyle/>
          <a:p>
            <a:r>
              <a:rPr lang="en-US" sz="1200" dirty="0" smtClean="0"/>
              <a:t>Photo Credit: NHTSA.gov</a:t>
            </a:r>
            <a:endParaRPr lang="en-US" sz="1200" dirty="0"/>
          </a:p>
        </p:txBody>
      </p:sp>
      <p:sp>
        <p:nvSpPr>
          <p:cNvPr id="13" name="Right Arrow 12"/>
          <p:cNvSpPr/>
          <p:nvPr/>
        </p:nvSpPr>
        <p:spPr>
          <a:xfrm>
            <a:off x="5275507" y="547994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7771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9"/>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10"/>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13"/>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P spid="10" grpId="1" animBg="1"/>
      <p:bldP spid="13" grpId="0" animBg="1"/>
      <p:bldP spid="13"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9603" y="885053"/>
            <a:ext cx="3788285" cy="5035062"/>
          </a:xfrm>
          <a:prstGeom prst="rect">
            <a:avLst/>
          </a:prstGeom>
        </p:spPr>
      </p:pic>
      <p:sp>
        <p:nvSpPr>
          <p:cNvPr id="4" name="Rectangle 3"/>
          <p:cNvSpPr/>
          <p:nvPr/>
        </p:nvSpPr>
        <p:spPr>
          <a:xfrm>
            <a:off x="222738" y="278792"/>
            <a:ext cx="3856893" cy="2869503"/>
          </a:xfrm>
          <a:prstGeom prst="rect">
            <a:avLst/>
          </a:prstGeom>
        </p:spPr>
        <p:txBody>
          <a:bodyPr wrap="square">
            <a:spAutoFit/>
          </a:bodyPr>
          <a:lstStyle/>
          <a:p>
            <a:pPr marL="228600" lvl="0" indent="-182880" defTabSz="914400">
              <a:lnSpc>
                <a:spcPct val="90000"/>
              </a:lnSpc>
              <a:spcBef>
                <a:spcPts val="1400"/>
              </a:spcBef>
              <a:buClr>
                <a:srgbClr val="549E39"/>
              </a:buClr>
              <a:buSzPct val="80000"/>
              <a:buFont typeface="Corbel" pitchFamily="34" charset="0"/>
              <a:buChar char="•"/>
            </a:pPr>
            <a:r>
              <a:rPr lang="en-US" sz="2200" dirty="0" smtClean="0">
                <a:solidFill>
                  <a:srgbClr val="549E39"/>
                </a:solidFill>
              </a:rPr>
              <a:t>CDC recommendations</a:t>
            </a:r>
            <a:r>
              <a:rPr lang="en-US" sz="2200" dirty="0">
                <a:solidFill>
                  <a:srgbClr val="549E39"/>
                </a:solidFill>
              </a:rPr>
              <a:t>:</a:t>
            </a:r>
          </a:p>
          <a:p>
            <a:pPr lvl="1" indent="-182880" defTabSz="914400">
              <a:lnSpc>
                <a:spcPct val="90000"/>
              </a:lnSpc>
              <a:spcBef>
                <a:spcPts val="200"/>
              </a:spcBef>
              <a:spcAft>
                <a:spcPts val="400"/>
              </a:spcAft>
              <a:buClr>
                <a:srgbClr val="549E39"/>
              </a:buClr>
              <a:buSzPct val="80000"/>
              <a:buFont typeface="Corbel" pitchFamily="34" charset="0"/>
              <a:buChar char="•"/>
            </a:pPr>
            <a:r>
              <a:rPr lang="en-US" sz="2000" dirty="0" smtClean="0">
                <a:solidFill>
                  <a:srgbClr val="549E39"/>
                </a:solidFill>
              </a:rPr>
              <a:t>Age </a:t>
            </a:r>
            <a:r>
              <a:rPr lang="en-US" sz="2000" dirty="0">
                <a:solidFill>
                  <a:srgbClr val="549E39"/>
                </a:solidFill>
              </a:rPr>
              <a:t>2</a:t>
            </a:r>
            <a:r>
              <a:rPr lang="en-US" sz="2000" dirty="0" smtClean="0">
                <a:solidFill>
                  <a:srgbClr val="549E39"/>
                </a:solidFill>
              </a:rPr>
              <a:t> – 5: Forward-facing car seats should have a 5-point harness and be tethered to the back of the seat with attached clips. </a:t>
            </a:r>
          </a:p>
          <a:p>
            <a:pPr indent="-182880" defTabSz="914400">
              <a:lnSpc>
                <a:spcPct val="90000"/>
              </a:lnSpc>
              <a:spcBef>
                <a:spcPts val="200"/>
              </a:spcBef>
              <a:spcAft>
                <a:spcPts val="400"/>
              </a:spcAft>
              <a:buClr>
                <a:srgbClr val="549E39"/>
              </a:buClr>
              <a:buSzPct val="80000"/>
              <a:buFont typeface="Corbel" pitchFamily="34" charset="0"/>
              <a:buChar char="•"/>
            </a:pPr>
            <a:r>
              <a:rPr lang="en-US" sz="2000" dirty="0" smtClean="0">
                <a:solidFill>
                  <a:srgbClr val="549E39"/>
                </a:solidFill>
              </a:rPr>
              <a:t>Tether seat back to car.</a:t>
            </a:r>
          </a:p>
          <a:p>
            <a:pPr indent="-182880" defTabSz="914400">
              <a:lnSpc>
                <a:spcPct val="90000"/>
              </a:lnSpc>
              <a:spcBef>
                <a:spcPts val="200"/>
              </a:spcBef>
              <a:spcAft>
                <a:spcPts val="400"/>
              </a:spcAft>
              <a:buClr>
                <a:srgbClr val="549E39"/>
              </a:buClr>
              <a:buSzPct val="80000"/>
              <a:buFont typeface="Corbel" pitchFamily="34" charset="0"/>
              <a:buChar char="•"/>
            </a:pPr>
            <a:r>
              <a:rPr lang="en-US" sz="2000" dirty="0" smtClean="0">
                <a:solidFill>
                  <a:srgbClr val="549E39"/>
                </a:solidFill>
              </a:rPr>
              <a:t>Tighten straps at shoulder level.</a:t>
            </a:r>
          </a:p>
          <a:p>
            <a:pPr indent="-182880" defTabSz="914400">
              <a:lnSpc>
                <a:spcPct val="90000"/>
              </a:lnSpc>
              <a:spcBef>
                <a:spcPts val="200"/>
              </a:spcBef>
              <a:spcAft>
                <a:spcPts val="400"/>
              </a:spcAft>
              <a:buClr>
                <a:srgbClr val="549E39"/>
              </a:buClr>
              <a:buSzPct val="80000"/>
              <a:buFont typeface="Corbel" pitchFamily="34" charset="0"/>
              <a:buChar char="•"/>
            </a:pPr>
            <a:r>
              <a:rPr lang="en-US" sz="2000" dirty="0" smtClean="0">
                <a:solidFill>
                  <a:srgbClr val="549E39"/>
                </a:solidFill>
              </a:rPr>
              <a:t>Chest clip at armpit level.</a:t>
            </a:r>
            <a:endParaRPr lang="en-US" sz="2000" dirty="0">
              <a:solidFill>
                <a:srgbClr val="549E39"/>
              </a:solidFill>
            </a:endParaRPr>
          </a:p>
        </p:txBody>
      </p:sp>
      <p:sp>
        <p:nvSpPr>
          <p:cNvPr id="2" name="TextBox 1"/>
          <p:cNvSpPr txBox="1"/>
          <p:nvPr/>
        </p:nvSpPr>
        <p:spPr>
          <a:xfrm>
            <a:off x="8457888" y="6286025"/>
            <a:ext cx="2332891" cy="276999"/>
          </a:xfrm>
          <a:prstGeom prst="rect">
            <a:avLst/>
          </a:prstGeom>
          <a:noFill/>
        </p:spPr>
        <p:txBody>
          <a:bodyPr wrap="square" rtlCol="0">
            <a:spAutoFit/>
          </a:bodyPr>
          <a:lstStyle/>
          <a:p>
            <a:r>
              <a:rPr lang="en-US" sz="1200" dirty="0" smtClean="0"/>
              <a:t>Photo credit: NHTSA.gov</a:t>
            </a:r>
          </a:p>
        </p:txBody>
      </p:sp>
      <p:sp>
        <p:nvSpPr>
          <p:cNvPr id="11" name="Left Arrow 10"/>
          <p:cNvSpPr/>
          <p:nvPr/>
        </p:nvSpPr>
        <p:spPr>
          <a:xfrm rot="19311829">
            <a:off x="5158154" y="1607197"/>
            <a:ext cx="984740" cy="58615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Left Arrow 2"/>
          <p:cNvSpPr/>
          <p:nvPr/>
        </p:nvSpPr>
        <p:spPr>
          <a:xfrm>
            <a:off x="6172199" y="2569161"/>
            <a:ext cx="984740" cy="58615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Left Arrow 7"/>
          <p:cNvSpPr/>
          <p:nvPr/>
        </p:nvSpPr>
        <p:spPr>
          <a:xfrm rot="2048304">
            <a:off x="5872261" y="3206857"/>
            <a:ext cx="984740" cy="58615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4745" y="70934"/>
            <a:ext cx="6858000" cy="685800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596189" y="3499934"/>
            <a:ext cx="3675185" cy="2450123"/>
          </a:xfrm>
          <a:prstGeom prst="rect">
            <a:avLst/>
          </a:prstGeom>
        </p:spPr>
      </p:pic>
    </p:spTree>
    <p:extLst>
      <p:ext uri="{BB962C8B-B14F-4D97-AF65-F5344CB8AC3E}">
        <p14:creationId xmlns:p14="http://schemas.microsoft.com/office/powerpoint/2010/main" val="3993145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11"/>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3"/>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8"/>
                                        </p:tgtEl>
                                        <p:attrNameLst>
                                          <p:attrName>style.visibility</p:attrName>
                                        </p:attrNameLst>
                                      </p:cBhvr>
                                      <p:to>
                                        <p:strVal val="hidden"/>
                                      </p:to>
                                    </p:set>
                                  </p:childTnLst>
                                </p:cTn>
                              </p:par>
                              <p:par>
                                <p:cTn id="31" presetID="1" presetClass="entr" presetSubtype="0"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allAtOnce"/>
      <p:bldP spid="11" grpId="0" animBg="1"/>
      <p:bldP spid="11" grpId="1" animBg="1"/>
      <p:bldP spid="3" grpId="0" animBg="1"/>
      <p:bldP spid="3" grpId="1" animBg="1"/>
      <p:bldP spid="8" grpId="0" animBg="1"/>
      <p:bldP spid="8"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6800" y="1002323"/>
            <a:ext cx="6664569" cy="4443046"/>
          </a:xfrm>
          <a:prstGeom prst="rect">
            <a:avLst/>
          </a:prstGeom>
        </p:spPr>
      </p:pic>
      <p:sp>
        <p:nvSpPr>
          <p:cNvPr id="5" name="Rectangle 4"/>
          <p:cNvSpPr/>
          <p:nvPr/>
        </p:nvSpPr>
        <p:spPr>
          <a:xfrm>
            <a:off x="222738" y="278792"/>
            <a:ext cx="3575539" cy="6147324"/>
          </a:xfrm>
          <a:prstGeom prst="rect">
            <a:avLst/>
          </a:prstGeom>
        </p:spPr>
        <p:txBody>
          <a:bodyPr wrap="square">
            <a:spAutoFit/>
          </a:bodyPr>
          <a:lstStyle/>
          <a:p>
            <a:pPr marL="228600" lvl="0" indent="-182880" defTabSz="914400">
              <a:lnSpc>
                <a:spcPct val="90000"/>
              </a:lnSpc>
              <a:spcBef>
                <a:spcPts val="1400"/>
              </a:spcBef>
              <a:buClr>
                <a:srgbClr val="549E39"/>
              </a:buClr>
              <a:buSzPct val="80000"/>
              <a:buFont typeface="Corbel" pitchFamily="34" charset="0"/>
              <a:buChar char="•"/>
            </a:pPr>
            <a:r>
              <a:rPr lang="en-US" sz="2200" dirty="0" smtClean="0">
                <a:solidFill>
                  <a:srgbClr val="549E39"/>
                </a:solidFill>
              </a:rPr>
              <a:t>CDC recommendations:</a:t>
            </a:r>
          </a:p>
          <a:p>
            <a:pPr lvl="1" indent="-182880" defTabSz="914400">
              <a:lnSpc>
                <a:spcPct val="90000"/>
              </a:lnSpc>
              <a:spcBef>
                <a:spcPts val="200"/>
              </a:spcBef>
              <a:spcAft>
                <a:spcPts val="400"/>
              </a:spcAft>
              <a:buClr>
                <a:srgbClr val="549E39"/>
              </a:buClr>
              <a:buSzPct val="80000"/>
              <a:buFont typeface="Corbel" pitchFamily="34" charset="0"/>
              <a:buChar char="•"/>
            </a:pPr>
            <a:r>
              <a:rPr lang="en-US" sz="2000" dirty="0" smtClean="0">
                <a:solidFill>
                  <a:srgbClr val="549E39"/>
                </a:solidFill>
              </a:rPr>
              <a:t>Age </a:t>
            </a:r>
            <a:r>
              <a:rPr lang="en-US" sz="2000" dirty="0">
                <a:solidFill>
                  <a:srgbClr val="549E39"/>
                </a:solidFill>
              </a:rPr>
              <a:t>5</a:t>
            </a:r>
            <a:r>
              <a:rPr lang="en-US" sz="2000" dirty="0" smtClean="0">
                <a:solidFill>
                  <a:srgbClr val="549E39"/>
                </a:solidFill>
              </a:rPr>
              <a:t> until seatbelt fits properly: Children should ride in a booster seat until they are old enough to ride in the seat with a correctly positioned seatbelt; approximately 57 inches.</a:t>
            </a:r>
          </a:p>
          <a:p>
            <a:pPr indent="-182880" defTabSz="914400">
              <a:lnSpc>
                <a:spcPct val="90000"/>
              </a:lnSpc>
              <a:spcBef>
                <a:spcPts val="200"/>
              </a:spcBef>
              <a:spcAft>
                <a:spcPts val="400"/>
              </a:spcAft>
              <a:buClr>
                <a:srgbClr val="549E39"/>
              </a:buClr>
              <a:buSzPct val="80000"/>
              <a:buFont typeface="Corbel" pitchFamily="34" charset="0"/>
              <a:buChar char="•"/>
            </a:pPr>
            <a:r>
              <a:rPr lang="en-US" sz="2000" dirty="0" smtClean="0">
                <a:solidFill>
                  <a:srgbClr val="549E39"/>
                </a:solidFill>
              </a:rPr>
              <a:t>Belt positioner keeps belt from rubbing child’s neck.</a:t>
            </a:r>
          </a:p>
          <a:p>
            <a:pPr indent="-182880" defTabSz="914400">
              <a:lnSpc>
                <a:spcPct val="90000"/>
              </a:lnSpc>
              <a:spcBef>
                <a:spcPts val="200"/>
              </a:spcBef>
              <a:spcAft>
                <a:spcPts val="400"/>
              </a:spcAft>
              <a:buClr>
                <a:srgbClr val="549E39"/>
              </a:buClr>
              <a:buSzPct val="80000"/>
              <a:buFont typeface="Corbel" pitchFamily="34" charset="0"/>
              <a:buChar char="•"/>
            </a:pPr>
            <a:r>
              <a:rPr lang="en-US" sz="2000" dirty="0" smtClean="0">
                <a:solidFill>
                  <a:srgbClr val="549E39"/>
                </a:solidFill>
              </a:rPr>
              <a:t>Booster brings them to correct position in seat and with seatbelt.</a:t>
            </a:r>
          </a:p>
          <a:p>
            <a:pPr indent="-182880" defTabSz="914400">
              <a:lnSpc>
                <a:spcPct val="90000"/>
              </a:lnSpc>
              <a:spcBef>
                <a:spcPts val="200"/>
              </a:spcBef>
              <a:spcAft>
                <a:spcPts val="400"/>
              </a:spcAft>
              <a:buClr>
                <a:srgbClr val="549E39"/>
              </a:buClr>
              <a:buSzPct val="80000"/>
              <a:buFont typeface="Corbel" pitchFamily="34" charset="0"/>
              <a:buChar char="•"/>
            </a:pPr>
            <a:endParaRPr lang="en-US" sz="2000" dirty="0">
              <a:solidFill>
                <a:srgbClr val="549E39"/>
              </a:solidFill>
            </a:endParaRPr>
          </a:p>
          <a:p>
            <a:pPr indent="-182880" defTabSz="914400">
              <a:lnSpc>
                <a:spcPct val="90000"/>
              </a:lnSpc>
              <a:spcBef>
                <a:spcPts val="200"/>
              </a:spcBef>
              <a:spcAft>
                <a:spcPts val="400"/>
              </a:spcAft>
              <a:buClr>
                <a:srgbClr val="549E39"/>
              </a:buClr>
              <a:buSzPct val="80000"/>
              <a:buFont typeface="Corbel" pitchFamily="34" charset="0"/>
              <a:buChar char="•"/>
            </a:pPr>
            <a:r>
              <a:rPr lang="en-US" sz="2000" dirty="0" smtClean="0">
                <a:solidFill>
                  <a:srgbClr val="549E39"/>
                </a:solidFill>
              </a:rPr>
              <a:t>Option 2: High-back booster</a:t>
            </a:r>
          </a:p>
          <a:p>
            <a:pPr lvl="1" indent="-182880" defTabSz="914400">
              <a:lnSpc>
                <a:spcPct val="90000"/>
              </a:lnSpc>
              <a:spcBef>
                <a:spcPts val="200"/>
              </a:spcBef>
              <a:spcAft>
                <a:spcPts val="400"/>
              </a:spcAft>
              <a:buClr>
                <a:srgbClr val="549E39"/>
              </a:buClr>
              <a:buSzPct val="80000"/>
              <a:buFont typeface="Corbel" pitchFamily="34" charset="0"/>
              <a:buChar char="•"/>
            </a:pPr>
            <a:r>
              <a:rPr lang="en-US" sz="2000" dirty="0" smtClean="0">
                <a:solidFill>
                  <a:srgbClr val="549E39"/>
                </a:solidFill>
              </a:rPr>
              <a:t>Often have 5-point harness for children not ready for seatbelt.</a:t>
            </a:r>
          </a:p>
          <a:p>
            <a:pPr lvl="1" indent="-182880" defTabSz="914400">
              <a:lnSpc>
                <a:spcPct val="90000"/>
              </a:lnSpc>
              <a:spcBef>
                <a:spcPts val="200"/>
              </a:spcBef>
              <a:spcAft>
                <a:spcPts val="400"/>
              </a:spcAft>
              <a:buClr>
                <a:srgbClr val="549E39"/>
              </a:buClr>
              <a:buSzPct val="80000"/>
              <a:buFont typeface="Corbel" pitchFamily="34" charset="0"/>
              <a:buChar char="•"/>
            </a:pPr>
            <a:r>
              <a:rPr lang="en-US" sz="2000" dirty="0" smtClean="0">
                <a:solidFill>
                  <a:srgbClr val="549E39"/>
                </a:solidFill>
              </a:rPr>
              <a:t>Positions seatbelt more effectively.</a:t>
            </a:r>
          </a:p>
        </p:txBody>
      </p:sp>
      <p:sp>
        <p:nvSpPr>
          <p:cNvPr id="3" name="TextBox 2"/>
          <p:cNvSpPr txBox="1"/>
          <p:nvPr/>
        </p:nvSpPr>
        <p:spPr>
          <a:xfrm>
            <a:off x="8616462" y="6260123"/>
            <a:ext cx="3270738" cy="276999"/>
          </a:xfrm>
          <a:prstGeom prst="rect">
            <a:avLst/>
          </a:prstGeom>
          <a:noFill/>
        </p:spPr>
        <p:txBody>
          <a:bodyPr wrap="square" rtlCol="0">
            <a:spAutoFit/>
          </a:bodyPr>
          <a:lstStyle/>
          <a:p>
            <a:r>
              <a:rPr lang="en-US" sz="1200" dirty="0" smtClean="0"/>
              <a:t>Photo Credit: NHTSA.gov</a:t>
            </a:r>
            <a:endParaRPr lang="en-US" sz="1200" dirty="0"/>
          </a:p>
        </p:txBody>
      </p:sp>
      <p:sp>
        <p:nvSpPr>
          <p:cNvPr id="4" name="Left Arrow 3"/>
          <p:cNvSpPr/>
          <p:nvPr/>
        </p:nvSpPr>
        <p:spPr>
          <a:xfrm>
            <a:off x="7971693" y="2489555"/>
            <a:ext cx="996460" cy="58338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Left Arrow 5"/>
          <p:cNvSpPr/>
          <p:nvPr/>
        </p:nvSpPr>
        <p:spPr>
          <a:xfrm>
            <a:off x="7971693" y="4176187"/>
            <a:ext cx="996460" cy="58338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70084" y="-205154"/>
            <a:ext cx="6858000" cy="6858000"/>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18525" y="708900"/>
            <a:ext cx="4715019" cy="5287108"/>
          </a:xfrm>
          <a:prstGeom prst="rect">
            <a:avLst/>
          </a:prstGeom>
        </p:spPr>
      </p:pic>
    </p:spTree>
    <p:extLst>
      <p:ext uri="{BB962C8B-B14F-4D97-AF65-F5344CB8AC3E}">
        <p14:creationId xmlns:p14="http://schemas.microsoft.com/office/powerpoint/2010/main" val="655708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xit" presetSubtype="0" fill="hold" grpId="1" nodeType="withEffect">
                                  <p:stCondLst>
                                    <p:cond delay="0"/>
                                  </p:stCondLst>
                                  <p:childTnLst>
                                    <p:set>
                                      <p:cBhvr>
                                        <p:cTn id="20" dur="1" fill="hold">
                                          <p:stCondLst>
                                            <p:cond delay="0"/>
                                          </p:stCondLst>
                                        </p:cTn>
                                        <p:tgtEl>
                                          <p:spTgt spid="4"/>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0"/>
                                          </p:stCondLst>
                                        </p:cTn>
                                        <p:tgtEl>
                                          <p:spTgt spid="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allAtOnce"/>
      <p:bldP spid="4" grpId="0" animBg="1"/>
      <p:bldP spid="4" grpId="1" animBg="1"/>
      <p:bldP spid="6" grpId="0" animBg="1"/>
      <p:bldP spid="6"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9085" y="941115"/>
            <a:ext cx="7204790" cy="4803193"/>
          </a:xfrm>
          <a:prstGeom prst="rect">
            <a:avLst/>
          </a:prstGeom>
        </p:spPr>
      </p:pic>
      <p:sp>
        <p:nvSpPr>
          <p:cNvPr id="4" name="Rectangle 3"/>
          <p:cNvSpPr/>
          <p:nvPr/>
        </p:nvSpPr>
        <p:spPr>
          <a:xfrm>
            <a:off x="222738" y="278792"/>
            <a:ext cx="3727937" cy="3269613"/>
          </a:xfrm>
          <a:prstGeom prst="rect">
            <a:avLst/>
          </a:prstGeom>
        </p:spPr>
        <p:txBody>
          <a:bodyPr wrap="square">
            <a:spAutoFit/>
          </a:bodyPr>
          <a:lstStyle/>
          <a:p>
            <a:pPr marL="228600" lvl="0" indent="-182880" defTabSz="914400">
              <a:lnSpc>
                <a:spcPct val="90000"/>
              </a:lnSpc>
              <a:spcBef>
                <a:spcPts val="1400"/>
              </a:spcBef>
              <a:buClr>
                <a:srgbClr val="549E39"/>
              </a:buClr>
              <a:buSzPct val="80000"/>
              <a:buFont typeface="Corbel" pitchFamily="34" charset="0"/>
              <a:buChar char="•"/>
            </a:pPr>
            <a:r>
              <a:rPr lang="en-US" sz="2200" dirty="0" smtClean="0">
                <a:solidFill>
                  <a:srgbClr val="549E39"/>
                </a:solidFill>
              </a:rPr>
              <a:t>CDC recommendations</a:t>
            </a:r>
            <a:r>
              <a:rPr lang="en-US" sz="2200" dirty="0">
                <a:solidFill>
                  <a:srgbClr val="549E39"/>
                </a:solidFill>
              </a:rPr>
              <a:t>:</a:t>
            </a:r>
          </a:p>
          <a:p>
            <a:pPr lvl="1" indent="-182880" defTabSz="914400">
              <a:lnSpc>
                <a:spcPct val="90000"/>
              </a:lnSpc>
              <a:spcBef>
                <a:spcPts val="200"/>
              </a:spcBef>
              <a:spcAft>
                <a:spcPts val="400"/>
              </a:spcAft>
              <a:buClr>
                <a:srgbClr val="549E39"/>
              </a:buClr>
              <a:buSzPct val="80000"/>
              <a:buFont typeface="Corbel" pitchFamily="34" charset="0"/>
              <a:buChar char="•"/>
            </a:pPr>
            <a:r>
              <a:rPr lang="en-US" sz="2000" dirty="0" smtClean="0">
                <a:solidFill>
                  <a:srgbClr val="549E39"/>
                </a:solidFill>
              </a:rPr>
              <a:t>When a seatbelt fits properly without a booster seat: Child should be in correctly positioned seatbelt in the back seat. </a:t>
            </a:r>
          </a:p>
          <a:p>
            <a:pPr lvl="1" indent="-182880" defTabSz="914400">
              <a:lnSpc>
                <a:spcPct val="90000"/>
              </a:lnSpc>
              <a:spcBef>
                <a:spcPts val="200"/>
              </a:spcBef>
              <a:spcAft>
                <a:spcPts val="400"/>
              </a:spcAft>
              <a:buClr>
                <a:srgbClr val="549E39"/>
              </a:buClr>
              <a:buSzPct val="80000"/>
              <a:buFont typeface="Corbel" pitchFamily="34" charset="0"/>
              <a:buChar char="•"/>
            </a:pPr>
            <a:r>
              <a:rPr lang="en-US" sz="2000" dirty="0" smtClean="0">
                <a:solidFill>
                  <a:srgbClr val="549E39"/>
                </a:solidFill>
              </a:rPr>
              <a:t>The belt should lay across upper thighs/hips and flat across the chest and shoulder without cutting into the child’s neck. </a:t>
            </a:r>
            <a:endParaRPr lang="en-US" sz="2000" dirty="0">
              <a:solidFill>
                <a:srgbClr val="549E39"/>
              </a:solidFill>
            </a:endParaRPr>
          </a:p>
        </p:txBody>
      </p:sp>
      <p:sp>
        <p:nvSpPr>
          <p:cNvPr id="3" name="TextBox 2"/>
          <p:cNvSpPr txBox="1"/>
          <p:nvPr/>
        </p:nvSpPr>
        <p:spPr>
          <a:xfrm>
            <a:off x="8665276" y="6287927"/>
            <a:ext cx="3188676" cy="276999"/>
          </a:xfrm>
          <a:prstGeom prst="rect">
            <a:avLst/>
          </a:prstGeom>
          <a:noFill/>
        </p:spPr>
        <p:txBody>
          <a:bodyPr wrap="square" rtlCol="0">
            <a:spAutoFit/>
          </a:bodyPr>
          <a:lstStyle/>
          <a:p>
            <a:r>
              <a:rPr lang="en-US" sz="1200" dirty="0" smtClean="0"/>
              <a:t>Photo Credit: NHTSA.gov</a:t>
            </a:r>
            <a:endParaRPr lang="en-US" sz="1200" dirty="0"/>
          </a:p>
        </p:txBody>
      </p:sp>
      <p:sp>
        <p:nvSpPr>
          <p:cNvPr id="5" name="Left Arrow 4"/>
          <p:cNvSpPr/>
          <p:nvPr/>
        </p:nvSpPr>
        <p:spPr>
          <a:xfrm>
            <a:off x="9917724" y="2459253"/>
            <a:ext cx="879230" cy="46892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Left Arrow 8"/>
          <p:cNvSpPr/>
          <p:nvPr/>
        </p:nvSpPr>
        <p:spPr>
          <a:xfrm>
            <a:off x="6358307" y="5158153"/>
            <a:ext cx="879230" cy="46892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Left Arrow 9"/>
          <p:cNvSpPr/>
          <p:nvPr/>
        </p:nvSpPr>
        <p:spPr>
          <a:xfrm>
            <a:off x="9196758" y="4923692"/>
            <a:ext cx="879230" cy="46892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480" y="-86289"/>
            <a:ext cx="6858000" cy="6858000"/>
          </a:xfrm>
          <a:prstGeom prst="rect">
            <a:avLst/>
          </a:prstGeom>
        </p:spPr>
      </p:pic>
    </p:spTree>
    <p:extLst>
      <p:ext uri="{BB962C8B-B14F-4D97-AF65-F5344CB8AC3E}">
        <p14:creationId xmlns:p14="http://schemas.microsoft.com/office/powerpoint/2010/main" val="300856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 Seat Safety</a:t>
            </a:r>
            <a:endParaRPr lang="en-US" dirty="0"/>
          </a:p>
        </p:txBody>
      </p:sp>
      <p:sp>
        <p:nvSpPr>
          <p:cNvPr id="3" name="Content Placeholder 2"/>
          <p:cNvSpPr>
            <a:spLocks noGrp="1"/>
          </p:cNvSpPr>
          <p:nvPr>
            <p:ph idx="1"/>
          </p:nvPr>
        </p:nvSpPr>
        <p:spPr/>
        <p:txBody>
          <a:bodyPr>
            <a:normAutofit/>
          </a:bodyPr>
          <a:lstStyle/>
          <a:p>
            <a:r>
              <a:rPr lang="en-US" dirty="0" smtClean="0"/>
              <a:t>Avoid “after market” add-ons for car seats such as pads for the straps, head positioners, toys, and boutique covers not made by the manufacturer.</a:t>
            </a:r>
          </a:p>
          <a:p>
            <a:r>
              <a:rPr lang="en-US" dirty="0" smtClean="0"/>
              <a:t>Car seats that have been in an accident should be replaced.</a:t>
            </a:r>
          </a:p>
          <a:p>
            <a:r>
              <a:rPr lang="en-US" dirty="0" smtClean="0"/>
              <a:t>Observe all warnings and expiration dates on car seats. </a:t>
            </a:r>
          </a:p>
          <a:p>
            <a:r>
              <a:rPr lang="en-US" dirty="0" smtClean="0"/>
              <a:t>All children under age 12 should sit in the back seat. </a:t>
            </a:r>
          </a:p>
          <a:p>
            <a:r>
              <a:rPr lang="en-US" dirty="0" smtClean="0"/>
              <a:t>When children are old enough to move to the front seat, they must still wear their seatbelts correctly.</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4153" y="4642338"/>
            <a:ext cx="4950070" cy="2475035"/>
          </a:xfrm>
          <a:prstGeom prst="rect">
            <a:avLst/>
          </a:prstGeom>
        </p:spPr>
      </p:pic>
    </p:spTree>
    <p:extLst>
      <p:ext uri="{BB962C8B-B14F-4D97-AF65-F5344CB8AC3E}">
        <p14:creationId xmlns:p14="http://schemas.microsoft.com/office/powerpoint/2010/main" val="70239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Basis">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TM03457444[[fn=Basis]]</Template>
  <TotalTime>9965</TotalTime>
  <Words>4167</Words>
  <Application>Microsoft Office PowerPoint</Application>
  <PresentationFormat>Widescreen</PresentationFormat>
  <Paragraphs>213</Paragraphs>
  <Slides>16</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Calibri</vt:lpstr>
      <vt:lpstr>Corbel</vt:lpstr>
      <vt:lpstr>Basis</vt:lpstr>
      <vt:lpstr>Happy Trails</vt:lpstr>
      <vt:lpstr>Overview </vt:lpstr>
      <vt:lpstr>Car Seat Safety</vt:lpstr>
      <vt:lpstr>PowerPoint Presentation</vt:lpstr>
      <vt:lpstr>PowerPoint Presentation</vt:lpstr>
      <vt:lpstr>PowerPoint Presentation</vt:lpstr>
      <vt:lpstr>PowerPoint Presentation</vt:lpstr>
      <vt:lpstr>PowerPoint Presentation</vt:lpstr>
      <vt:lpstr>Car Seat Safety</vt:lpstr>
      <vt:lpstr>Car Seat Technicians</vt:lpstr>
      <vt:lpstr>Sun Safety in the Car</vt:lpstr>
      <vt:lpstr>Hot Car Safety</vt:lpstr>
      <vt:lpstr>Are we there yet??</vt:lpstr>
      <vt:lpstr>Other Tips and Tricks</vt:lpstr>
      <vt:lpstr>Legal Issues When Traveling with Kids</vt:lpstr>
      <vt:lpstr>Links and References</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Are We There Yet?</dc:title>
  <dc:creator>Brittney Schrick</dc:creator>
  <cp:lastModifiedBy>Brittney</cp:lastModifiedBy>
  <cp:revision>64</cp:revision>
  <dcterms:created xsi:type="dcterms:W3CDTF">2016-05-16T20:36:50Z</dcterms:created>
  <dcterms:modified xsi:type="dcterms:W3CDTF">2016-07-28T17:27:25Z</dcterms:modified>
</cp:coreProperties>
</file>