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28"/>
  </p:notesMasterIdLst>
  <p:sldIdLst>
    <p:sldId id="259" r:id="rId3"/>
    <p:sldId id="257" r:id="rId4"/>
    <p:sldId id="261" r:id="rId5"/>
    <p:sldId id="262" r:id="rId6"/>
    <p:sldId id="263" r:id="rId7"/>
    <p:sldId id="282" r:id="rId8"/>
    <p:sldId id="270" r:id="rId9"/>
    <p:sldId id="264" r:id="rId10"/>
    <p:sldId id="265" r:id="rId11"/>
    <p:sldId id="266" r:id="rId12"/>
    <p:sldId id="267" r:id="rId13"/>
    <p:sldId id="268" r:id="rId14"/>
    <p:sldId id="274" r:id="rId15"/>
    <p:sldId id="275" r:id="rId16"/>
    <p:sldId id="272" r:id="rId17"/>
    <p:sldId id="281" r:id="rId18"/>
    <p:sldId id="280" r:id="rId19"/>
    <p:sldId id="289" r:id="rId20"/>
    <p:sldId id="273" r:id="rId21"/>
    <p:sldId id="276" r:id="rId22"/>
    <p:sldId id="277" r:id="rId23"/>
    <p:sldId id="278" r:id="rId24"/>
    <p:sldId id="290" r:id="rId25"/>
    <p:sldId id="284" r:id="rId26"/>
    <p:sldId id="287"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9027" autoAdjust="0"/>
  </p:normalViewPr>
  <p:slideViewPr>
    <p:cSldViewPr snapToGrid="0">
      <p:cViewPr>
        <p:scale>
          <a:sx n="125" d="100"/>
          <a:sy n="125" d="100"/>
        </p:scale>
        <p:origin x="-1188" y="-2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6E18C748-804D-495A-B434-D4893C20AB0E}" type="datetimeFigureOut">
              <a:rPr lang="en-US" smtClean="0"/>
              <a:t>6/12/2017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5E60DD3-8801-456A-96AC-1408D75A4030}" type="slidenum">
              <a:rPr lang="en-US" smtClean="0"/>
              <a:t>‹#›</a:t>
            </a:fld>
            <a:endParaRPr lang="en-US"/>
          </a:p>
        </p:txBody>
      </p:sp>
    </p:spTree>
    <p:extLst>
      <p:ext uri="{BB962C8B-B14F-4D97-AF65-F5344CB8AC3E}">
        <p14:creationId xmlns:p14="http://schemas.microsoft.com/office/powerpoint/2010/main" val="382747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5785"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One of the most important things we can do to remain healthy in the event of an emergency or disaster is to be prepared ahead of time.  Having a kit, a plan, and information can help everyone withstand such events.  Our goal is to help you learn how to do this.</a:t>
            </a:r>
          </a:p>
          <a:p>
            <a:pPr marL="0" marR="0" lvl="0" indent="0" algn="l" defTabSz="915785"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Pass out the Dear Participant letter. </a:t>
            </a:r>
            <a:r>
              <a:rPr lang="en-US" sz="1200" kern="1200" dirty="0" smtClean="0">
                <a:solidFill>
                  <a:schemeClr val="tx1"/>
                </a:solidFill>
                <a:effectLst/>
                <a:latin typeface="+mn-lt"/>
                <a:ea typeface="+mn-ea"/>
                <a:cs typeface="+mn-cs"/>
              </a:rPr>
              <a:t>Each participant should receive two copies. Review the participant letter. Ask participants to sign one copy if they agree to be included in the research study. Collect signed copies.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Pass out the Participant Sign-in Slip. </a:t>
            </a:r>
            <a:r>
              <a:rPr lang="en-US" sz="1200" kern="1200" dirty="0" smtClean="0">
                <a:solidFill>
                  <a:schemeClr val="tx1"/>
                </a:solidFill>
                <a:effectLst/>
                <a:latin typeface="+mn-lt"/>
                <a:ea typeface="+mn-ea"/>
                <a:cs typeface="+mn-cs"/>
              </a:rPr>
              <a:t>Review parts of the slip and ask participants to complete. Collect completed sign-in slips. Ask a helper to review the slips to make sure contact information is legible.</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Pass out Pre-Class Questions</a:t>
            </a:r>
            <a:r>
              <a:rPr lang="en-US" sz="1200" kern="1200" dirty="0" smtClean="0">
                <a:solidFill>
                  <a:schemeClr val="tx1"/>
                </a:solidFill>
                <a:effectLst/>
                <a:latin typeface="+mn-lt"/>
                <a:ea typeface="+mn-ea"/>
                <a:cs typeface="+mn-cs"/>
              </a:rPr>
              <a:t>. Tell participants there are no right or wrong answers to these questions. Read through each question. Tell participants to circle the number choice that best fits how he or she feels about the question. </a:t>
            </a:r>
            <a:r>
              <a:rPr lang="en-US" sz="1200" b="1" kern="1200" dirty="0" smtClean="0">
                <a:solidFill>
                  <a:schemeClr val="tx1"/>
                </a:solidFill>
                <a:effectLst/>
                <a:latin typeface="+mn-lt"/>
                <a:ea typeface="+mn-ea"/>
                <a:cs typeface="+mn-cs"/>
              </a:rPr>
              <a:t>Take  up  Pre-Class  Questions  when  everyone  is     finished.</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Tell participants they will answer Post-Class Questions just like this at the end of the session today to see if their thoughts have changed.</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lvl="0" indent="0" algn="l" defTabSz="915785"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Say:</a:t>
            </a:r>
            <a:r>
              <a:rPr lang="en-US" sz="1200" kern="1200" dirty="0" smtClean="0">
                <a:solidFill>
                  <a:schemeClr val="tx1"/>
                </a:solidFill>
                <a:effectLst/>
                <a:latin typeface="+mn-lt"/>
                <a:ea typeface="+mn-ea"/>
                <a:cs typeface="+mn-cs"/>
              </a:rPr>
              <a:t>  Today we will be discussing emergency preparedness among older adults.  We will discuss what older adults should do to be prepared inclusive of chronic disease and considerations caregivers should make.</a:t>
            </a:r>
          </a:p>
          <a:p>
            <a:pPr defTabSz="915785">
              <a:defRPr/>
            </a:pPr>
            <a:endParaRPr lang="en-US" dirty="0"/>
          </a:p>
        </p:txBody>
      </p:sp>
      <p:sp>
        <p:nvSpPr>
          <p:cNvPr id="4" name="Slide Number Placeholder 3"/>
          <p:cNvSpPr>
            <a:spLocks noGrp="1"/>
          </p:cNvSpPr>
          <p:nvPr>
            <p:ph type="sldNum" sz="quarter" idx="10"/>
          </p:nvPr>
        </p:nvSpPr>
        <p:spPr/>
        <p:txBody>
          <a:bodyPr/>
          <a:lstStyle/>
          <a:p>
            <a:fld id="{872DA4A9-E551-40C9-8D1D-3A4AA941CE80}" type="slidenum">
              <a:rPr lang="en-US" smtClean="0"/>
              <a:t>1</a:t>
            </a:fld>
            <a:endParaRPr lang="en-US"/>
          </a:p>
        </p:txBody>
      </p:sp>
    </p:spTree>
    <p:extLst>
      <p:ext uri="{BB962C8B-B14F-4D97-AF65-F5344CB8AC3E}">
        <p14:creationId xmlns:p14="http://schemas.microsoft.com/office/powerpoint/2010/main" val="2846630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a:t>
            </a:r>
            <a:r>
              <a:rPr lang="en-US" sz="1200" kern="1200" dirty="0" smtClean="0">
                <a:solidFill>
                  <a:schemeClr val="tx1"/>
                </a:solidFill>
                <a:effectLst/>
                <a:latin typeface="+mn-lt"/>
                <a:ea typeface="+mn-ea"/>
                <a:cs typeface="+mn-cs"/>
              </a:rPr>
              <a:t>:  The next step is to make a plan, starting with your family.  You will need </a:t>
            </a:r>
            <a:r>
              <a:rPr lang="en-US" sz="1200" b="1" kern="1200" dirty="0" smtClean="0">
                <a:solidFill>
                  <a:schemeClr val="tx1"/>
                </a:solidFill>
                <a:effectLst/>
                <a:latin typeface="+mn-lt"/>
                <a:ea typeface="+mn-ea"/>
                <a:cs typeface="+mn-cs"/>
              </a:rPr>
              <a:t>to meet with your family and friends</a:t>
            </a:r>
            <a:r>
              <a:rPr lang="en-US" sz="1200" kern="1200" dirty="0" smtClean="0">
                <a:solidFill>
                  <a:schemeClr val="tx1"/>
                </a:solidFill>
                <a:effectLst/>
                <a:latin typeface="+mn-lt"/>
                <a:ea typeface="+mn-ea"/>
                <a:cs typeface="+mn-cs"/>
              </a:rPr>
              <a:t> and explain your concerns to your family and others in your support network and work with them as a team to prepare. Arrange for someone to check on you at the time of a disaster. Be sure to include any caregivers in your meeting and planning efforts. Assess yourself and your household. What personal abilities and limitations may affect your response to a disaster? Think about how you can resolve these or other questions and discuss them with your family and friends. Details are important to ensure your plan fits your needs. Then, practice the planned actions to make sure everything “works.” To create a </a:t>
            </a:r>
            <a:r>
              <a:rPr lang="en-US" sz="1200" b="1" kern="1200" dirty="0" smtClean="0">
                <a:solidFill>
                  <a:schemeClr val="tx1"/>
                </a:solidFill>
                <a:effectLst/>
                <a:latin typeface="+mn-lt"/>
                <a:ea typeface="+mn-ea"/>
                <a:cs typeface="+mn-cs"/>
              </a:rPr>
              <a:t>family communications plan</a:t>
            </a:r>
            <a:r>
              <a:rPr lang="en-US" sz="1200" kern="1200" dirty="0" smtClean="0">
                <a:solidFill>
                  <a:schemeClr val="tx1"/>
                </a:solidFill>
                <a:effectLst/>
                <a:latin typeface="+mn-lt"/>
                <a:ea typeface="+mn-ea"/>
                <a:cs typeface="+mn-cs"/>
              </a:rPr>
              <a:t>, carry family contact information in your wallet.  Choose an out-of-town contact person.  After a disaster, it is often easier to make a long-distance call than a local call from a disaster area.  For your </a:t>
            </a:r>
            <a:r>
              <a:rPr lang="en-US" sz="1200" b="1" kern="1200" dirty="0" smtClean="0">
                <a:solidFill>
                  <a:schemeClr val="tx1"/>
                </a:solidFill>
                <a:effectLst/>
                <a:latin typeface="+mn-lt"/>
                <a:ea typeface="+mn-ea"/>
                <a:cs typeface="+mn-cs"/>
              </a:rPr>
              <a:t>community disaster plan</a:t>
            </a:r>
            <a:r>
              <a:rPr lang="en-US" sz="1200" kern="1200" dirty="0" smtClean="0">
                <a:solidFill>
                  <a:schemeClr val="tx1"/>
                </a:solidFill>
                <a:effectLst/>
                <a:latin typeface="+mn-lt"/>
                <a:ea typeface="+mn-ea"/>
                <a:cs typeface="+mn-cs"/>
              </a:rPr>
              <a:t>, ask about the emergency plans and procedures that exist in your community. Know about your community’s response and evacuation plans (e.g., hurricane, nuclear emergency, severe weather). If you do not own a vehicle or drive, find out in advance what your community’s plans are for evacuating those without private transportation or make arrangements with a neighbor who would drive you. If you receive home care, speak with your case manager to see what their plan is in times of emergency and how they can assist with your plan.  Plan </a:t>
            </a:r>
            <a:r>
              <a:rPr lang="en-US" sz="1200" b="1" kern="1200" dirty="0" smtClean="0">
                <a:solidFill>
                  <a:schemeClr val="tx1"/>
                </a:solidFill>
                <a:effectLst/>
                <a:latin typeface="+mn-lt"/>
                <a:ea typeface="+mn-ea"/>
                <a:cs typeface="+mn-cs"/>
              </a:rPr>
              <a:t>escape routes and meeting places</a:t>
            </a:r>
            <a:r>
              <a:rPr lang="en-US" sz="1200" kern="1200" dirty="0" smtClean="0">
                <a:solidFill>
                  <a:schemeClr val="tx1"/>
                </a:solidFill>
                <a:effectLst/>
                <a:latin typeface="+mn-lt"/>
                <a:ea typeface="+mn-ea"/>
                <a:cs typeface="+mn-cs"/>
              </a:rPr>
              <a:t> ahead of time.  Plan the best and quickest escape routes out of your home and evacuation routes out of your neighborhood.  Decide on a meeting place outside your neighborhood in case you cannot return home.  If you or someone in your household uses a wheelchair, make sure all escape routes from your home are wheelchair accessible.  Know the safe places within your home in case you need to shelter during extreme weather events (e.g., tornado).  Practice your escape drill every six months.  Plan for transportation if you need to evacuate to a shelter</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Post emergency numbers near all of your phones.</a:t>
            </a:r>
            <a:r>
              <a:rPr lang="en-US" sz="1200" kern="1200" dirty="0" smtClean="0">
                <a:solidFill>
                  <a:schemeClr val="tx1"/>
                </a:solidFill>
                <a:effectLst/>
                <a:latin typeface="+mn-lt"/>
                <a:ea typeface="+mn-ea"/>
                <a:cs typeface="+mn-cs"/>
              </a:rPr>
              <a:t> Include the numbers of those in your support network. Remember that in some emergencies telephone lines might not be working. Consider having alternative plans for contacting those in your network.   </a:t>
            </a:r>
            <a:r>
              <a:rPr lang="en-US" sz="1200" b="1" kern="1200" dirty="0" smtClean="0">
                <a:solidFill>
                  <a:schemeClr val="tx1"/>
                </a:solidFill>
                <a:effectLst/>
                <a:latin typeface="+mn-lt"/>
                <a:ea typeface="+mn-ea"/>
                <a:cs typeface="+mn-cs"/>
              </a:rPr>
              <a:t>Plan for Those With Disabilities.  </a:t>
            </a:r>
            <a:r>
              <a:rPr lang="en-US" sz="1200" kern="1200" dirty="0" smtClean="0">
                <a:solidFill>
                  <a:schemeClr val="tx1"/>
                </a:solidFill>
                <a:effectLst/>
                <a:latin typeface="+mn-lt"/>
                <a:ea typeface="+mn-ea"/>
                <a:cs typeface="+mn-cs"/>
              </a:rPr>
              <a:t>Keep support items like wheelchairs and walkers in a designated place so they can be found quickly. This step is essential for those who have home-health caregivers, particularly for those who are bed bound.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Plan for Your Pets or Service Animals.</a:t>
            </a:r>
            <a:r>
              <a:rPr lang="en-US" sz="1200" kern="1200" dirty="0" smtClean="0">
                <a:solidFill>
                  <a:schemeClr val="tx1"/>
                </a:solidFill>
                <a:effectLst/>
                <a:latin typeface="+mn-lt"/>
                <a:ea typeface="+mn-ea"/>
                <a:cs typeface="+mn-cs"/>
              </a:rPr>
              <a:t>  Take your pets with you if you evacuate. However, be aware that pets (except service animals) are not permitted in emergency public shelters for health reasons. Prepare a list of family, friends, boarding facilities, veterinarians and ‘pet-friendly’ hotels that could shelter your pets in an emergency.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Talk to your </a:t>
            </a:r>
            <a:r>
              <a:rPr lang="en-US" sz="1200" b="1" kern="1200" dirty="0" smtClean="0">
                <a:solidFill>
                  <a:schemeClr val="tx1"/>
                </a:solidFill>
                <a:effectLst/>
                <a:latin typeface="+mn-lt"/>
                <a:ea typeface="+mn-ea"/>
                <a:cs typeface="+mn-cs"/>
              </a:rPr>
              <a:t>utility</a:t>
            </a:r>
            <a:r>
              <a:rPr lang="en-US" sz="1200" kern="1200" dirty="0" smtClean="0">
                <a:solidFill>
                  <a:schemeClr val="tx1"/>
                </a:solidFill>
                <a:effectLst/>
                <a:latin typeface="+mn-lt"/>
                <a:ea typeface="+mn-ea"/>
                <a:cs typeface="+mn-cs"/>
              </a:rPr>
              <a:t> company about emergency procedures and know how and when to turn off water, gas and electricity at the main switches or valves. Share this information with your family. Keep any tools you will need nearby. Turn off the utilities only if you suspect the lines are damaged, you suspect a leak or if local officials instruct you to do so. Remember that if gas is turned off for any reason, only a qualified professional can turn it back on. It could take several weeks for a professional to respond. Heating and cooking would need alternative sources.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Test your </a:t>
            </a:r>
            <a:r>
              <a:rPr lang="en-US" sz="1200" b="1" kern="1200" dirty="0" smtClean="0">
                <a:solidFill>
                  <a:schemeClr val="tx1"/>
                </a:solidFill>
                <a:effectLst/>
                <a:latin typeface="+mn-lt"/>
                <a:ea typeface="+mn-ea"/>
                <a:cs typeface="+mn-cs"/>
              </a:rPr>
              <a:t>smoke alarms and carbon monoxide alarms </a:t>
            </a:r>
            <a:r>
              <a:rPr lang="en-US" sz="1200" kern="1200" dirty="0" smtClean="0">
                <a:solidFill>
                  <a:schemeClr val="tx1"/>
                </a:solidFill>
                <a:effectLst/>
                <a:latin typeface="+mn-lt"/>
                <a:ea typeface="+mn-ea"/>
                <a:cs typeface="+mn-cs"/>
              </a:rPr>
              <a:t>regularly. Consider strobe or vibrating alert systems that might meet your needs. Change the batteries in all alarms at least once a year or according to the manufacturer’s instructions.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Talk with your insurance agent to be sure that you have adequate </a:t>
            </a:r>
            <a:r>
              <a:rPr lang="en-US" sz="1200" b="1" kern="1200" dirty="0" smtClean="0">
                <a:solidFill>
                  <a:schemeClr val="tx1"/>
                </a:solidFill>
                <a:effectLst/>
                <a:latin typeface="+mn-lt"/>
                <a:ea typeface="+mn-ea"/>
                <a:cs typeface="+mn-cs"/>
              </a:rPr>
              <a:t>insurance coverage</a:t>
            </a:r>
            <a:r>
              <a:rPr lang="en-US" sz="1200" kern="1200" dirty="0" smtClean="0">
                <a:solidFill>
                  <a:schemeClr val="tx1"/>
                </a:solidFill>
                <a:effectLst/>
                <a:latin typeface="+mn-lt"/>
                <a:ea typeface="+mn-ea"/>
                <a:cs typeface="+mn-cs"/>
              </a:rPr>
              <a:t>. Homeowners insurance does not cover flood damage and may not provide full coverage for other hazards.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Keep copies of </a:t>
            </a:r>
            <a:r>
              <a:rPr lang="en-US" sz="1200" b="1" kern="1200" dirty="0" smtClean="0">
                <a:solidFill>
                  <a:schemeClr val="tx1"/>
                </a:solidFill>
                <a:effectLst/>
                <a:latin typeface="+mn-lt"/>
                <a:ea typeface="+mn-ea"/>
                <a:cs typeface="+mn-cs"/>
              </a:rPr>
              <a:t>vital family records and other important documents</a:t>
            </a:r>
            <a:r>
              <a:rPr lang="en-US" sz="1200" kern="1200" dirty="0" smtClean="0">
                <a:solidFill>
                  <a:schemeClr val="tx1"/>
                </a:solidFill>
                <a:effectLst/>
                <a:latin typeface="+mn-lt"/>
                <a:ea typeface="+mn-ea"/>
                <a:cs typeface="+mn-cs"/>
              </a:rPr>
              <a:t> such as birth and marriage certificates, social security cards, passports, wills, deeds, and financial, insurance and immunizations records in a safe location, like a fire safe or safe-deposit box.</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 wear </a:t>
            </a:r>
            <a:r>
              <a:rPr lang="en-US" sz="1200" b="1" kern="1200" dirty="0" smtClean="0">
                <a:solidFill>
                  <a:schemeClr val="tx1"/>
                </a:solidFill>
                <a:effectLst/>
                <a:latin typeface="+mn-lt"/>
                <a:ea typeface="+mn-ea"/>
                <a:cs typeface="+mn-cs"/>
              </a:rPr>
              <a:t>hearing aids or assistive devices</a:t>
            </a:r>
            <a:r>
              <a:rPr lang="en-US" sz="1200" kern="1200" dirty="0" smtClean="0">
                <a:solidFill>
                  <a:schemeClr val="tx1"/>
                </a:solidFill>
                <a:effectLst/>
                <a:latin typeface="+mn-lt"/>
                <a:ea typeface="+mn-ea"/>
                <a:cs typeface="+mn-cs"/>
              </a:rPr>
              <a:t>, consider storing them in a bedside container that is attached to your nightstand using Velcro. Some disasters (e.g., earthquakes) may shift items that are not secured, making them difficult to find quickly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Take a moment to consider and discuss what limitations you or a member of your family may have and how you would resolve them.</a:t>
            </a:r>
            <a:r>
              <a:rPr lang="en-US" dirty="0" smtClean="0">
                <a:effectLst/>
              </a:rPr>
              <a:t> </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Teaching Tip:  </a:t>
            </a:r>
            <a:r>
              <a:rPr lang="en-US" sz="1200" i="1" kern="1200" dirty="0" smtClean="0">
                <a:solidFill>
                  <a:schemeClr val="tx1"/>
                </a:solidFill>
                <a:effectLst/>
                <a:latin typeface="+mn-lt"/>
                <a:ea typeface="+mn-ea"/>
                <a:cs typeface="+mn-cs"/>
              </a:rPr>
              <a:t>Note that participants might find it difficult to think of limitations they of their family member may have. Be prepared to provide insight into things they should consider. Walk around and assist as needed.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dirty="0" smtClean="0"/>
              <a:t>Reference:</a:t>
            </a:r>
          </a:p>
          <a:p>
            <a:endParaRPr lang="en-US" dirty="0" smtClean="0"/>
          </a:p>
          <a:p>
            <a:pPr defTabSz="933237">
              <a:defRPr/>
            </a:pPr>
            <a:r>
              <a:rPr lang="en-US" dirty="0" smtClean="0"/>
              <a:t>American Red Cross at http://www.redcross.org/images/MEDIA_CustomProductCatalog/m4640086_Disaster_Preparedness_for_Srs-English.revised_7-09.pdf</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10</a:t>
            </a:fld>
            <a:endParaRPr lang="en-US"/>
          </a:p>
        </p:txBody>
      </p:sp>
    </p:spTree>
    <p:extLst>
      <p:ext uri="{BB962C8B-B14F-4D97-AF65-F5344CB8AC3E}">
        <p14:creationId xmlns:p14="http://schemas.microsoft.com/office/powerpoint/2010/main" val="1517885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a:t>
            </a:r>
            <a:r>
              <a:rPr lang="en-US" sz="1200" kern="1200" dirty="0" smtClean="0">
                <a:solidFill>
                  <a:schemeClr val="tx1"/>
                </a:solidFill>
                <a:effectLst/>
                <a:latin typeface="+mn-lt"/>
                <a:ea typeface="+mn-ea"/>
                <a:cs typeface="+mn-cs"/>
              </a:rPr>
              <a:t> To keep planning from seeming overwhelming, experts recommend that older adults focus on preparing for disasters that are most likely to occur in their area. For example, seniors living in Florida need to know how to prepare for a hurricane, while older adults in the Midwest should stock up for blizzards and floods. In California, people should prepare for earthquakes and wildfires, while those living near a chemical or nuclear plant or along a highway where hazardous materials are frequently transported need to prepare for disasters in these settings. New York City advises its residents to keep plastic sheeting and duct tape to seal out toxins from a chemical attack.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Community Hazard Assessment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What hazards threaten your community and neighborhood? Make a list of how they might affect you. Think about both natural (e.g., hurricanes, flooding, winter storms and earthquakes) and human-caused (e.g., hazardous materials and transportation accidents) and about your risk from those hazards. Which of these hazards are most likely to happen in your community?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Earthquakes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Flooding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Hurricanes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Toxic Spills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Winter Storms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Home Fires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Tornadoes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Wildfires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Thunderstorms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Preparing for a hazard that is most likely to happen in your area will help you be prepared for any disaster. Remember, disasters can happen at any time.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Do you live alone?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Do you drive or own a car?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How good is your sense of smell?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Do you have any physical, medical, thinking or learning limitations?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Has your sense of hearing or vision decreased?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Are you reliant upon any medical equipment?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Are you reliant upon a caregiver?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Let’s also consider some other ways you should be informed.  For example: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Community Warning Systems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 will you be notified of a possible emergency? Know how local authorities will warn you of a pending or current disaster situation and how they will provide information to you before, during and after a disaster.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Friends, Family Caregivers and Neighbors</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Before a disaster happens it is a good idea to have a conversation with those in your support network: your friends, family and neighbors. Let them know your needs in an emergency situation; ask them how they could assist with your plan and whether they would be willing to help. Consider that during some emergencies travel is severely limited and they may not be able to get to you.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Local Neighborhood Emergency Teams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Connect with a group in your local neighborhood. Some of these could include CERT (Community Emergency Response Team), neighborhood watch, community block associations, faith-based organizations, etc. Even if you feel you cannot become a member, let them know your needs and ask them how they could assist with your disaster plan. If available, take advantage of advance registration systems in your area for those who need help during community emergencies.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Local Volunteer Fire Departments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Connect with your local volunteer fire department or ambulance and let them know your needs (especially if you live in a rural area). Discuss with them how they might be able to assist in your disaster plan.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Local EAS (Emergency Alert System)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Certain television and radio stations will broadcast emergency messages from local authorities. Find out which stations broadcast on the Emergency Alert System (EAS).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NOAA Weather Radio/All-Hazard Alert Radio</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special radios provide one of the earliest warnings of weather and other emergencies, and can be programmed to alert you to hazards in your specific area. Call your local National Weather Service office or visit www.nws.noaa.gov for more information.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Door-to-Door Warning From Local Emergency Officials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some emergencies local responders may come door-to-door and deliver emergency messages or warnings. Listen carefully and follow their instructions!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Senior Living and Assisted Living Communities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live in a senior community become familiar with any disaster notification plans that may already exist. Talk to your community management or resident council about how you can all be more prepared together.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Be Aware—Help Inform Others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may be people in your community that need extra assistance when a disaster occurs. Consider how you can assist them in their preparedness planning and during an emergency. </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800" kern="1200" dirty="0" smtClean="0">
              <a:solidFill>
                <a:schemeClr val="tx1"/>
              </a:solidFill>
              <a:effectLst/>
              <a:latin typeface="+mn-lt"/>
              <a:ea typeface="+mn-ea"/>
              <a:cs typeface="+mn-cs"/>
            </a:endParaRPr>
          </a:p>
          <a:p>
            <a:r>
              <a:rPr lang="en-US" sz="1150" b="1" kern="1200" dirty="0" smtClean="0">
                <a:solidFill>
                  <a:schemeClr val="tx1"/>
                </a:solidFill>
                <a:effectLst/>
                <a:latin typeface="+mn-lt"/>
                <a:ea typeface="+mn-ea"/>
                <a:cs typeface="+mn-cs"/>
              </a:rPr>
              <a:t>Ask: </a:t>
            </a:r>
            <a:r>
              <a:rPr lang="en-US" sz="1200" kern="1200" dirty="0" smtClean="0">
                <a:solidFill>
                  <a:schemeClr val="tx1"/>
                </a:solidFill>
                <a:effectLst/>
                <a:latin typeface="+mn-lt"/>
                <a:ea typeface="+mn-ea"/>
                <a:cs typeface="+mn-cs"/>
              </a:rPr>
              <a:t>Can you think of disasters you may be at risk for? </a:t>
            </a:r>
            <a:r>
              <a:rPr lang="en-US" sz="1200" i="1" kern="1200" dirty="0" smtClean="0">
                <a:solidFill>
                  <a:schemeClr val="tx1"/>
                </a:solidFill>
                <a:effectLst/>
                <a:latin typeface="+mn-lt"/>
                <a:ea typeface="+mn-ea"/>
                <a:cs typeface="+mn-cs"/>
              </a:rPr>
              <a:t>(Let audience share.)</a:t>
            </a:r>
          </a:p>
          <a:p>
            <a:endParaRPr lang="en-US" sz="1200" i="1"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Ask:  </a:t>
            </a:r>
            <a:r>
              <a:rPr lang="en-US" sz="1200" i="0" kern="1200" dirty="0" smtClean="0">
                <a:solidFill>
                  <a:schemeClr val="tx1"/>
                </a:solidFill>
                <a:effectLst/>
                <a:latin typeface="+mn-lt"/>
                <a:ea typeface="+mn-ea"/>
                <a:cs typeface="+mn-cs"/>
              </a:rPr>
              <a:t>Can you think of ways you can help your neighbors?  (let audience share.)</a:t>
            </a:r>
          </a:p>
          <a:p>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Teaching Tip: </a:t>
            </a:r>
            <a:r>
              <a:rPr lang="en-US" sz="1200" i="1" kern="1200" dirty="0" smtClean="0">
                <a:solidFill>
                  <a:schemeClr val="tx1"/>
                </a:solidFill>
                <a:effectLst/>
                <a:latin typeface="+mn-lt"/>
                <a:ea typeface="+mn-ea"/>
                <a:cs typeface="+mn-cs"/>
              </a:rPr>
              <a:t>Give participants time to discuss this among one another; walk around to answer any questions.</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Teaching Tip: </a:t>
            </a:r>
            <a:r>
              <a:rPr lang="en-US" sz="1200" i="1" kern="1200" dirty="0" smtClean="0">
                <a:solidFill>
                  <a:schemeClr val="tx1"/>
                </a:solidFill>
                <a:effectLst/>
                <a:latin typeface="+mn-lt"/>
                <a:ea typeface="+mn-ea"/>
                <a:cs typeface="+mn-cs"/>
              </a:rPr>
              <a:t>Walk around to answer any questions. Allow just a couple of minutes here. </a:t>
            </a:r>
            <a:endParaRPr lang="en-US" sz="1100" kern="1200" dirty="0" smtClean="0">
              <a:solidFill>
                <a:schemeClr val="tx1"/>
              </a:solidFill>
              <a:effectLst/>
              <a:latin typeface="+mn-lt"/>
              <a:ea typeface="+mn-ea"/>
              <a:cs typeface="+mn-cs"/>
            </a:endParaRPr>
          </a:p>
          <a:p>
            <a:endParaRPr lang="en-US" dirty="0" smtClean="0"/>
          </a:p>
          <a:p>
            <a:r>
              <a:rPr lang="en-US" dirty="0" smtClean="0"/>
              <a:t>Reference:</a:t>
            </a:r>
          </a:p>
          <a:p>
            <a:endParaRPr lang="en-US" dirty="0" smtClean="0"/>
          </a:p>
          <a:p>
            <a:r>
              <a:rPr lang="en-US" b="0" dirty="0" smtClean="0"/>
              <a:t>https://www.cdc.gov/aging/pdf/disaster_planning_tips.pdf</a:t>
            </a:r>
          </a:p>
          <a:p>
            <a:pPr defTabSz="933237">
              <a:defRPr/>
            </a:pPr>
            <a:r>
              <a:rPr lang="en-US" b="0" dirty="0" smtClean="0"/>
              <a:t>http://www.redcross.org/images/MEDIA_CustomProductCatalog/m4640086_Disaster_Preparedness_for_Srs-English.revised_7-09.pdf</a:t>
            </a:r>
          </a:p>
          <a:p>
            <a:endParaRPr lang="en-US" b="0" dirty="0" smtClean="0"/>
          </a:p>
          <a:p>
            <a:endParaRPr lang="en-US" b="0"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11</a:t>
            </a:fld>
            <a:endParaRPr lang="en-US"/>
          </a:p>
        </p:txBody>
      </p:sp>
    </p:spTree>
    <p:extLst>
      <p:ext uri="{BB962C8B-B14F-4D97-AF65-F5344CB8AC3E}">
        <p14:creationId xmlns:p14="http://schemas.microsoft.com/office/powerpoint/2010/main" val="4015128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In some emergencies such as a chemical emergency, you would need to know how to seal a room for safety on a temporary basis, called “shelter in place.” In the case of a winter storm, you may be told to “stay at home.” This means stay where you are and make yourself as safe as possible until the emergency passes or you are told to evacuate. In this situation it is safer to remain indoors than to go outside. Stay in your home and listen to instructions from emergency personnel. Listen to your television or radio for emergency messages. Be prepared to be on your own and have additional food and water for seven to fourteen days. </a:t>
            </a:r>
          </a:p>
          <a:p>
            <a:endParaRPr lang="en-US" dirty="0" smtClean="0"/>
          </a:p>
          <a:p>
            <a:r>
              <a:rPr lang="en-US" b="1" dirty="0" smtClean="0"/>
              <a:t>If You Need to Evacuate, </a:t>
            </a:r>
            <a:r>
              <a:rPr lang="en-US" b="0" dirty="0" smtClean="0"/>
              <a:t>c</a:t>
            </a:r>
            <a:r>
              <a:rPr lang="en-US" dirty="0" smtClean="0"/>
              <a:t>oordinate with your family and home care provider for evacuation procedures. </a:t>
            </a:r>
          </a:p>
          <a:p>
            <a:pPr marL="466618" lvl="1"/>
            <a:r>
              <a:rPr lang="en-US" dirty="0" smtClean="0"/>
              <a:t>• Try to carpool, if possible. </a:t>
            </a:r>
          </a:p>
          <a:p>
            <a:pPr marL="466618" lvl="1"/>
            <a:r>
              <a:rPr lang="en-US" dirty="0" smtClean="0"/>
              <a:t>• Wear appropriate clothing and sturdy shoes. </a:t>
            </a:r>
          </a:p>
          <a:p>
            <a:pPr marL="466618" lvl="1"/>
            <a:r>
              <a:rPr lang="en-US" dirty="0" smtClean="0"/>
              <a:t>• Take your disaster supplies kit – “go bag.” </a:t>
            </a:r>
          </a:p>
          <a:p>
            <a:pPr marL="466618" lvl="1"/>
            <a:r>
              <a:rPr lang="en-US" dirty="0" smtClean="0"/>
              <a:t>• Lock your home. </a:t>
            </a:r>
          </a:p>
          <a:p>
            <a:pPr marL="466618" lvl="1"/>
            <a:r>
              <a:rPr lang="en-US" dirty="0" smtClean="0"/>
              <a:t>• Use the travel routes specified or special assistance provided by local officials. Don’t take any short cuts, they may be unsafe. </a:t>
            </a:r>
          </a:p>
          <a:p>
            <a:pPr marL="466618" lvl="1"/>
            <a:r>
              <a:rPr lang="en-US" dirty="0" smtClean="0"/>
              <a:t>• When you arrive at a shelter, notify the shelter management of any needs you may have. They will do their best to accommodate you and make you comfortable. </a:t>
            </a:r>
          </a:p>
          <a:p>
            <a:pPr marL="466618" lvl="1"/>
            <a:r>
              <a:rPr lang="en-US" dirty="0" smtClean="0"/>
              <a:t>• Let your out-of-town contact know when you left and where you are going. </a:t>
            </a:r>
          </a:p>
          <a:p>
            <a:pPr marL="466618" lvl="1"/>
            <a:r>
              <a:rPr lang="en-US" dirty="0" smtClean="0"/>
              <a:t>• Make arrangements for your pets. Take them with you if you leave. </a:t>
            </a:r>
          </a:p>
          <a:p>
            <a:endParaRPr lang="en-US" dirty="0" smtClean="0"/>
          </a:p>
          <a:p>
            <a:r>
              <a:rPr lang="en-US" b="1" dirty="0" smtClean="0"/>
              <a:t>Public Shelters </a:t>
            </a:r>
          </a:p>
          <a:p>
            <a:r>
              <a:rPr lang="en-US" dirty="0" smtClean="0"/>
              <a:t>Relief organizations, like the American Red Cross, may open shelters if a disaster affects a large number of people or the emergency is expected to last several days. Be prepared to go to a shelter if— </a:t>
            </a:r>
          </a:p>
          <a:p>
            <a:pPr marL="466618" lvl="1"/>
            <a:r>
              <a:rPr lang="en-US" dirty="0" smtClean="0"/>
              <a:t>• Your area is without electrical power. </a:t>
            </a:r>
          </a:p>
          <a:p>
            <a:pPr marL="466618" lvl="1"/>
            <a:r>
              <a:rPr lang="en-US" dirty="0" smtClean="0"/>
              <a:t>• Floodwater is rising. </a:t>
            </a:r>
          </a:p>
          <a:p>
            <a:pPr marL="466618" lvl="1"/>
            <a:r>
              <a:rPr lang="en-US" dirty="0" smtClean="0"/>
              <a:t>• Your home has been severely damaged. </a:t>
            </a:r>
          </a:p>
          <a:p>
            <a:pPr marL="466618" lvl="1"/>
            <a:r>
              <a:rPr lang="en-US" dirty="0" smtClean="0"/>
              <a:t>• Police or other local officials tell you to evacuate. </a:t>
            </a:r>
          </a:p>
          <a:p>
            <a:endParaRPr lang="en-US" dirty="0" smtClean="0"/>
          </a:p>
          <a:p>
            <a:r>
              <a:rPr lang="en-US" b="1" dirty="0" smtClean="0"/>
              <a:t>Services Provided at a Red Cross Shelter </a:t>
            </a:r>
          </a:p>
          <a:p>
            <a:pPr marL="466618" lvl="1"/>
            <a:r>
              <a:rPr lang="en-US" dirty="0" smtClean="0"/>
              <a:t>• Food </a:t>
            </a:r>
          </a:p>
          <a:p>
            <a:pPr marL="466618" lvl="1"/>
            <a:r>
              <a:rPr lang="en-US" dirty="0" smtClean="0"/>
              <a:t>• Temporary shelter </a:t>
            </a:r>
          </a:p>
          <a:p>
            <a:pPr marL="466618" lvl="1"/>
            <a:r>
              <a:rPr lang="en-US" dirty="0" smtClean="0"/>
              <a:t>• Basic first aid All American Red Cross emergency services are provided free of charge. </a:t>
            </a:r>
          </a:p>
          <a:p>
            <a:r>
              <a:rPr lang="en-US" dirty="0" smtClean="0"/>
              <a:t>To learn about Red Cross shelters that have been opened in your area, listen to your local media, check with your local American Red Cross chapter or visit www.redcross.org. </a:t>
            </a:r>
          </a:p>
          <a:p>
            <a:endParaRPr lang="en-US" dirty="0" smtClean="0"/>
          </a:p>
          <a:p>
            <a:r>
              <a:rPr lang="en-US" b="1" dirty="0" smtClean="0"/>
              <a:t>Immediately After a Disaster </a:t>
            </a:r>
          </a:p>
          <a:p>
            <a:pPr marL="466618" lvl="1"/>
            <a:r>
              <a:rPr lang="en-US" dirty="0" smtClean="0"/>
              <a:t>• If the emergency occurs while you are at home, check for damage using a flashlight. DO NOT light matches or candles or turn on electrical switches. Check for fires, chemical spills and gas leaks. </a:t>
            </a:r>
          </a:p>
          <a:p>
            <a:pPr marL="466618" lvl="1"/>
            <a:r>
              <a:rPr lang="en-US" dirty="0" smtClean="0"/>
              <a:t>• Shut off any damaged utilities. </a:t>
            </a:r>
          </a:p>
          <a:p>
            <a:pPr marL="466618" lvl="1"/>
            <a:r>
              <a:rPr lang="en-US" dirty="0" smtClean="0"/>
              <a:t>• Check on your neighbors, especially those who are elderly or have disabilities. </a:t>
            </a:r>
          </a:p>
          <a:p>
            <a:pPr marL="466618" lvl="1"/>
            <a:r>
              <a:rPr lang="en-US" dirty="0" smtClean="0"/>
              <a:t>• Call your out-of-town contacts and let them know you are okay. </a:t>
            </a:r>
          </a:p>
          <a:p>
            <a:pPr marL="466618" lvl="1"/>
            <a:r>
              <a:rPr lang="en-US" dirty="0" smtClean="0"/>
              <a:t>• Stay away from downed power lines. </a:t>
            </a:r>
          </a:p>
          <a:p>
            <a:pPr marL="466618" lvl="1"/>
            <a:r>
              <a:rPr lang="en-US" dirty="0" smtClean="0"/>
              <a:t>• Do not drive through flooded roads. </a:t>
            </a:r>
          </a:p>
          <a:p>
            <a:pPr marL="466618" lvl="1"/>
            <a:r>
              <a:rPr lang="en-US" dirty="0" smtClean="0"/>
              <a:t>• Monitor local broadcasts for information about where you can get disaster relief assistance. </a:t>
            </a:r>
          </a:p>
          <a:p>
            <a:endParaRPr lang="en-US" dirty="0" smtClean="0"/>
          </a:p>
          <a:p>
            <a:r>
              <a:rPr lang="en-US" b="1" dirty="0" smtClean="0"/>
              <a:t>If Electrical Power Is Lost </a:t>
            </a:r>
          </a:p>
          <a:p>
            <a:r>
              <a:rPr lang="en-US" dirty="0" smtClean="0"/>
              <a:t>• Use a flashlight or battery-operated lantern. Do not use candles. </a:t>
            </a:r>
          </a:p>
          <a:p>
            <a:r>
              <a:rPr lang="en-US" dirty="0" smtClean="0"/>
              <a:t>• Turn off or unplug all major appliances (e.g., stove, refrigerator, dryer). They could be damaged by the electrical surge when the power is restored. </a:t>
            </a:r>
          </a:p>
          <a:p>
            <a:r>
              <a:rPr lang="en-US" dirty="0" smtClean="0"/>
              <a:t>• Keep refrigerator and freezer doors closed as much as possible. </a:t>
            </a:r>
          </a:p>
          <a:p>
            <a:r>
              <a:rPr lang="en-US" dirty="0" smtClean="0"/>
              <a:t>• Use portable generators cautiously. Make sure they are operated only out-of-doors in a well-ventilated area. Refuel a generator only after it has cooled. Do not connect a generator to your home’s electrical system except though an approved transfer switch installed in compliance with the local electrical code. </a:t>
            </a:r>
          </a:p>
          <a:p>
            <a:endParaRPr lang="en-US" dirty="0" smtClean="0"/>
          </a:p>
          <a:p>
            <a:r>
              <a:rPr lang="en-US" b="1" dirty="0" smtClean="0"/>
              <a:t>Financial Exploitation/Scams</a:t>
            </a:r>
            <a:r>
              <a:rPr lang="en-US" dirty="0" smtClean="0"/>
              <a:t> </a:t>
            </a:r>
          </a:p>
          <a:p>
            <a:r>
              <a:rPr lang="en-US" dirty="0" smtClean="0"/>
              <a:t>Unfortunately, after a disaster there may be some people who will try to take advantage of your vulnerability. Beware of high-pressure sales, disclosing personal financial information (account numbers and credit card information) and services provided with no written contract. For information on scams, go to www.ftc.gov. </a:t>
            </a:r>
          </a:p>
          <a:p>
            <a:endParaRPr lang="en-US" dirty="0" smtClean="0"/>
          </a:p>
          <a:p>
            <a:r>
              <a:rPr lang="en-US" b="1" dirty="0" smtClean="0"/>
              <a:t>Before a Fire </a:t>
            </a:r>
          </a:p>
          <a:p>
            <a:r>
              <a:rPr lang="en-US" dirty="0" smtClean="0"/>
              <a:t>Plan two escape routes out of each room. Choose a place to meet outside after escaping from a fire. Practice your fire escape with everyone in your home every six months. </a:t>
            </a:r>
          </a:p>
          <a:p>
            <a:r>
              <a:rPr lang="en-US" dirty="0" smtClean="0"/>
              <a:t>Plan to use the stairs during a fire evacuation, even in buildings with elevators. If you cannot use stairways, make special arrangements for help in advance. </a:t>
            </a:r>
          </a:p>
          <a:p>
            <a:r>
              <a:rPr lang="en-US" dirty="0" smtClean="0"/>
              <a:t>Sleep with the bedroom door closed. Install smoke alarms inside and outside sleeping areas to give you warning of toxic fumes. </a:t>
            </a:r>
          </a:p>
          <a:p>
            <a:r>
              <a:rPr lang="en-US" dirty="0" smtClean="0"/>
              <a:t>Test your smoke alarm every month. Change batteries on the same day each year. Vacuum it occasionally to remove dust. Replace smoke alarms every ten years—they lose sensitivity over time. </a:t>
            </a:r>
          </a:p>
          <a:p>
            <a:endParaRPr lang="en-US" dirty="0" smtClean="0"/>
          </a:p>
          <a:p>
            <a:r>
              <a:rPr lang="en-US" b="1" dirty="0" smtClean="0"/>
              <a:t>In Case of Fire</a:t>
            </a:r>
            <a:r>
              <a:rPr lang="en-US" dirty="0" smtClean="0"/>
              <a:t> </a:t>
            </a:r>
          </a:p>
          <a:p>
            <a:pPr marL="466618" lvl="1"/>
            <a:r>
              <a:rPr lang="en-US" dirty="0" smtClean="0"/>
              <a:t>• Remain calm. Drop to the floor and crawl. Most fire fatalities are due to breathing toxic fumes and smoke. The cleanest air is near the floor. Breathing toxic fumes and smoke is more dangerous than the risk of injury in getting to the floor quickly. </a:t>
            </a:r>
          </a:p>
          <a:p>
            <a:pPr marL="466618" lvl="1"/>
            <a:r>
              <a:rPr lang="en-US" dirty="0" smtClean="0"/>
              <a:t>• Feel any door before you open it. If it is hot, find another way out. </a:t>
            </a:r>
          </a:p>
          <a:p>
            <a:pPr marL="466618" lvl="1"/>
            <a:r>
              <a:rPr lang="en-US" dirty="0" smtClean="0"/>
              <a:t>• If your smoke alarm sounds, never waste time to get dressed or collect valuables or pets. Get out of your home immediately. </a:t>
            </a:r>
          </a:p>
          <a:p>
            <a:pPr marL="466618" lvl="1"/>
            <a:r>
              <a:rPr lang="en-US" dirty="0" smtClean="0"/>
              <a:t>• Do not try to fight the fire! Call for help from a neighbor’s phone. </a:t>
            </a:r>
          </a:p>
          <a:p>
            <a:pPr marL="466618" lvl="1"/>
            <a:r>
              <a:rPr lang="en-US" dirty="0" smtClean="0"/>
              <a:t>• Never go back into a burning building for any reason. Get out and stay out! </a:t>
            </a:r>
          </a:p>
          <a:p>
            <a:pPr marL="466618" lvl="1"/>
            <a:r>
              <a:rPr lang="en-US" dirty="0" smtClean="0"/>
              <a:t>• If your clothes catch on fire, drop to the floor and roll to suffocate the fire. Keep rolling (running from the fire only “fans” the flames and makes it worse). </a:t>
            </a:r>
          </a:p>
          <a:p>
            <a:pPr marL="466618" lvl="1"/>
            <a:r>
              <a:rPr lang="en-US" dirty="0" smtClean="0"/>
              <a:t>• If you are in a wheelchair or cannot get out of your home, stay by the window near the floor and signal for help. </a:t>
            </a:r>
          </a:p>
          <a:p>
            <a:endParaRPr lang="en-US" dirty="0" smtClean="0"/>
          </a:p>
          <a:p>
            <a:r>
              <a:rPr lang="en-US" dirty="0" smtClean="0"/>
              <a:t>Reference:</a:t>
            </a:r>
          </a:p>
          <a:p>
            <a:endParaRPr lang="en-US" dirty="0" smtClean="0"/>
          </a:p>
          <a:p>
            <a:pPr defTabSz="933237">
              <a:defRPr/>
            </a:pPr>
            <a:r>
              <a:rPr lang="en-US" b="0" dirty="0" smtClean="0"/>
              <a:t>http://www.redcross.org/images/MEDIA_CustomProductCatalog/m4640086_Disaster_Preparedness_for_Srs-English.revised_7-09.pdf</a:t>
            </a:r>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12</a:t>
            </a:fld>
            <a:endParaRPr lang="en-US"/>
          </a:p>
        </p:txBody>
      </p:sp>
    </p:spTree>
    <p:extLst>
      <p:ext uri="{BB962C8B-B14F-4D97-AF65-F5344CB8AC3E}">
        <p14:creationId xmlns:p14="http://schemas.microsoft.com/office/powerpoint/2010/main" val="3615869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Most people who cannot leave an area prior to a disaster go to a designated community shelter, usually operated by the American Red Cross or a community organization. These shelters are opened when a disaster affects a large number of people or is expected to last several days. In addition to basic shelter, these facilities offer meals, water, personal hygiene items, first aid, and information. People who go to a shelter must bring their own bedding, medications, and other special-need items. Pets are not allowed in shelters. Many older adults are overwhelmed by the crowding, noise, and lack of privacy in a general shelter. Older adults with arthritis might find it difficult to sleep on a cot or floor mattress. People with dementia may become agitated during a crisis, especially if they must leave their usual environment. Older adults with chronic conditions face health risks if they cannot obtain their medications, special diets, or needed medical assistance while in the shelter. Few localities have shelters just for older adults. However, some aging and preparedness specialists recommend that communities should consider providing shelter for older adults in a familiar place, such as a local senior center. </a:t>
            </a:r>
          </a:p>
          <a:p>
            <a:endParaRPr lang="en-US" dirty="0" smtClean="0"/>
          </a:p>
          <a:p>
            <a:r>
              <a:rPr lang="en-US" dirty="0" smtClean="0"/>
              <a:t>Reference:</a:t>
            </a:r>
          </a:p>
          <a:p>
            <a:endParaRPr lang="en-US" dirty="0" smtClean="0"/>
          </a:p>
          <a:p>
            <a:pPr defTabSz="933237">
              <a:defRPr/>
            </a:pPr>
            <a:r>
              <a:rPr lang="en-US" dirty="0" smtClean="0"/>
              <a:t>https://www.cdc.gov/aging/pdf/disaster_planning_tips.pdf</a:t>
            </a:r>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13</a:t>
            </a:fld>
            <a:endParaRPr lang="en-US"/>
          </a:p>
        </p:txBody>
      </p:sp>
    </p:spTree>
    <p:extLst>
      <p:ext uri="{BB962C8B-B14F-4D97-AF65-F5344CB8AC3E}">
        <p14:creationId xmlns:p14="http://schemas.microsoft.com/office/powerpoint/2010/main" val="1904021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r>
              <a:rPr lang="en-US" baseline="0" dirty="0" smtClean="0"/>
              <a:t> </a:t>
            </a:r>
            <a:r>
              <a:rPr lang="en-US" dirty="0" smtClean="0"/>
              <a:t>Most states set up Special Needs Shelters for medically dependent residents in advance of an anticipated disaster, such as a hurricane. These shelters are designed for very ill people who need medical assistance and have nowhere else to go. Evacuees at a Special Needs Shelter might have had a stroke, use a wheelchair, or require special medical equipment such as intravenous devices, gastric tubes, or indwelling catheters. People who go to Special Needs Shelters must bring their own medications, medical devices, bedding, and food, as well as a caregiver. These shelters are generally in a school or other public building and are likely to offer few accessible bathrooms, no shower facilities, and no privacy. They should be considered a last resort for people who cannot travel to friends or relatives outside the disaster area. Many of these shelters require people to register in advance. Some provide transportation to the shelter, but many do not. Special Needs Shelters are typically staffed by medical personnel, social workers, and administrative staff. Public health specialists inspect the shelter to ensure that no communicable diseases or unsanitary conditions are present. Other specialists might inspect the shelter to determine whether spraying is needed to prevent mosquito-borne diseases following flooding. Suppliers bring in essential items. Being aware of the roles of these personnel can help an older adult relax and be less anxious.</a:t>
            </a:r>
          </a:p>
          <a:p>
            <a:endParaRPr lang="en-US" dirty="0" smtClean="0"/>
          </a:p>
          <a:p>
            <a:r>
              <a:rPr lang="en-US" dirty="0" smtClean="0"/>
              <a:t>Reference:</a:t>
            </a:r>
          </a:p>
          <a:p>
            <a:endParaRPr lang="en-US" dirty="0" smtClean="0"/>
          </a:p>
          <a:p>
            <a:pPr defTabSz="933237">
              <a:defRPr/>
            </a:pPr>
            <a:r>
              <a:rPr lang="en-US" dirty="0" smtClean="0"/>
              <a:t>https://www.cdc.gov/aging/pdf/disaster_planning_tips.pdf</a:t>
            </a:r>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14</a:t>
            </a:fld>
            <a:endParaRPr lang="en-US"/>
          </a:p>
        </p:txBody>
      </p:sp>
    </p:spTree>
    <p:extLst>
      <p:ext uri="{BB962C8B-B14F-4D97-AF65-F5344CB8AC3E}">
        <p14:creationId xmlns:p14="http://schemas.microsoft.com/office/powerpoint/2010/main" val="1900797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Family members who have a relative in a nursing home, assisted living facility, or retirement community should inquire about the facility’s disaster planning. Questions to ask include: What emergency plans are in place? How does the facility define an emergency? Are sufficient supplies and generators available? When will an evacuation occur? How will it be carried out? Who will notify families that a resident has been evacuated? </a:t>
            </a:r>
          </a:p>
          <a:p>
            <a:endParaRPr lang="en-US" dirty="0" smtClean="0"/>
          </a:p>
          <a:p>
            <a:r>
              <a:rPr lang="en-US" dirty="0" smtClean="0"/>
              <a:t>Long-term care facilities try to keep residents safe within the facility whenever possible. Evacuation can exacerbate many health conditions for very frail people. During emergencies, the staff pays special attention to people with disabilities or cognitive impairment. They are trained to speak in a calm, low-pitched voice, and explain what is going on before suddenly moving someone. Generally, arrangements are made with other nursing homes to re-locate residents, along with their medications, medical records, and wheelchairs. The facility should have plans to transport residents if necessary. Long-term care ombudsmen who work with nursing home residents are trained to understand “transfer trauma” and how it affects older residents. They help to ensure that the facilities have adequate staff during emergencies, the residents take their medications with them if they evacuate, families can find residents, a central information source has been identified, personal belongings are protected, beds are available, transportation needs are met, and coordination with mental health and grief counselors occurs.</a:t>
            </a:r>
          </a:p>
          <a:p>
            <a:endParaRPr lang="en-US" dirty="0" smtClean="0"/>
          </a:p>
          <a:p>
            <a:r>
              <a:rPr lang="en-US" dirty="0" smtClean="0"/>
              <a:t>Reference:</a:t>
            </a:r>
          </a:p>
          <a:p>
            <a:endParaRPr lang="en-US" dirty="0" smtClean="0"/>
          </a:p>
          <a:p>
            <a:r>
              <a:rPr lang="en-US" dirty="0" smtClean="0"/>
              <a:t>https://www.cdc.gov/aging/pdf/disaster_planning_tips.pdf</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15</a:t>
            </a:fld>
            <a:endParaRPr lang="en-US"/>
          </a:p>
        </p:txBody>
      </p:sp>
    </p:spTree>
    <p:extLst>
      <p:ext uri="{BB962C8B-B14F-4D97-AF65-F5344CB8AC3E}">
        <p14:creationId xmlns:p14="http://schemas.microsoft.com/office/powerpoint/2010/main" val="3689408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smtClean="0"/>
              <a:t>Say:</a:t>
            </a:r>
            <a:r>
              <a:rPr lang="en-US" b="1" baseline="0" dirty="0" smtClean="0"/>
              <a:t>  </a:t>
            </a:r>
            <a:r>
              <a:rPr lang="en-US" baseline="0" dirty="0" smtClean="0"/>
              <a:t>The </a:t>
            </a:r>
            <a:r>
              <a:rPr lang="en-US" dirty="0" smtClean="0"/>
              <a:t>likelihood </a:t>
            </a:r>
            <a:r>
              <a:rPr lang="en-US" dirty="0"/>
              <a:t>that you and your family will recover from an emergency tomorrow often depends on the planning and preparation done today. While each person’s abilities and needs are unique, every individual can take steps to prepare for all kinds of emergencies. </a:t>
            </a:r>
            <a:r>
              <a:rPr lang="en-US" dirty="0" smtClean="0"/>
              <a:t> By </a:t>
            </a:r>
            <a:r>
              <a:rPr lang="en-US" dirty="0"/>
              <a:t>evaluating your own personal needs and making an emergency plan that ﬁts those needs, you and your loved ones can be better prepared</a:t>
            </a:r>
            <a:r>
              <a:rPr lang="en-US" dirty="0" smtClean="0"/>
              <a:t>.  There </a:t>
            </a:r>
            <a:r>
              <a:rPr lang="en-US" dirty="0"/>
              <a:t>are commonsense measures older Americans can take to start preparing for emergencies before they happen</a:t>
            </a:r>
            <a:r>
              <a:rPr lang="en-US" dirty="0" smtClean="0"/>
              <a:t>.  Create </a:t>
            </a:r>
            <a:r>
              <a:rPr lang="en-US" dirty="0"/>
              <a:t>a network of neighbors, relatives, friends and co-workers to aid you in an emergency. </a:t>
            </a:r>
            <a:r>
              <a:rPr lang="en-US" dirty="0" smtClean="0"/>
              <a:t>  Discuss </a:t>
            </a:r>
            <a:r>
              <a:rPr lang="en-US" dirty="0"/>
              <a:t>your needs and make sure everyone knows how to operate necessary equipment. If appropriate, discuss your needs with your employer</a:t>
            </a:r>
            <a:r>
              <a:rPr lang="en-US" dirty="0" smtClean="0"/>
              <a:t>.  Seniors </a:t>
            </a:r>
            <a:r>
              <a:rPr lang="en-US" dirty="0"/>
              <a:t>should keep specialized items ready, including extra wheelchair batteries, oxygen, catheters, medication, food for service animals and any other items you might need. Keep a list of the type and model numbers of the medical devices you require. </a:t>
            </a:r>
            <a:r>
              <a:rPr lang="en-US" dirty="0" smtClean="0"/>
              <a:t>  Be </a:t>
            </a:r>
            <a:r>
              <a:rPr lang="en-US" dirty="0"/>
              <a:t>sure to make provisions for medications that require refrigeration. Make arrangements for any assistance to get to a shelter.</a:t>
            </a:r>
          </a:p>
          <a:p>
            <a:pPr marL="174982" indent="-174982">
              <a:buFont typeface="Arial" panose="020B0604020202020204" pitchFamily="34" charset="0"/>
              <a:buChar char="•"/>
            </a:pPr>
            <a:endParaRPr lang="en-US" dirty="0"/>
          </a:p>
          <a:p>
            <a:r>
              <a:rPr lang="en-US" dirty="0"/>
              <a:t>Reference:</a:t>
            </a:r>
          </a:p>
          <a:p>
            <a:endParaRPr lang="en-US" dirty="0"/>
          </a:p>
          <a:p>
            <a:pPr defTabSz="933237">
              <a:defRPr/>
            </a:pPr>
            <a:r>
              <a:rPr lang="en-US" dirty="0" smtClean="0"/>
              <a:t>https://www.ready.gov/seniors</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16</a:t>
            </a:fld>
            <a:endParaRPr lang="en-US"/>
          </a:p>
        </p:txBody>
      </p:sp>
    </p:spTree>
    <p:extLst>
      <p:ext uri="{BB962C8B-B14F-4D97-AF65-F5344CB8AC3E}">
        <p14:creationId xmlns:p14="http://schemas.microsoft.com/office/powerpoint/2010/main" val="4079254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How to make a plan and create a support network:</a:t>
            </a:r>
          </a:p>
          <a:p>
            <a:r>
              <a:rPr lang="en-US" dirty="0"/>
              <a:t>By evaluating your own individual needs and making an emergency plan that ﬁts those needs, you and your loved ones can be better prepared.</a:t>
            </a:r>
          </a:p>
          <a:p>
            <a:r>
              <a:rPr lang="en-US" dirty="0"/>
              <a:t>Here are three easy steps to start your emergency communication plan:</a:t>
            </a:r>
          </a:p>
          <a:p>
            <a:r>
              <a:rPr lang="en-US" b="1" dirty="0"/>
              <a:t>Step 1. Collect information.</a:t>
            </a:r>
            <a:r>
              <a:rPr lang="en-US" dirty="0"/>
              <a:t> Create a paper copy of the contact information including phone, email, and social media info for your family, friends, caregivers, neighbors and other important people/offices, such as medical facilities, doctors, schools, workplace contacts or service providers.</a:t>
            </a:r>
          </a:p>
          <a:p>
            <a:r>
              <a:rPr lang="en-US" dirty="0"/>
              <a:t>Add information for connecting through relay services on a landline phone, mobile device and computer, if  you are Deaf, hard of hearing, or have a speech disability and use traditional relay services or video relay service (VRS)</a:t>
            </a:r>
          </a:p>
          <a:p>
            <a:r>
              <a:rPr lang="en-US" b="1" dirty="0"/>
              <a:t>Step 2. Share your emergency plans</a:t>
            </a:r>
            <a:r>
              <a:rPr lang="en-US" dirty="0"/>
              <a:t> with the trusted people in your support network – tell them:</a:t>
            </a:r>
          </a:p>
          <a:p>
            <a:pPr marL="174982" indent="-174982">
              <a:buFont typeface="Arial" panose="020B0604020202020204" pitchFamily="34" charset="0"/>
              <a:buChar char="•"/>
            </a:pPr>
            <a:r>
              <a:rPr lang="en-US" dirty="0"/>
              <a:t>Where your emergency supplies are kept</a:t>
            </a:r>
          </a:p>
          <a:p>
            <a:pPr marL="174982" indent="-174982">
              <a:buFont typeface="Arial" panose="020B0604020202020204" pitchFamily="34" charset="0"/>
              <a:buChar char="•"/>
            </a:pPr>
            <a:r>
              <a:rPr lang="en-US" dirty="0"/>
              <a:t>What you need and how to contact you if the power goes out</a:t>
            </a:r>
          </a:p>
          <a:p>
            <a:pPr marL="174982" indent="-174982">
              <a:buFont typeface="Arial" panose="020B0604020202020204" pitchFamily="34" charset="0"/>
              <a:buChar char="•"/>
            </a:pPr>
            <a:r>
              <a:rPr lang="en-US" dirty="0"/>
              <a:t>If you will call, email or text agreed upon friends or relatives if you’re unable to contact each other directly</a:t>
            </a:r>
          </a:p>
          <a:p>
            <a:pPr marL="174982" indent="-174982">
              <a:buFont typeface="Arial" panose="020B0604020202020204" pitchFamily="34" charset="0"/>
              <a:buChar char="•"/>
            </a:pPr>
            <a:r>
              <a:rPr lang="en-US" dirty="0"/>
              <a:t>What medical devices or assistive technology devices that you need to have with you if there is an evacuation order from local officials</a:t>
            </a:r>
          </a:p>
          <a:p>
            <a:pPr marL="174982" indent="-174982">
              <a:buFont typeface="Arial" panose="020B0604020202020204" pitchFamily="34" charset="0"/>
              <a:buChar char="•"/>
            </a:pPr>
            <a:r>
              <a:rPr lang="en-US" dirty="0"/>
              <a:t>Your plans to remain independent if you require oxygen or mechanical ventilation</a:t>
            </a:r>
          </a:p>
          <a:p>
            <a:r>
              <a:rPr lang="en-US" b="1" dirty="0"/>
              <a:t>Step 3. Practice your plan with your support network</a:t>
            </a:r>
            <a:r>
              <a:rPr lang="en-US" dirty="0"/>
              <a:t>, just like you would a fire drill.</a:t>
            </a:r>
          </a:p>
          <a:p>
            <a:r>
              <a:rPr lang="en-US" dirty="0"/>
              <a:t>Discuss your needs and/or the needs of a family member; learn about their assistance or services. Advocate including people with disabilities and others with access and functional needs into emergency planning in your community.</a:t>
            </a:r>
          </a:p>
          <a:p>
            <a:r>
              <a:rPr lang="en-US" dirty="0"/>
              <a:t>Talk with your employer about your emergency plan, and find out how your employer includes the needs of people with disabilities and others with access and functional needs.</a:t>
            </a:r>
          </a:p>
          <a:p>
            <a:endParaRPr lang="en-US" dirty="0"/>
          </a:p>
          <a:p>
            <a:pPr marL="174982" indent="-174982">
              <a:buFont typeface="Arial" panose="020B0604020202020204" pitchFamily="34" charset="0"/>
              <a:buChar char="•"/>
            </a:pPr>
            <a:r>
              <a:rPr lang="en-US" dirty="0"/>
              <a:t>Even if you do not use a computer, put important information onto a flash drive or mobile device for easy transport in the event of an evacuation. Have your medical professionals update it every time they make changes in your treatment or care.</a:t>
            </a:r>
          </a:p>
          <a:p>
            <a:pPr marL="174982" indent="-174982">
              <a:buFont typeface="Arial" panose="020B0604020202020204" pitchFamily="34" charset="0"/>
              <a:buChar char="•"/>
            </a:pPr>
            <a:r>
              <a:rPr lang="en-US" dirty="0"/>
              <a:t>Maintain a list of phone numbers for your doctors, pharmacy, service providers and medical facilities.</a:t>
            </a:r>
          </a:p>
          <a:p>
            <a:pPr marL="174982" indent="-174982">
              <a:buFont typeface="Arial" panose="020B0604020202020204" pitchFamily="34" charset="0"/>
              <a:buChar char="•"/>
            </a:pPr>
            <a:r>
              <a:rPr lang="en-US" dirty="0"/>
              <a:t>Ask your local pharmacy or doctor to provide a list of your prescription medicine and medically prescribed devices.</a:t>
            </a:r>
          </a:p>
          <a:p>
            <a:pPr marL="174982" indent="-174982">
              <a:buFont typeface="Arial" panose="020B0604020202020204" pitchFamily="34" charset="0"/>
              <a:buChar char="•"/>
            </a:pPr>
            <a:r>
              <a:rPr lang="en-US" dirty="0"/>
              <a:t>Make hard copies and maintain electronic versions, including a portable thumb drive containing:</a:t>
            </a:r>
          </a:p>
          <a:p>
            <a:pPr marL="641600" lvl="1" indent="-174982">
              <a:buFont typeface="Arial" panose="020B0604020202020204" pitchFamily="34" charset="0"/>
              <a:buChar char="•"/>
            </a:pPr>
            <a:r>
              <a:rPr lang="en-US" dirty="0"/>
              <a:t>Medical prescriptions</a:t>
            </a:r>
          </a:p>
          <a:p>
            <a:pPr marL="641600" lvl="1" indent="-174982">
              <a:buFont typeface="Arial" panose="020B0604020202020204" pitchFamily="34" charset="0"/>
              <a:buChar char="•"/>
            </a:pPr>
            <a:r>
              <a:rPr lang="en-US" dirty="0"/>
              <a:t>Doctors’ orders for Durable Medical Equipment, Consumable Medical Supplies and assistive devices that you use.  Include the style and serial numbers of the support devices you use and where you purchased them.</a:t>
            </a:r>
          </a:p>
          <a:p>
            <a:pPr marL="641600" lvl="1" indent="-174982">
              <a:buFont typeface="Arial" panose="020B0604020202020204" pitchFamily="34" charset="0"/>
              <a:buChar char="•"/>
            </a:pPr>
            <a:r>
              <a:rPr lang="en-US" dirty="0"/>
              <a:t>Medical insurance cards, Medicare or Medicaid card, a list of your allergies, and your health history.</a:t>
            </a:r>
          </a:p>
          <a:p>
            <a:pPr marL="174982" indent="-174982">
              <a:buFont typeface="Arial" panose="020B0604020202020204" pitchFamily="34" charset="0"/>
              <a:buChar char="•"/>
            </a:pPr>
            <a:r>
              <a:rPr lang="en-US" dirty="0" smtClean="0"/>
              <a:t>If </a:t>
            </a:r>
            <a:r>
              <a:rPr lang="en-US" dirty="0"/>
              <a:t>you own a medical alert tag or bracelet, wear it. Keep medical alert tags or bracelets or written descriptions of your disability and support needs, in case you are unable to describe the situation in an emergency.</a:t>
            </a:r>
          </a:p>
          <a:p>
            <a:pPr marL="174982" indent="-174982">
              <a:buFont typeface="Arial" panose="020B0604020202020204" pitchFamily="34" charset="0"/>
              <a:buChar char="•"/>
            </a:pPr>
            <a:r>
              <a:rPr lang="en-US" dirty="0"/>
              <a:t>If possible, stock extra over the counter and prescription medicine, oxygen, insulin, catheters, feeding tubes, cannulas, tubing, trach tubes, wipes, pads, undergarments, ostomy supplies, leg bags, adhesive and other medical supplies you use.</a:t>
            </a:r>
          </a:p>
          <a:p>
            <a:pPr marL="174982" indent="-174982">
              <a:buFont typeface="Arial" panose="020B0604020202020204" pitchFamily="34" charset="0"/>
              <a:buChar char="•"/>
            </a:pPr>
            <a:r>
              <a:rPr lang="en-US" dirty="0"/>
              <a:t>If you have allergies or chemical or environmental sensitivities, be sure to include cleaning, filtering and personal items that you may be able to use to decrease the impact of irritants as much as possible.</a:t>
            </a:r>
          </a:p>
          <a:p>
            <a:pPr marL="174982" indent="-174982">
              <a:buFont typeface="Arial" panose="020B0604020202020204" pitchFamily="34" charset="0"/>
              <a:buChar char="•"/>
            </a:pPr>
            <a:r>
              <a:rPr lang="en-US" dirty="0"/>
              <a:t>If you work with a medical provider or organization to receive life sustaining medical treatment such as dialysis, oxygen, or cancer treatment, work with the provider in advance of an emergency to identify alternative locations where you could continue to receive treatment if you are unable to go to your regular medical provider.</a:t>
            </a:r>
          </a:p>
          <a:p>
            <a:pPr marL="174982" indent="-174982">
              <a:buFont typeface="Arial" panose="020B0604020202020204" pitchFamily="34" charset="0"/>
              <a:buChar char="•"/>
            </a:pPr>
            <a:r>
              <a:rPr lang="en-US" dirty="0"/>
              <a:t>If you receive in-home assistance or personal assistance services and meals on wheels, work with your provider agency in advance of an emergency and develop a backup plan for continued care.</a:t>
            </a:r>
          </a:p>
          <a:p>
            <a:endParaRPr lang="en-US" dirty="0"/>
          </a:p>
          <a:p>
            <a:r>
              <a:rPr lang="en-US" b="1" dirty="0"/>
              <a:t>Reference:</a:t>
            </a:r>
            <a:endParaRPr lang="en-US" dirty="0"/>
          </a:p>
          <a:p>
            <a:endParaRPr lang="en-US" dirty="0"/>
          </a:p>
          <a:p>
            <a:pPr defTabSz="933237">
              <a:defRPr/>
            </a:pPr>
            <a:r>
              <a:rPr lang="en-US" dirty="0" smtClean="0"/>
              <a:t>https://www.ready.gov/individuals-access-functional-needs</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17</a:t>
            </a:fld>
            <a:endParaRPr lang="en-US"/>
          </a:p>
        </p:txBody>
      </p:sp>
    </p:spTree>
    <p:extLst>
      <p:ext uri="{BB962C8B-B14F-4D97-AF65-F5344CB8AC3E}">
        <p14:creationId xmlns:p14="http://schemas.microsoft.com/office/powerpoint/2010/main" val="2602208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 Be sure to make A </a:t>
            </a:r>
            <a:r>
              <a:rPr lang="en-US" sz="1200" b="1" kern="1200" dirty="0" smtClean="0">
                <a:solidFill>
                  <a:schemeClr val="tx1"/>
                </a:solidFill>
                <a:effectLst/>
                <a:latin typeface="+mn-lt"/>
                <a:ea typeface="+mn-ea"/>
                <a:cs typeface="+mn-cs"/>
              </a:rPr>
              <a:t>Power Outage Plan</a:t>
            </a:r>
            <a:r>
              <a:rPr lang="en-US" sz="1200" kern="1200" dirty="0" smtClean="0">
                <a:solidFill>
                  <a:schemeClr val="tx1"/>
                </a:solidFill>
                <a:effectLst/>
                <a:latin typeface="+mn-lt"/>
                <a:ea typeface="+mn-ea"/>
                <a:cs typeface="+mn-cs"/>
              </a:rPr>
              <a:t>.  Plan alternative ways to charge your mobile devices, and communication and assistive technology devices before disaster strikes. Plan how you will address your dependence on electricity. Tell your power company if you use oxygen- or mechanical ventilation. Be very clear about what you can expect from them in a power outage.  Before disaster strikes, you may register with your power company. They may alert you when power will be restored in an unplanned outage and before a planned outage. This is particularly important if you use oxygen or mechanical ventilation.  If you cannot be without power, plan for how you will obtain power backup. If possible, have backup battery, generator, solar or alternate electrical resources. Explore newer solutions, and also consider foot pumps and other simple tools that might suffice when nothing else works.  Charge devices that will maintain power to your equipment during electric outages.  Purchase extra batteries for power wheelchairs or other battery-operated medical or assistive technology devices. Keep the batteries charged at all times. Find out if you can charge your wheelchair or devices from a car or using rechargeable marine batteries. Make sure you assemble what you’ll need in advance.  Backup chargers for a cell phone could include a hand-crank USB cell phone emergency charger, a solar charger, or a battery pack. Some weather radios have a built in hand crank charger.  Backup chargers for a laptop or tablet could include a 12V USB adapter that plugs into a car, an inverter, or a battery jump pack with an USB port.  Receive important information on a cell phone or smart phone.  Sign up for emergency emails and text messages on your cell phone from your local government alert system.  Plan how you are going to receive emergency information if you are unable to use a television, radio or computer.  This may include having an adaptive weather alert system to alert you in the event of severe weather.  Plan for medications that require refrigeration.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 or someone you provide care for are </a:t>
            </a:r>
            <a:r>
              <a:rPr lang="en-US" sz="1200" b="1" kern="1200" dirty="0" smtClean="0">
                <a:solidFill>
                  <a:schemeClr val="tx1"/>
                </a:solidFill>
                <a:effectLst/>
                <a:latin typeface="+mn-lt"/>
                <a:ea typeface="+mn-ea"/>
                <a:cs typeface="+mn-cs"/>
              </a:rPr>
              <a:t>deaf or Hard of Hearing</a:t>
            </a:r>
            <a:r>
              <a:rPr lang="en-US" sz="1200" kern="1200" dirty="0" smtClean="0">
                <a:solidFill>
                  <a:schemeClr val="tx1"/>
                </a:solidFill>
                <a:effectLst/>
                <a:latin typeface="+mn-lt"/>
                <a:ea typeface="+mn-ea"/>
                <a:cs typeface="+mn-cs"/>
              </a:rPr>
              <a:t>, be sure to have extra batteries and a spare charger for hearing aids, cochlear implant and/or personal assistive listening device. Keep records of where you got your hearing aids and exact types of batteries.  Consider how to receive emergency information if you are unable to use a TV, radio or computer, such as social media or through your mobile device.  Use a NOAA Weather Radio for Deaf and Hard of Hearing that has an adaptive weather alert system.  Many new cell phones and smart phones have an alerting capability that includes specific sounds and vibrations that can be set to signal users of an emergency.   Download the FEMA app to receive safety tips and weather alerts from the National Weather Service for up to five locations across the nation, maps of open shelters and disaster recovery centers, information in Spanish and to apply for assistance.  Keep a TTY or other analog-based amplified or captioned phone as part of your emergency supply kit.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 or someone you provide care for are </a:t>
            </a:r>
            <a:r>
              <a:rPr lang="en-US" sz="1200" b="1" kern="1200" dirty="0" smtClean="0">
                <a:solidFill>
                  <a:schemeClr val="tx1"/>
                </a:solidFill>
                <a:effectLst/>
                <a:latin typeface="+mn-lt"/>
                <a:ea typeface="+mn-ea"/>
                <a:cs typeface="+mn-cs"/>
              </a:rPr>
              <a:t>blind or have low vision</a:t>
            </a:r>
            <a:r>
              <a:rPr lang="en-US" sz="1200" kern="1200" dirty="0" smtClean="0">
                <a:solidFill>
                  <a:schemeClr val="tx1"/>
                </a:solidFill>
                <a:effectLst/>
                <a:latin typeface="+mn-lt"/>
                <a:ea typeface="+mn-ea"/>
                <a:cs typeface="+mn-cs"/>
              </a:rPr>
              <a:t>, keep Braille/text communication cards, if used, for 2-way communication.  Mark emergency supplies with Braille labels or large print.  Keep a list of your emergency supplies on a portable flash drive, or make an audio file that is kept in a safe place where you can access it.  Keep a Braille, or Deaf-Blind communications device as part of your emergency supply kit.  If you use assistive technology devices, such as white canes, CCTV, text-to-speech software, keep information about model numbers and where you purchased the equipment, etc.</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Those with a </a:t>
            </a:r>
            <a:r>
              <a:rPr lang="en-US" sz="1200" b="1" kern="1200" dirty="0" smtClean="0">
                <a:solidFill>
                  <a:schemeClr val="tx1"/>
                </a:solidFill>
                <a:effectLst/>
                <a:latin typeface="+mn-lt"/>
                <a:ea typeface="+mn-ea"/>
                <a:cs typeface="+mn-cs"/>
              </a:rPr>
              <a:t>Speech Disability </a:t>
            </a:r>
            <a:r>
              <a:rPr lang="en-US" sz="1200" kern="1200" dirty="0" smtClean="0">
                <a:solidFill>
                  <a:schemeClr val="tx1"/>
                </a:solidFill>
                <a:effectLst/>
                <a:latin typeface="+mn-lt"/>
                <a:ea typeface="+mn-ea"/>
                <a:cs typeface="+mn-cs"/>
              </a:rPr>
              <a:t>should consider the following:  </a:t>
            </a:r>
          </a:p>
          <a:p>
            <a:pPr lvl="0"/>
            <a:r>
              <a:rPr lang="en-US" sz="1200" kern="1200" dirty="0" smtClean="0">
                <a:solidFill>
                  <a:schemeClr val="tx1"/>
                </a:solidFill>
                <a:effectLst/>
                <a:latin typeface="+mn-lt"/>
                <a:ea typeface="+mn-ea"/>
                <a:cs typeface="+mn-cs"/>
              </a:rPr>
              <a:t>If you use an augmentative communications device or other assistive technologies, plan how you will evacuate with the devices or how you will replace equipment if lost or destroyed.  Keep Model information, where the equipment came from (Medicaid, Medicare, private insurance, etc.)</a:t>
            </a:r>
          </a:p>
          <a:p>
            <a:pPr lvl="0"/>
            <a:r>
              <a:rPr lang="en-US" sz="1200" kern="1200" dirty="0" smtClean="0">
                <a:solidFill>
                  <a:schemeClr val="tx1"/>
                </a:solidFill>
                <a:effectLst/>
                <a:latin typeface="+mn-lt"/>
                <a:ea typeface="+mn-ea"/>
                <a:cs typeface="+mn-cs"/>
              </a:rPr>
              <a:t>Plan how you will communicate with others if your equipment is not working, including laminated cards with phrases and/or pictograms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 or someone you provide care for have a </a:t>
            </a:r>
            <a:r>
              <a:rPr lang="en-US" sz="1200" b="1" kern="1200" dirty="0" smtClean="0">
                <a:solidFill>
                  <a:schemeClr val="tx1"/>
                </a:solidFill>
                <a:effectLst/>
                <a:latin typeface="+mn-lt"/>
                <a:ea typeface="+mn-ea"/>
                <a:cs typeface="+mn-cs"/>
              </a:rPr>
              <a:t>mobility Disability </a:t>
            </a:r>
            <a:r>
              <a:rPr lang="en-US" sz="1200" kern="1200" dirty="0" smtClean="0">
                <a:solidFill>
                  <a:schemeClr val="tx1"/>
                </a:solidFill>
                <a:effectLst/>
                <a:latin typeface="+mn-lt"/>
                <a:ea typeface="+mn-ea"/>
                <a:cs typeface="+mn-cs"/>
              </a:rPr>
              <a:t>and use a power wheelchair, if possible, have a lightweight manual chair available as a backup. Know the size and weight of your wheelchair in addition to whether or not it is collapsible, in case it has to be transported.  Purchase an extra battery for a power wheelchair or other battery-operated medical or assistive technology devices. If you are unable to purchase an extra battery, find out what agencies, organizations, or local charitable groups can help you with the purchase. Keep extra batteries on a trickle charger at all times.  Consider keeping a patch kit or can of sealant for flat tires and/or extra inner tube if wheelchair or scooter is not puncture proof.  Keep an extra mobility device such as a cane or walker, if you use one.  If you use a seat cushion to protect your skin or maintain your balance, and you must evacuate without your wheelchair, take your cushion with you.</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Make plans in advance for your </a:t>
            </a:r>
            <a:r>
              <a:rPr lang="en-US" sz="1200" b="1" kern="1200" dirty="0" smtClean="0">
                <a:solidFill>
                  <a:schemeClr val="tx1"/>
                </a:solidFill>
                <a:effectLst/>
                <a:latin typeface="+mn-lt"/>
                <a:ea typeface="+mn-ea"/>
                <a:cs typeface="+mn-cs"/>
              </a:rPr>
              <a:t>service animal’s </a:t>
            </a:r>
            <a:r>
              <a:rPr lang="en-US" sz="1200" kern="1200" dirty="0" smtClean="0">
                <a:solidFill>
                  <a:schemeClr val="tx1"/>
                </a:solidFill>
                <a:effectLst/>
                <a:latin typeface="+mn-lt"/>
                <a:ea typeface="+mn-ea"/>
                <a:cs typeface="+mn-cs"/>
              </a:rPr>
              <a:t>health and safety whether you both stay at home, or throughout evacuation.  Stock food, water, portable, water dish, </a:t>
            </a:r>
            <a:r>
              <a:rPr lang="en-US" sz="1200" kern="1200" dirty="0" err="1" smtClean="0">
                <a:solidFill>
                  <a:schemeClr val="tx1"/>
                </a:solidFill>
                <a:effectLst/>
                <a:latin typeface="+mn-lt"/>
                <a:ea typeface="+mn-ea"/>
                <a:cs typeface="+mn-cs"/>
              </a:rPr>
              <a:t>potty</a:t>
            </a:r>
            <a:r>
              <a:rPr lang="en-US" sz="1200" kern="1200" dirty="0" smtClean="0">
                <a:solidFill>
                  <a:schemeClr val="tx1"/>
                </a:solidFill>
                <a:effectLst/>
                <a:latin typeface="+mn-lt"/>
                <a:ea typeface="+mn-ea"/>
                <a:cs typeface="+mn-cs"/>
              </a:rPr>
              <a:t> pads and bags, and medications. Have identification, licenses, leash, harness and a favorite toy for your service animal.  Consider paw protection. You may be evacuating over sharp objects such as debris and broken glass.  If you go to a public shelter, by law all service dogs and miniature horses (but no other animals) are allowed inside and must be allowed to remain with you in all areas of the shelter. You do not need to show any proof but you may be asked to answer two questions that service animal owners are taught to anticipate. Some shelters will accommodate other service animals. Know what to expect before you need sheltering.  Plan for someone else to take care of your service animal if you are not able to following a disaster.</a:t>
            </a:r>
          </a:p>
          <a:p>
            <a:pPr marL="174982" indent="-174982">
              <a:buFont typeface="Arial" panose="020B0604020202020204" pitchFamily="34" charset="0"/>
              <a:buChar char="•"/>
            </a:pPr>
            <a:endParaRPr lang="en-US" dirty="0"/>
          </a:p>
          <a:p>
            <a:r>
              <a:rPr lang="en-US" dirty="0"/>
              <a:t>Reference:</a:t>
            </a:r>
          </a:p>
          <a:p>
            <a:endParaRPr lang="en-US" dirty="0"/>
          </a:p>
          <a:p>
            <a:pPr defTabSz="933237">
              <a:defRPr/>
            </a:pPr>
            <a:r>
              <a:rPr lang="en-US" dirty="0" smtClean="0"/>
              <a:t>https://www.ready.gov/individuals-access-functional-needs</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18</a:t>
            </a:fld>
            <a:endParaRPr lang="en-US"/>
          </a:p>
        </p:txBody>
      </p:sp>
    </p:spTree>
    <p:extLst>
      <p:ext uri="{BB962C8B-B14F-4D97-AF65-F5344CB8AC3E}">
        <p14:creationId xmlns:p14="http://schemas.microsoft.com/office/powerpoint/2010/main" val="1658904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Kidney patients on dialysis should add several items to their emergency kit that will help meet their needs if an emergency happens. The kit should include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Emergency phone numbers for your doctors and dialysis centers, as well as another nearby dialysis center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At least three days’ worth of any medicines you are taking as well as a list of medicines and the dosage amount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you have diabetes, a week’s worth of supplies (syringes, insulin, alcohol wipes, glucose monitoring strips)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Food for the 3-day emergency diet and a copy of the diet (talk with your health care provider or nephrologist for this diet)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Place these items in a container or bag that can be carried easily if you need to be evacuated or moved from your home. Rotate the stock of your emergency kit to make sure supplies are not past their expiration dates.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For people who rely on automated peritoneal dialysis (APD) machine, they can perform manual exchanges until power is restored.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a widespread emergency occurs, if you are at home and uninjured, you should stay home unless instructed by emergency personnel. Watch television or listen to the radio for any news about your area. For weather related emergencies, you may have some time before the worst hits. Be aware of any weather watches in your area.  If you are on continuous ambulatory peritoneal dialysis (CAPD), continue to do your exchanges.  Peritoneal dialysis (PD) patients who depend on a cycler can do manual exchanges. If power is unavailable and you do not know how to do a manual exchange, you should start the 3-day emergency diet-speak with your health care provider or nephrologist on what this emergency diet should contain. People on hemodialysis should start the 3-day diet immediately.  Phone service may be interrupted or you may be instructed to leave the phone lines open for emergency calls. Once phone service becomes available, contact your dialysis center. You should also have your current address and phone number on file at the center so they can contact you and arrange a dialysis session as soon as possible.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Sometimes an emergency will require you to leave your home and evacuate to a shelter on short notice. Remember to take your emergency diet items and your necessary medicines, which should be stored in a bag or tote that can be easily carried. Once at the shelter, alert the personnel about your medical needs.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Although individual emergencies are smaller in scale, they can still be as dangerous to your health. Medical-alert bracelets show emergency personnel that you have a special health condition. This is very important if you are unconscious or unable to speak.  If you are being treated for injuries, remember to protect your access. Do not allow anyone to inject medication into your access or place anything on it.</a:t>
            </a:r>
          </a:p>
          <a:p>
            <a:endParaRPr lang="en-US" dirty="0"/>
          </a:p>
          <a:p>
            <a:r>
              <a:rPr lang="en-US" dirty="0"/>
              <a:t>Reference:</a:t>
            </a:r>
          </a:p>
          <a:p>
            <a:endParaRPr lang="en-US" dirty="0"/>
          </a:p>
          <a:p>
            <a:pPr defTabSz="933237">
              <a:defRPr/>
            </a:pPr>
            <a:r>
              <a:rPr lang="en-US" dirty="0" smtClean="0"/>
              <a:t>https://www.davita.com/kidney-disease/overview/living-with-ckd/emergency-preparedness-for-people-with-kidney-disease/e/4930</a:t>
            </a:r>
          </a:p>
          <a:p>
            <a:endParaRPr lang="en-US" dirty="0"/>
          </a:p>
          <a:p>
            <a:endParaRPr lang="en-US" dirty="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19</a:t>
            </a:fld>
            <a:endParaRPr lang="en-US"/>
          </a:p>
        </p:txBody>
      </p:sp>
    </p:spTree>
    <p:extLst>
      <p:ext uri="{BB962C8B-B14F-4D97-AF65-F5344CB8AC3E}">
        <p14:creationId xmlns:p14="http://schemas.microsoft.com/office/powerpoint/2010/main" val="2298515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5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To prepare for emergencies and disasters, we will:</a:t>
            </a:r>
          </a:p>
          <a:p>
            <a:pPr lvl="1"/>
            <a:r>
              <a:rPr lang="en-US" sz="1200" kern="1200" dirty="0" smtClean="0">
                <a:solidFill>
                  <a:schemeClr val="tx1"/>
                </a:solidFill>
                <a:effectLst/>
                <a:latin typeface="+mn-lt"/>
                <a:ea typeface="+mn-ea"/>
                <a:cs typeface="+mn-cs"/>
              </a:rPr>
              <a:t>Go over the three steps to preparedness.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Learn the steps to be prepared.</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Go over what items are needed in your emergency kits.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Discuss how various chronic diseases will impact what you put in your kit.</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Learn what to do if a disaster strikes.</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0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150" b="1" kern="1200" dirty="0" smtClean="0">
                <a:solidFill>
                  <a:schemeClr val="tx1"/>
                </a:solidFill>
                <a:effectLst/>
                <a:latin typeface="+mn-lt"/>
                <a:ea typeface="+mn-ea"/>
                <a:cs typeface="+mn-cs"/>
              </a:rPr>
              <a:t>Ask: </a:t>
            </a:r>
            <a:r>
              <a:rPr lang="en-US" sz="1200" kern="1200" dirty="0" smtClean="0">
                <a:solidFill>
                  <a:schemeClr val="tx1"/>
                </a:solidFill>
                <a:effectLst/>
                <a:latin typeface="+mn-lt"/>
                <a:ea typeface="+mn-ea"/>
                <a:cs typeface="+mn-cs"/>
              </a:rPr>
              <a:t>What questions do you have before we get started? What do you hope to get out of this today? Anyone want to share any personal experiences they have had with emergencies or disasters?</a:t>
            </a:r>
          </a:p>
          <a:p>
            <a:endParaRPr lang="en-US" dirty="0"/>
          </a:p>
        </p:txBody>
      </p:sp>
      <p:sp>
        <p:nvSpPr>
          <p:cNvPr id="4" name="Slide Number Placeholder 3"/>
          <p:cNvSpPr>
            <a:spLocks noGrp="1"/>
          </p:cNvSpPr>
          <p:nvPr>
            <p:ph type="sldNum" sz="quarter" idx="10"/>
          </p:nvPr>
        </p:nvSpPr>
        <p:spPr/>
        <p:txBody>
          <a:bodyPr/>
          <a:lstStyle/>
          <a:p>
            <a:fld id="{35E60DD3-8801-456A-96AC-1408D75A4030}" type="slidenum">
              <a:rPr lang="en-US" smtClean="0"/>
              <a:t>2</a:t>
            </a:fld>
            <a:endParaRPr lang="en-US"/>
          </a:p>
        </p:txBody>
      </p:sp>
    </p:spTree>
    <p:extLst>
      <p:ext uri="{BB962C8B-B14F-4D97-AF65-F5344CB8AC3E}">
        <p14:creationId xmlns:p14="http://schemas.microsoft.com/office/powerpoint/2010/main" val="3238716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Blood sugar levels have the potential of fluctuating a great deal during an emergency due to stress, missed and delayed meals or changes in your normal activity level. For example, during disaster cleanup efforts, increased activity can lead to hypoglycemia. On the other hand, excessive intake of sugar or starchy foods, injury, infection and stress can result in high blood glucose.  Monitoring your blood glucose frequently is extremely important when you have diabetes. Your emergency kit should include: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Alcohol wipes, soap and sanitizers (to disinfect before checking blood glucose levels)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 glucose monitor with plenty of testing strips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Blood glucose log and pen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Lancing device and lancets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Sharps container or puncture resistant container such as an empty plastic detergent bottle with a cap (to safely dispose of any needles)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Extreme temperatures can destroy insulin and test strips so keep them away from heat and check the expiration dates of all the medications in your kit regularly. You can also store your insulin and test strips where you can access them quickly and place into your kit when an emergency arises. It is also recommended that you wear medical alert identification in case you become unconscious. Don’t forget to use your insulin sliding scale guide to correct high blood glucose levels.   Because you may experience low or high blood sugar, prepare for both. If you are not eating as much your blood glucose may become low. Include sugar-free drinks and artificial sweeteners in your emergency kit and use these to replace juice or sugar-sweetened drinks if your blood glucose is high.   Continue taking your diabetes medications as prescribed. Eat at least 50 grams of carbohydrate every 3-4 hours. Symptoms to watch out for include an elevated body temperature and increased breathing and pulse rates. Contact a physician if you experience such symptoms.  To avoid unnecessary injuries to your feet, wear shoes with comfortable clean socks at all times. If you’re near broken glass, nails or contaminated water, take extra caution to avoid contact with these hazards. Your emergency kit should also include a small first aid kit with bandages and a five-day supply of a topical antibiotic to treat any superficial wounds. If you do have wounds, apply basic first aid and seek emergency help when available.</a:t>
            </a:r>
          </a:p>
          <a:p>
            <a:endParaRPr lang="en-US" dirty="0"/>
          </a:p>
          <a:p>
            <a:r>
              <a:rPr lang="en-US" dirty="0"/>
              <a:t>Reference:</a:t>
            </a:r>
          </a:p>
          <a:p>
            <a:endParaRPr lang="en-US" dirty="0"/>
          </a:p>
          <a:p>
            <a:pPr defTabSz="933237">
              <a:defRPr/>
            </a:pPr>
            <a:r>
              <a:rPr lang="en-US" dirty="0" smtClean="0"/>
              <a:t>https://www.davita.com/kidney-disease/causes/diabetes/diabetes-emergency-plan:-are-you-ready?/e/6943</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20</a:t>
            </a:fld>
            <a:endParaRPr lang="en-US"/>
          </a:p>
        </p:txBody>
      </p:sp>
    </p:spTree>
    <p:extLst>
      <p:ext uri="{BB962C8B-B14F-4D97-AF65-F5344CB8AC3E}">
        <p14:creationId xmlns:p14="http://schemas.microsoft.com/office/powerpoint/2010/main" val="602001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 Notify local fire station and power company if you are on oxygen.  This will serve two purposes. It will allow the fire station to insure they stock enough oxygen cylinders for emergencies and also that you have oxygen in your home in case of fire. The power companies will sometimes give a discount for disabilities and in addition they will notify you in most cases of planned power outages and give you a priority for repairs.  Put an emergency kit together to keep in a central location in case of storms or power outages. This should include a battery powered flashlight, radio and cell phone if desired. It should also include an extra oxygen cylinder, a first aid kit and extra equipment for nebulizing or any other medical necessities as required.   This should also include bottled water, canned food, and a non-electric can opener.   Make sure you rotate supplies every month so you will always have fresh in an emergency.  Keep periodic checks on power lines coming into your home from the pole source. Most power companies will trim them when needed. If you have a limb that is to close to a powerline it could cause a needless outage if a storm should move through.  In winter you should keep a bag of kitty litter or ice remover close to the door in case of icing and clearing steps as you go down rather than storing it outside and having to get it and spread upward.  If possible a good emergency procedure is to install a remote starter for your car- this way the minimum amount of time has to be spent in cold weather while getting ready to go somewhere.  Have someone hired or designated to clean your drive way in winter. This can solve the problem of having to find someone or possibly trying to do it yourself if you have to go in a hurry.  If feasible purchase a small generator with an electric start to hook into your house current to use if power outage is experienced. This one is only recommended if you are mechanically inclined or have arrangements for someone to maintain it. They can be unreliable in many cases.  Notify your ambulance service where you keep all your list of meds and personal records. This will be of great assistance if you live alone or you are unconscious when they arrive. A pretty much standard place is in the refrigerator or on the door.  Make sure your exterior light works in case an ambulance is called at night. Also a good idea to have your house number displayed clearly close to the street with a light on it to insure there is no delay in finding it if necessary.  Keep driveway clearance to doors clear in case of emergency ambulance</a:t>
            </a:r>
          </a:p>
          <a:p>
            <a:endParaRPr lang="en-US" dirty="0" smtClean="0"/>
          </a:p>
          <a:p>
            <a:r>
              <a:rPr lang="en-US" dirty="0" smtClean="0"/>
              <a:t>Reference:</a:t>
            </a:r>
          </a:p>
          <a:p>
            <a:endParaRPr lang="en-US" dirty="0" smtClean="0"/>
          </a:p>
          <a:p>
            <a:pPr defTabSz="933237">
              <a:defRPr/>
            </a:pPr>
            <a:r>
              <a:rPr lang="en-US" dirty="0" smtClean="0"/>
              <a:t>http://copdandsomuchmore.com/carolynemergency.html</a:t>
            </a:r>
          </a:p>
          <a:p>
            <a:r>
              <a:rPr lang="en-US" dirty="0" smtClean="0"/>
              <a:t/>
            </a:r>
            <a:br>
              <a:rPr lang="en-US" dirty="0" smtClean="0"/>
            </a:br>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21</a:t>
            </a:fld>
            <a:endParaRPr lang="en-US"/>
          </a:p>
        </p:txBody>
      </p:sp>
    </p:spTree>
    <p:extLst>
      <p:ext uri="{BB962C8B-B14F-4D97-AF65-F5344CB8AC3E}">
        <p14:creationId xmlns:p14="http://schemas.microsoft.com/office/powerpoint/2010/main" val="1787001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 If you are a caregiver, prepare a disaster supplies kit for any family member who cannot do so on their own. If this person receives home care, speak with the case manager to see what the agency’s role would be in case of emergency at home or if evacuation is indicated.  Develop home fire escape and evacuation plans and practice them every month in case of fire and other disasters particular to your area.  Enlist the assistance of other family members if possible. Find out what provisions are available in your area in case evacuation is needed, especially if your family member requires an uninterrupted power source for survival. Know that you may be directed to a hospital or a medical or functional support shelter and you may need to continue caring for that person during the emergency situation.  Be sure to make your back-up assistants and family members aware of all emergency plans.</a:t>
            </a:r>
          </a:p>
          <a:p>
            <a:endParaRPr lang="en-US" b="1" dirty="0" smtClean="0"/>
          </a:p>
          <a:p>
            <a:r>
              <a:rPr lang="en-US" b="1" dirty="0" smtClean="0"/>
              <a:t>Say:  </a:t>
            </a:r>
            <a:r>
              <a:rPr lang="en-US" b="0" dirty="0" smtClean="0"/>
              <a:t>Consider other preparations</a:t>
            </a:r>
            <a:r>
              <a:rPr lang="en-US" b="0" baseline="0" dirty="0" smtClean="0"/>
              <a:t> you can do in advance.  For example:  </a:t>
            </a:r>
            <a:endParaRPr lang="en-US" b="0" dirty="0" smtClean="0"/>
          </a:p>
          <a:p>
            <a:pPr marL="174982" indent="-174982">
              <a:buFont typeface="Arial" panose="020B0604020202020204" pitchFamily="34" charset="0"/>
              <a:buChar char="•"/>
            </a:pPr>
            <a:r>
              <a:rPr lang="en-US" dirty="0" smtClean="0"/>
              <a:t>If the person the person for whom you provide care has dementia and lives in a residential building or attends an adult day center, learn about its disaster and evacuation plans. Find out who is responsible for evacuating everyone in the event of an emergency. </a:t>
            </a:r>
          </a:p>
          <a:p>
            <a:pPr marL="174982" indent="-174982">
              <a:buFont typeface="Arial" panose="020B0604020202020204" pitchFamily="34" charset="0"/>
              <a:buChar char="•"/>
            </a:pPr>
            <a:r>
              <a:rPr lang="en-US" dirty="0" smtClean="0"/>
              <a:t>Be sure the evacuation plan takes special needs into consideration. For example, if a walker or wheelchair is used, how will accommodations be made?</a:t>
            </a:r>
          </a:p>
          <a:p>
            <a:pPr marL="174982" indent="-174982">
              <a:buFont typeface="Arial" panose="020B0604020202020204" pitchFamily="34" charset="0"/>
              <a:buChar char="•"/>
            </a:pPr>
            <a:r>
              <a:rPr lang="en-US" dirty="0" smtClean="0"/>
              <a:t>Provide copies of the person’s medical history, a list of medications, physician information and family contacts to people other than a partner/spouse.</a:t>
            </a:r>
          </a:p>
          <a:p>
            <a:pPr marL="174982" indent="-174982">
              <a:buFont typeface="Arial" panose="020B0604020202020204" pitchFamily="34" charset="0"/>
              <a:buChar char="•"/>
            </a:pPr>
            <a:r>
              <a:rPr lang="en-US" dirty="0" smtClean="0"/>
              <a:t>Prepare an emergency kit following</a:t>
            </a:r>
            <a:r>
              <a:rPr lang="en-US" baseline="0" dirty="0" smtClean="0"/>
              <a:t> all guidelines we’ve previously discussed.</a:t>
            </a:r>
            <a:endParaRPr lang="en-US" dirty="0" smtClean="0"/>
          </a:p>
          <a:p>
            <a:pPr marL="174982" indent="-174982">
              <a:buFont typeface="Arial" panose="020B0604020202020204" pitchFamily="34" charset="0"/>
              <a:buChar char="•"/>
            </a:pPr>
            <a:r>
              <a:rPr lang="en-US" dirty="0" smtClean="0"/>
              <a:t>Enroll in </a:t>
            </a:r>
            <a:r>
              <a:rPr lang="en-US" dirty="0" err="1" smtClean="0"/>
              <a:t>MedicAlert</a:t>
            </a:r>
            <a:r>
              <a:rPr lang="en-US" dirty="0" smtClean="0"/>
              <a:t>® + Alzheimer’s Association Safe Return® , a 24-hour nationwide emergency response service for people with dementia and their caregivers. </a:t>
            </a:r>
          </a:p>
          <a:p>
            <a:pPr marL="174982" indent="-174982">
              <a:buFont typeface="Arial" panose="020B0604020202020204" pitchFamily="34" charset="0"/>
              <a:buChar char="•"/>
            </a:pPr>
            <a:r>
              <a:rPr lang="en-US" dirty="0" smtClean="0"/>
              <a:t>Purchase extra medication; keep other supplies well stocked. </a:t>
            </a:r>
          </a:p>
          <a:p>
            <a:endParaRPr lang="en-US" dirty="0" smtClean="0"/>
          </a:p>
          <a:p>
            <a:r>
              <a:rPr lang="en-US" b="1" dirty="0" smtClean="0"/>
              <a:t>Say:  </a:t>
            </a:r>
            <a:r>
              <a:rPr lang="en-US" b="0" dirty="0" smtClean="0"/>
              <a:t>In addition to items already in the</a:t>
            </a:r>
            <a:r>
              <a:rPr lang="en-US" b="0" baseline="0" dirty="0" smtClean="0"/>
              <a:t> person for whom you provide care’s </a:t>
            </a:r>
            <a:r>
              <a:rPr lang="en-US" b="0" dirty="0" smtClean="0"/>
              <a:t>emergency kit, consider including:</a:t>
            </a:r>
          </a:p>
          <a:p>
            <a:pPr marL="174982" indent="-174982">
              <a:buFont typeface="Arial" panose="020B0604020202020204" pitchFamily="34" charset="0"/>
              <a:buChar char="•"/>
            </a:pPr>
            <a:r>
              <a:rPr lang="en-US" dirty="0" smtClean="0"/>
              <a:t>Velcro shoes/sneakers. </a:t>
            </a:r>
          </a:p>
          <a:p>
            <a:pPr marL="174982" indent="-174982">
              <a:buFont typeface="Arial" panose="020B0604020202020204" pitchFamily="34" charset="0"/>
              <a:buChar char="•"/>
            </a:pPr>
            <a:r>
              <a:rPr lang="en-US" dirty="0" smtClean="0"/>
              <a:t>A spare pair of eyeglasses. </a:t>
            </a:r>
          </a:p>
          <a:p>
            <a:pPr marL="174982" indent="-174982">
              <a:buFont typeface="Arial" panose="020B0604020202020204" pitchFamily="34" charset="0"/>
              <a:buChar char="•"/>
            </a:pPr>
            <a:r>
              <a:rPr lang="en-US" dirty="0" smtClean="0"/>
              <a:t>Incontinence products, if needed. </a:t>
            </a:r>
          </a:p>
          <a:p>
            <a:pPr marL="174982" indent="-174982">
              <a:buFont typeface="Arial" panose="020B0604020202020204" pitchFamily="34" charset="0"/>
              <a:buChar char="•"/>
            </a:pPr>
            <a:r>
              <a:rPr lang="en-US" dirty="0" smtClean="0"/>
              <a:t>Extra identification items such as an ID bracelet and clothing tags. </a:t>
            </a:r>
          </a:p>
          <a:p>
            <a:pPr marL="174982" indent="-174982">
              <a:buFont typeface="Arial" panose="020B0604020202020204" pitchFamily="34" charset="0"/>
              <a:buChar char="•"/>
            </a:pPr>
            <a:r>
              <a:rPr lang="en-US" dirty="0" smtClean="0"/>
              <a:t>Physician’s name, address and phone numbers, including cell phone. </a:t>
            </a:r>
          </a:p>
          <a:p>
            <a:pPr marL="174982" indent="-174982">
              <a:buFont typeface="Arial" panose="020B0604020202020204" pitchFamily="34" charset="0"/>
              <a:buChar char="•"/>
            </a:pPr>
            <a:r>
              <a:rPr lang="en-US" dirty="0" smtClean="0"/>
              <a:t>Recent picture of the person with dementia. </a:t>
            </a:r>
          </a:p>
          <a:p>
            <a:pPr marL="174982" indent="-174982">
              <a:buFont typeface="Arial" panose="020B0604020202020204" pitchFamily="34" charset="0"/>
              <a:buChar char="•"/>
            </a:pPr>
            <a:r>
              <a:rPr lang="en-US" dirty="0" smtClean="0"/>
              <a:t>Hand lotion or other comfort items. </a:t>
            </a:r>
          </a:p>
          <a:p>
            <a:pPr marL="174982" indent="-174982">
              <a:buFont typeface="Arial" panose="020B0604020202020204" pitchFamily="34" charset="0"/>
              <a:buChar char="•"/>
            </a:pPr>
            <a:r>
              <a:rPr lang="en-US" dirty="0" smtClean="0"/>
              <a:t>The person with the disease’s favorite item (book, picture, purse). </a:t>
            </a:r>
          </a:p>
          <a:p>
            <a:pPr marL="174982" indent="-174982">
              <a:buFont typeface="Arial" panose="020B0604020202020204" pitchFamily="34" charset="0"/>
              <a:buChar char="•"/>
            </a:pPr>
            <a:r>
              <a:rPr lang="en-US" dirty="0" smtClean="0"/>
              <a:t>Phone numbers for the Alzheimer’s Association (800.272.3900) and </a:t>
            </a:r>
            <a:r>
              <a:rPr lang="en-US" dirty="0" err="1" smtClean="0"/>
              <a:t>MedicAlert</a:t>
            </a:r>
            <a:r>
              <a:rPr lang="en-US" dirty="0" smtClean="0"/>
              <a:t> + Safe Return (800.625.3780). </a:t>
            </a:r>
          </a:p>
          <a:p>
            <a:endParaRPr lang="en-US" dirty="0" smtClean="0"/>
          </a:p>
          <a:p>
            <a:r>
              <a:rPr lang="en-US" b="1" dirty="0" smtClean="0"/>
              <a:t>Say:  </a:t>
            </a:r>
            <a:r>
              <a:rPr lang="en-US" b="0" dirty="0" smtClean="0"/>
              <a:t>If you know a disaster is about to occur: </a:t>
            </a:r>
          </a:p>
          <a:p>
            <a:r>
              <a:rPr lang="en-US" dirty="0" smtClean="0"/>
              <a:t>Move to a safe place.  If the need to evacuate is likely, do not delay. Try to leave as early as possible to minimize long delays in heavy traffic. </a:t>
            </a:r>
          </a:p>
          <a:p>
            <a:r>
              <a:rPr lang="en-US" dirty="0" smtClean="0"/>
              <a:t>Alert others (such as family, friends and medical personnel) that you are changing locations, and give them your contact information. Update them regularly as you move. </a:t>
            </a:r>
          </a:p>
          <a:p>
            <a:endParaRPr lang="en-US" dirty="0" smtClean="0"/>
          </a:p>
          <a:p>
            <a:r>
              <a:rPr lang="en-US" b="1" dirty="0" smtClean="0"/>
              <a:t>Say:  </a:t>
            </a:r>
            <a:r>
              <a:rPr lang="en-US" b="0" dirty="0" smtClean="0"/>
              <a:t>Other important things to remember, especially for those with </a:t>
            </a:r>
            <a:r>
              <a:rPr lang="en-US" b="0" dirty="0" err="1" smtClean="0"/>
              <a:t>Alzheimers</a:t>
            </a:r>
            <a:r>
              <a:rPr lang="en-US" b="0" dirty="0" smtClean="0"/>
              <a:t>, is that during an evacuation, e</a:t>
            </a:r>
            <a:r>
              <a:rPr lang="en-US" dirty="0" smtClean="0"/>
              <a:t>ven in the early stage of Alzheimer’s, changes in routine, traveling and new environments may increase the risk for wandering and agitation. Stay alert for unexpected reactions that may result from these changes.   When appropriate, share the diagnosis with others, such as hotel or shelter staff, family members and airline attendants, so they can better assist.   Try to stay together or with a group; it only takes a moment to get lost. Do not leave the person with dementia alone.   Do your best to remain calm, as this may help establish a positive tone. </a:t>
            </a:r>
          </a:p>
          <a:p>
            <a:endParaRPr lang="en-US" dirty="0" smtClean="0"/>
          </a:p>
          <a:p>
            <a:r>
              <a:rPr lang="en-US" b="1" dirty="0" smtClean="0"/>
              <a:t>Say:  </a:t>
            </a:r>
            <a:r>
              <a:rPr lang="en-US" b="0" dirty="0" smtClean="0"/>
              <a:t>Here are some</a:t>
            </a:r>
            <a:r>
              <a:rPr lang="en-US" b="0" baseline="0" dirty="0" smtClean="0"/>
              <a:t> t</a:t>
            </a:r>
            <a:r>
              <a:rPr lang="en-US" b="0" dirty="0" smtClean="0"/>
              <a:t>ips for preventing agitation: </a:t>
            </a:r>
          </a:p>
          <a:p>
            <a:pPr marL="0" indent="0">
              <a:buFont typeface="Arial" panose="020B0604020202020204" pitchFamily="34" charset="0"/>
              <a:buNone/>
            </a:pPr>
            <a:r>
              <a:rPr lang="en-US" dirty="0" smtClean="0"/>
              <a:t>Find outlets for anxious energy, such as taking a walk together or engaging in simple tasks.   Redirect the person’s attention if he or she becomes upset.   Move to a safer or quieter place, if possible. Limit stimulation.   Make sure the person is taking medications as scheduled.   Try to schedule regular meals and maintain the usual sleep schedule.   Avoid elaborate or detailed explanations. Use concrete terms.   Follow brief explanations with reassurance.   Be prepared to provide additional assistance with all activities of daily living.   Pay attention to cues such as fidgeting and pacing, which may indicate that the person is overwhelmed.   Remind the person that he or she is in the right place. Helpful hints during an episode of agitation.  Approach the person from the front and use his or her name.   Use calm, positive statements and a patient, low-pitched voice.   Respond to the emotions expressed rather than the words. For example, “You’re frightened and want to go home. It’s OK, I’m here with you.”   Don’t argue with or correct the person. Instead, affirm his or her experience, reassure and try to divert attention. For example, “The noise in this shelter is frightening. Let’s see if we can find a quieter spot and look at your photo book.” </a:t>
            </a:r>
          </a:p>
          <a:p>
            <a:endParaRPr lang="en-US" dirty="0" smtClean="0"/>
          </a:p>
          <a:p>
            <a:r>
              <a:rPr lang="en-US" b="1" dirty="0" smtClean="0"/>
              <a:t>Say:  </a:t>
            </a:r>
            <a:r>
              <a:rPr lang="en-US" b="0" dirty="0" smtClean="0"/>
              <a:t>Remember to take care of yourself.  </a:t>
            </a:r>
            <a:r>
              <a:rPr lang="en-US" dirty="0" smtClean="0"/>
              <a:t>Find a good listener to hear your thoughts and feelings.  Find moments to breathe, meditate and reflect. </a:t>
            </a:r>
          </a:p>
          <a:p>
            <a:pPr marL="174982" indent="-174982">
              <a:buFont typeface="Arial" panose="020B0604020202020204" pitchFamily="34" charset="0"/>
              <a:buChar char="•"/>
            </a:pPr>
            <a:endParaRPr lang="en-US" dirty="0" smtClean="0"/>
          </a:p>
          <a:p>
            <a:r>
              <a:rPr lang="en-US" dirty="0" smtClean="0"/>
              <a:t>Reference:</a:t>
            </a:r>
          </a:p>
          <a:p>
            <a:endParaRPr lang="en-US" dirty="0" smtClean="0"/>
          </a:p>
          <a:p>
            <a:r>
              <a:rPr lang="en-US" dirty="0" smtClean="0"/>
              <a:t>https://www.alz.org/care/alzheimers-dementia-disaster-preparedness.asp</a:t>
            </a:r>
          </a:p>
          <a:p>
            <a:r>
              <a:rPr lang="en-US" dirty="0" smtClean="0"/>
              <a:t>http://www.alz.org/national/documents/topicsheet_disasterprep.pdf</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22</a:t>
            </a:fld>
            <a:endParaRPr lang="en-US"/>
          </a:p>
        </p:txBody>
      </p:sp>
    </p:spTree>
    <p:extLst>
      <p:ext uri="{BB962C8B-B14F-4D97-AF65-F5344CB8AC3E}">
        <p14:creationId xmlns:p14="http://schemas.microsoft.com/office/powerpoint/2010/main" val="26179704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a:t>
            </a:r>
            <a:r>
              <a:rPr lang="en-US" sz="1200" kern="1200" dirty="0" smtClean="0">
                <a:solidFill>
                  <a:schemeClr val="tx1"/>
                </a:solidFill>
                <a:effectLst/>
                <a:latin typeface="+mn-lt"/>
                <a:ea typeface="+mn-ea"/>
                <a:cs typeface="+mn-cs"/>
              </a:rPr>
              <a:t>  In review, remember the three things you need to do to be prepared:  Get a kit, make a plan, and be informed.  Be sure your kit is labeled with your name and consider getting a container with wheels, it may be heavy.  If you or your loved one requires mobility aids to get around, include them in the kit.  If you or your loved one needs medication or other supplies for chronic disease, be sure those supplies are in your kit also.  Make a plan – know what you will do in case you need to shelter in place, but also what you will do if you must evacuate.  Know where you will go and how you will get there.  Practice your plan and be sure you consider those disabilities and chronic diseases which may impact your evacuation plan.  Lastly, be informed.  Know what disasters are likely in your area, but plan for others that may be less likely.  Know your community members, your neighbors, and your community in general.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60DD3-8801-456A-96AC-1408D75A4030}" type="slidenum">
              <a:rPr lang="en-US" smtClean="0"/>
              <a:t>23</a:t>
            </a:fld>
            <a:endParaRPr lang="en-US"/>
          </a:p>
        </p:txBody>
      </p:sp>
    </p:spTree>
    <p:extLst>
      <p:ext uri="{BB962C8B-B14F-4D97-AF65-F5344CB8AC3E}">
        <p14:creationId xmlns:p14="http://schemas.microsoft.com/office/powerpoint/2010/main" val="36812317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Say:</a:t>
            </a:r>
            <a:r>
              <a:rPr lang="en-US" sz="1200" kern="1200" dirty="0" smtClean="0">
                <a:solidFill>
                  <a:schemeClr val="tx1"/>
                </a:solidFill>
                <a:effectLst/>
                <a:latin typeface="+mn-lt"/>
                <a:ea typeface="+mn-ea"/>
                <a:cs typeface="+mn-cs"/>
              </a:rPr>
              <a:t>  Are there any further questions anyone has?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Teaching Tip: </a:t>
            </a:r>
            <a:r>
              <a:rPr lang="en-US" sz="1200" i="1" kern="1200" dirty="0" smtClean="0">
                <a:solidFill>
                  <a:schemeClr val="tx1"/>
                </a:solidFill>
                <a:effectLst/>
                <a:latin typeface="+mn-lt"/>
                <a:ea typeface="+mn-ea"/>
                <a:cs typeface="+mn-cs"/>
              </a:rPr>
              <a:t>Walk around to answer any questions. Allow participants to discuss with one another and answer questions ad lib.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Pass out Post-Class Questions</a:t>
            </a:r>
            <a:r>
              <a:rPr lang="en-US" sz="1200" kern="1200" dirty="0" smtClean="0">
                <a:solidFill>
                  <a:schemeClr val="tx1"/>
                </a:solidFill>
                <a:effectLst/>
                <a:latin typeface="+mn-lt"/>
                <a:ea typeface="+mn-ea"/>
                <a:cs typeface="+mn-cs"/>
              </a:rPr>
              <a:t>. Tell participants there are no right or wrong answers to these questions. Read through each question. Tell participants to circle the number choice that best fits how he or she feels about the question. </a:t>
            </a:r>
            <a:r>
              <a:rPr lang="en-US" sz="1200" b="1" kern="1200" dirty="0" smtClean="0">
                <a:solidFill>
                  <a:schemeClr val="tx1"/>
                </a:solidFill>
                <a:effectLst/>
                <a:latin typeface="+mn-lt"/>
                <a:ea typeface="+mn-ea"/>
                <a:cs typeface="+mn-cs"/>
              </a:rPr>
              <a:t>Take  up  Post-Class  Questions  when  everyone  is  finished.</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24</a:t>
            </a:fld>
            <a:endParaRPr lang="en-US"/>
          </a:p>
        </p:txBody>
      </p:sp>
    </p:spTree>
    <p:extLst>
      <p:ext uri="{BB962C8B-B14F-4D97-AF65-F5344CB8AC3E}">
        <p14:creationId xmlns:p14="http://schemas.microsoft.com/office/powerpoint/2010/main" val="683620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E60DD3-8801-456A-96AC-1408D75A4030}" type="slidenum">
              <a:rPr lang="en-US" smtClean="0"/>
              <a:t>25</a:t>
            </a:fld>
            <a:endParaRPr lang="en-US"/>
          </a:p>
        </p:txBody>
      </p:sp>
    </p:spTree>
    <p:extLst>
      <p:ext uri="{BB962C8B-B14F-4D97-AF65-F5344CB8AC3E}">
        <p14:creationId xmlns:p14="http://schemas.microsoft.com/office/powerpoint/2010/main" val="2654463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There are some simple steps to becoming more prepared.  They include getting a kit, making a plan, and being informed.</a:t>
            </a:r>
            <a:endParaRPr lang="en-US" dirty="0"/>
          </a:p>
        </p:txBody>
      </p:sp>
      <p:sp>
        <p:nvSpPr>
          <p:cNvPr id="4" name="Slide Number Placeholder 3"/>
          <p:cNvSpPr>
            <a:spLocks noGrp="1"/>
          </p:cNvSpPr>
          <p:nvPr>
            <p:ph type="sldNum" sz="quarter" idx="10"/>
          </p:nvPr>
        </p:nvSpPr>
        <p:spPr/>
        <p:txBody>
          <a:bodyPr/>
          <a:lstStyle/>
          <a:p>
            <a:fld id="{35E60DD3-8801-456A-96AC-1408D75A4030}" type="slidenum">
              <a:rPr lang="en-US" smtClean="0"/>
              <a:t>3</a:t>
            </a:fld>
            <a:endParaRPr lang="en-US"/>
          </a:p>
        </p:txBody>
      </p:sp>
    </p:spTree>
    <p:extLst>
      <p:ext uri="{BB962C8B-B14F-4D97-AF65-F5344CB8AC3E}">
        <p14:creationId xmlns:p14="http://schemas.microsoft.com/office/powerpoint/2010/main" val="2476354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smtClean="0"/>
          </a:p>
          <a:p>
            <a:pPr defTabSz="933237">
              <a:defRPr/>
            </a:pPr>
            <a:r>
              <a:rPr lang="en-US" b="1" dirty="0" smtClean="0"/>
              <a:t>Say:  </a:t>
            </a:r>
            <a:r>
              <a:rPr lang="en-US" dirty="0" smtClean="0"/>
              <a:t>The emphasis on personal responsibility is not intended to replace the role of rescuers and government agencies to help during and after a disaster. However, in the initial stages of a disaster, especially a powerful hurricane or other wide-scale event, people are typically on their own, at least for a while. It takes time for emergency responders to organize and reach the scene of a disaster even under the best circumstances. Elders should assume that they might not be able to reach their doctors or pharmacies, receive home-delivered meals, or obtain their usual home health services during the initial days of a severe disaster. </a:t>
            </a:r>
          </a:p>
          <a:p>
            <a:endParaRPr lang="en-US" dirty="0" smtClean="0"/>
          </a:p>
          <a:p>
            <a:r>
              <a:rPr lang="en-US" dirty="0" smtClean="0"/>
              <a:t>Get a Kit:</a:t>
            </a:r>
          </a:p>
          <a:p>
            <a:endParaRPr lang="en-US" dirty="0" smtClean="0"/>
          </a:p>
          <a:p>
            <a:r>
              <a:rPr lang="en-US" dirty="0" smtClean="0"/>
              <a:t>For your safety and comfort, have a disaster supplies kit packed and ready in one place before a disaster hits. </a:t>
            </a:r>
          </a:p>
          <a:p>
            <a:r>
              <a:rPr lang="en-US" dirty="0" smtClean="0"/>
              <a:t>• Assemble enough supplies to last for at least three days. </a:t>
            </a:r>
          </a:p>
          <a:p>
            <a:r>
              <a:rPr lang="en-US" dirty="0" smtClean="0"/>
              <a:t>• Store your supplies in one or more easy-to-carry containers, such as a backpack or duffel bag. </a:t>
            </a:r>
          </a:p>
          <a:p>
            <a:r>
              <a:rPr lang="en-US" dirty="0" smtClean="0"/>
              <a:t>• You may want to consider storing supplies in a container that has wheels. </a:t>
            </a:r>
          </a:p>
          <a:p>
            <a:r>
              <a:rPr lang="en-US" dirty="0" smtClean="0"/>
              <a:t>• Be sure your bag has an ID tag. </a:t>
            </a:r>
          </a:p>
          <a:p>
            <a:r>
              <a:rPr lang="en-US" dirty="0" smtClean="0"/>
              <a:t>• Label any equipment, such as wheelchairs, canes or walkers, that you would need with your name, address and phone numbers. </a:t>
            </a:r>
          </a:p>
          <a:p>
            <a:r>
              <a:rPr lang="en-US" dirty="0" smtClean="0"/>
              <a:t>• Keeping your kit up-to-date is also important. Review the contents at least every six months or as your needs change. Check expiration dates and shift your stored supplies into everyday use before they expire. Replace food, water and batteries, and refresh medications and other perishable items with “first in, first out” practices.</a:t>
            </a:r>
          </a:p>
          <a:p>
            <a:endParaRPr lang="en-US" dirty="0"/>
          </a:p>
          <a:p>
            <a:r>
              <a:rPr lang="en-US" dirty="0" smtClean="0"/>
              <a:t>Reference:</a:t>
            </a:r>
          </a:p>
          <a:p>
            <a:pPr defTabSz="933237">
              <a:defRPr/>
            </a:pPr>
            <a:r>
              <a:rPr lang="en-US" dirty="0" smtClean="0"/>
              <a:t>American Red Cross at http://www.redcross.org/images/MEDIA_CustomProductCatalog/m4640086_Disaster_Preparedness_for_Srs-English.revised_7-09.pdf</a:t>
            </a:r>
          </a:p>
          <a:p>
            <a:pPr defTabSz="933237">
              <a:defRPr/>
            </a:pPr>
            <a:r>
              <a:rPr lang="en-US" dirty="0" smtClean="0"/>
              <a:t>Centers for Disease Control and Prevention at https://www.cdc.gov/aging/pdf/disaster_planning_tips.pdf</a:t>
            </a:r>
          </a:p>
          <a:p>
            <a:endParaRPr lang="en-US" dirty="0"/>
          </a:p>
        </p:txBody>
      </p:sp>
      <p:sp>
        <p:nvSpPr>
          <p:cNvPr id="4" name="Slide Number Placeholder 3"/>
          <p:cNvSpPr>
            <a:spLocks noGrp="1"/>
          </p:cNvSpPr>
          <p:nvPr>
            <p:ph type="sldNum" sz="quarter" idx="10"/>
          </p:nvPr>
        </p:nvSpPr>
        <p:spPr/>
        <p:txBody>
          <a:bodyPr/>
          <a:lstStyle/>
          <a:p>
            <a:fld id="{35E60DD3-8801-456A-96AC-1408D75A4030}" type="slidenum">
              <a:rPr lang="en-US" smtClean="0"/>
              <a:t>4</a:t>
            </a:fld>
            <a:endParaRPr lang="en-US"/>
          </a:p>
        </p:txBody>
      </p:sp>
    </p:spTree>
    <p:extLst>
      <p:ext uri="{BB962C8B-B14F-4D97-AF65-F5344CB8AC3E}">
        <p14:creationId xmlns:p14="http://schemas.microsoft.com/office/powerpoint/2010/main" val="1511244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Will have</a:t>
            </a:r>
            <a:r>
              <a:rPr lang="en-US" baseline="0" dirty="0" smtClean="0"/>
              <a:t> provided you with a checklist of all these items, but the s</a:t>
            </a:r>
            <a:r>
              <a:rPr lang="en-US" dirty="0" smtClean="0"/>
              <a:t>upplies needed include the following:</a:t>
            </a:r>
          </a:p>
          <a:p>
            <a:endParaRPr lang="en-US" dirty="0" smtClean="0"/>
          </a:p>
          <a:p>
            <a:r>
              <a:rPr lang="en-US" dirty="0" smtClean="0"/>
              <a:t>Water — one gallon per person, per day (3-day supply for evacuation and 2-week supply for home) </a:t>
            </a:r>
          </a:p>
          <a:p>
            <a:r>
              <a:rPr lang="en-US" dirty="0" smtClean="0"/>
              <a:t>Food — it is a good idea to include foods that do not need cooking (canned, dried, etc.) (3-day supply for evacuation and 2-week supply for home) </a:t>
            </a:r>
          </a:p>
          <a:p>
            <a:r>
              <a:rPr lang="en-US" dirty="0" smtClean="0"/>
              <a:t>Flashlight with extra batteries and bulbs (do not use candles) </a:t>
            </a:r>
          </a:p>
          <a:p>
            <a:r>
              <a:rPr lang="en-US" dirty="0" smtClean="0"/>
              <a:t>Battery-operated or hand-crank radio – known as a National Oceanic and Atmospheric</a:t>
            </a:r>
            <a:r>
              <a:rPr lang="en-US" baseline="0" dirty="0" smtClean="0"/>
              <a:t> Administration or</a:t>
            </a:r>
            <a:r>
              <a:rPr lang="en-US" dirty="0" smtClean="0"/>
              <a:t> NOAA Radio</a:t>
            </a:r>
          </a:p>
          <a:p>
            <a:r>
              <a:rPr lang="en-US" dirty="0" smtClean="0"/>
              <a:t>First aid kit and manual </a:t>
            </a:r>
          </a:p>
          <a:p>
            <a:r>
              <a:rPr lang="en-US" dirty="0" smtClean="0"/>
              <a:t>Medications (7-day supply) and medical items </a:t>
            </a:r>
          </a:p>
          <a:p>
            <a:r>
              <a:rPr lang="en-US" dirty="0" smtClean="0"/>
              <a:t>Multi-purpose tool (several tools that fold up into a pocket sized unit) </a:t>
            </a:r>
          </a:p>
          <a:p>
            <a:r>
              <a:rPr lang="en-US" dirty="0" smtClean="0"/>
              <a:t>Sanitation and personal hygiene items (toilet paper, plastic garbage bags) </a:t>
            </a:r>
          </a:p>
          <a:p>
            <a:r>
              <a:rPr lang="en-US" dirty="0" smtClean="0"/>
              <a:t>Copies of personal documents (medication list and pertinent medical information, copies of prescriptions, health care provider information, deed/lease to home, birth certificates, insurance policies, photo identification, social security card, etc.) </a:t>
            </a:r>
          </a:p>
          <a:p>
            <a:r>
              <a:rPr lang="en-US" dirty="0" smtClean="0"/>
              <a:t>Cell phone with an extra battery and charger (s) </a:t>
            </a:r>
          </a:p>
          <a:p>
            <a:r>
              <a:rPr lang="en-US" dirty="0" smtClean="0"/>
              <a:t>Family and friends’ emergency contact information </a:t>
            </a:r>
          </a:p>
          <a:p>
            <a:r>
              <a:rPr lang="en-US" dirty="0" smtClean="0"/>
              <a:t>Cash and coins (ATMs may not be accessible, a maximum of $50) </a:t>
            </a:r>
          </a:p>
          <a:p>
            <a:r>
              <a:rPr lang="en-US" dirty="0" smtClean="0"/>
              <a:t>Emergency blanket </a:t>
            </a:r>
          </a:p>
          <a:p>
            <a:r>
              <a:rPr lang="en-US" dirty="0" smtClean="0"/>
              <a:t>Map(s) of the local area </a:t>
            </a:r>
          </a:p>
          <a:p>
            <a:r>
              <a:rPr lang="en-US" dirty="0" smtClean="0"/>
              <a:t>Whistle (to attract the attention of emergency personnel) </a:t>
            </a:r>
          </a:p>
          <a:p>
            <a:r>
              <a:rPr lang="en-US" dirty="0" smtClean="0"/>
              <a:t>One change of clothing </a:t>
            </a:r>
          </a:p>
          <a:p>
            <a:r>
              <a:rPr lang="en-US" dirty="0" smtClean="0"/>
              <a:t>Manual can opener </a:t>
            </a:r>
          </a:p>
          <a:p>
            <a:r>
              <a:rPr lang="en-US" dirty="0" smtClean="0"/>
              <a:t>Pet supplies if you have pets (including food, water and vaccination records) </a:t>
            </a:r>
          </a:p>
          <a:p>
            <a:r>
              <a:rPr lang="en-US" dirty="0" smtClean="0"/>
              <a:t>Extra set of keys (car, house, etc.) </a:t>
            </a:r>
          </a:p>
          <a:p>
            <a:r>
              <a:rPr lang="en-US" dirty="0" smtClean="0"/>
              <a:t>Pack of cards to provide entertainment and pass the time</a:t>
            </a:r>
          </a:p>
          <a:p>
            <a:r>
              <a:rPr lang="en-US" dirty="0" smtClean="0"/>
              <a:t>Dust mask to help filter contaminated air and plastic sheeting and duct tape to  shelter-in-place</a:t>
            </a:r>
          </a:p>
          <a:p>
            <a:r>
              <a:rPr lang="en-US" dirty="0" smtClean="0"/>
              <a:t>Moist </a:t>
            </a:r>
            <a:r>
              <a:rPr lang="en-US" dirty="0" err="1" smtClean="0"/>
              <a:t>towelettes</a:t>
            </a:r>
            <a:r>
              <a:rPr lang="en-US" dirty="0" smtClean="0"/>
              <a:t>, garbage bags and plastic ties for personal sanitation</a:t>
            </a:r>
          </a:p>
          <a:p>
            <a:r>
              <a:rPr lang="en-US" dirty="0" smtClean="0"/>
              <a:t>Wrench or pliers to turn off utilities</a:t>
            </a:r>
          </a:p>
          <a:p>
            <a:endParaRPr lang="en-US" dirty="0"/>
          </a:p>
          <a:p>
            <a:r>
              <a:rPr lang="en-US" dirty="0"/>
              <a:t>Reference:</a:t>
            </a:r>
          </a:p>
          <a:p>
            <a:endParaRPr lang="en-US" dirty="0"/>
          </a:p>
          <a:p>
            <a:r>
              <a:rPr lang="en-US" dirty="0" smtClean="0"/>
              <a:t>American Red Cross at http://www.redcross.org/images/MEDIA_CustomProductCatalog/m4640086_Disaster_Preparedness_for_Srs-English.revised_7-09.pdf</a:t>
            </a:r>
          </a:p>
          <a:p>
            <a:r>
              <a:rPr lang="en-US" dirty="0" smtClean="0"/>
              <a:t>https://www.ready.gov/kit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5E60DD3-8801-456A-96AC-1408D75A4030}" type="slidenum">
              <a:rPr lang="en-US" smtClean="0"/>
              <a:t>5</a:t>
            </a:fld>
            <a:endParaRPr lang="en-US"/>
          </a:p>
        </p:txBody>
      </p:sp>
    </p:spTree>
    <p:extLst>
      <p:ext uri="{BB962C8B-B14F-4D97-AF65-F5344CB8AC3E}">
        <p14:creationId xmlns:p14="http://schemas.microsoft.com/office/powerpoint/2010/main" val="3127619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Once </a:t>
            </a:r>
            <a:r>
              <a:rPr lang="en-US" dirty="0"/>
              <a:t>you have gathered the supplies for a basic emergency kit, you may want to consider adding the following items:</a:t>
            </a:r>
          </a:p>
          <a:p>
            <a:pPr marL="174982" indent="-174982">
              <a:buFont typeface="Arial" panose="020B0604020202020204" pitchFamily="34" charset="0"/>
              <a:buChar char="•"/>
            </a:pPr>
            <a:r>
              <a:rPr lang="en-US" dirty="0" smtClean="0"/>
              <a:t>Infant </a:t>
            </a:r>
            <a:r>
              <a:rPr lang="en-US" dirty="0"/>
              <a:t>formula and </a:t>
            </a:r>
            <a:r>
              <a:rPr lang="en-US" dirty="0" smtClean="0"/>
              <a:t>diapers if needed</a:t>
            </a:r>
            <a:endParaRPr lang="en-US" dirty="0"/>
          </a:p>
          <a:p>
            <a:pPr marL="174982" indent="-174982">
              <a:buFont typeface="Arial" panose="020B0604020202020204" pitchFamily="34" charset="0"/>
              <a:buChar char="•"/>
            </a:pPr>
            <a:r>
              <a:rPr lang="en-US" dirty="0" smtClean="0"/>
              <a:t>Emergency </a:t>
            </a:r>
            <a:r>
              <a:rPr lang="en-US" dirty="0"/>
              <a:t>reference material such as a first aid book or free information from this web site.</a:t>
            </a:r>
          </a:p>
          <a:p>
            <a:pPr marL="174982" indent="-174982">
              <a:buFont typeface="Arial" panose="020B0604020202020204" pitchFamily="34" charset="0"/>
              <a:buChar char="•"/>
            </a:pPr>
            <a:r>
              <a:rPr lang="en-US" dirty="0"/>
              <a:t>Sleeping bag or warm blanket for each person. Consider additional bedding if you live in a cold-weather climate.</a:t>
            </a:r>
          </a:p>
          <a:p>
            <a:pPr marL="174982" indent="-174982">
              <a:buFont typeface="Arial" panose="020B0604020202020204" pitchFamily="34" charset="0"/>
              <a:buChar char="•"/>
            </a:pPr>
            <a:r>
              <a:rPr lang="en-US" dirty="0" smtClean="0"/>
              <a:t>Household </a:t>
            </a:r>
            <a:r>
              <a:rPr lang="en-US" dirty="0"/>
              <a:t>chlorine bleach and medicine dropper – When diluted, nine parts water to one part bleach, bleach can be used as a disinfectant. Or in an emergency, you can use it to treat water by using 16 drops of regular household liquid bleach per gallon of water. Do not use scented, color safe or bleaches with added cleaners.</a:t>
            </a:r>
          </a:p>
          <a:p>
            <a:pPr marL="174982" indent="-174982">
              <a:buFont typeface="Arial" panose="020B0604020202020204" pitchFamily="34" charset="0"/>
              <a:buChar char="•"/>
            </a:pPr>
            <a:r>
              <a:rPr lang="en-US" dirty="0"/>
              <a:t>Fire extinguisher</a:t>
            </a:r>
          </a:p>
          <a:p>
            <a:pPr marL="174982" indent="-174982">
              <a:buFont typeface="Arial" panose="020B0604020202020204" pitchFamily="34" charset="0"/>
              <a:buChar char="•"/>
            </a:pPr>
            <a:r>
              <a:rPr lang="en-US" dirty="0"/>
              <a:t>Matches in a waterproof container</a:t>
            </a:r>
          </a:p>
          <a:p>
            <a:pPr marL="174982" indent="-174982">
              <a:buFont typeface="Arial" panose="020B0604020202020204" pitchFamily="34" charset="0"/>
              <a:buChar char="•"/>
            </a:pPr>
            <a:r>
              <a:rPr lang="en-US" dirty="0" smtClean="0"/>
              <a:t>Mess </a:t>
            </a:r>
            <a:r>
              <a:rPr lang="en-US" dirty="0"/>
              <a:t>kits, paper cups, plates, paper towels and plastic utensils</a:t>
            </a:r>
          </a:p>
          <a:p>
            <a:pPr marL="174982" indent="-174982">
              <a:buFont typeface="Arial" panose="020B0604020202020204" pitchFamily="34" charset="0"/>
              <a:buChar char="•"/>
            </a:pPr>
            <a:r>
              <a:rPr lang="en-US" dirty="0"/>
              <a:t>Paper and pencil</a:t>
            </a:r>
          </a:p>
          <a:p>
            <a:pPr marL="174982" indent="-174982">
              <a:buFont typeface="Arial" panose="020B0604020202020204" pitchFamily="34" charset="0"/>
              <a:buChar char="•"/>
            </a:pPr>
            <a:r>
              <a:rPr lang="en-US" dirty="0"/>
              <a:t>Books, games, puzzles or other activities for children</a:t>
            </a:r>
          </a:p>
          <a:p>
            <a:pPr marL="174982" indent="-174982">
              <a:buFont typeface="Arial" panose="020B0604020202020204" pitchFamily="34" charset="0"/>
              <a:buChar char="•"/>
            </a:pPr>
            <a:endParaRPr lang="en-US" dirty="0"/>
          </a:p>
          <a:p>
            <a:r>
              <a:rPr lang="en-US" dirty="0"/>
              <a:t>Reference:</a:t>
            </a:r>
          </a:p>
          <a:p>
            <a:endParaRPr lang="en-US" dirty="0"/>
          </a:p>
          <a:p>
            <a:pPr defTabSz="933237">
              <a:defRPr/>
            </a:pPr>
            <a:r>
              <a:rPr lang="en-US" dirty="0"/>
              <a:t>https://www.ready.gov/kit</a:t>
            </a:r>
          </a:p>
          <a:p>
            <a:endParaRPr lang="en-US" dirty="0"/>
          </a:p>
          <a:p>
            <a:pPr marL="174982" indent="-17498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5E60DD3-8801-456A-96AC-1408D75A4030}" type="slidenum">
              <a:rPr lang="en-US" smtClean="0"/>
              <a:t>6</a:t>
            </a:fld>
            <a:endParaRPr lang="en-US"/>
          </a:p>
        </p:txBody>
      </p:sp>
    </p:spTree>
    <p:extLst>
      <p:ext uri="{BB962C8B-B14F-4D97-AF65-F5344CB8AC3E}">
        <p14:creationId xmlns:p14="http://schemas.microsoft.com/office/powerpoint/2010/main" val="606552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r>
              <a:rPr lang="en-US" dirty="0" smtClean="0"/>
              <a:t>In addition to a basic emergency supply kit, older adults need a personalized emergency plan listing where they can go in an emergency, what they should bring with them (such as hearing aids and extra batteries, oxygen, or assistive technologies), how they will get there, and who they should call for help. Those who use a communication, assistive, or mobility device should include provisions to transport this device with them if they need to evacuate. Similarly, if appropriate, the plan should include any food or supplies needed by a service animal. Older adults also should keep a backup list of emergency information, including contacts, medications, medical devices (including style and serial number), and doctors, in another location such as a friend’s home. </a:t>
            </a:r>
          </a:p>
          <a:p>
            <a:endParaRPr lang="en-US" dirty="0" smtClean="0"/>
          </a:p>
          <a:p>
            <a:r>
              <a:rPr lang="en-US" dirty="0" smtClean="0"/>
              <a:t>Reference:</a:t>
            </a:r>
          </a:p>
          <a:p>
            <a:endParaRPr lang="en-US" dirty="0" smtClean="0"/>
          </a:p>
          <a:p>
            <a:r>
              <a:rPr lang="en-US" dirty="0" smtClean="0"/>
              <a:t>CDC at https://www.cdc.gov/aging/pdf/disaster_planning_tips.pdf</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7</a:t>
            </a:fld>
            <a:endParaRPr lang="en-US"/>
          </a:p>
        </p:txBody>
      </p:sp>
    </p:spTree>
    <p:extLst>
      <p:ext uri="{BB962C8B-B14F-4D97-AF65-F5344CB8AC3E}">
        <p14:creationId xmlns:p14="http://schemas.microsoft.com/office/powerpoint/2010/main" val="344407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If the weather is cold, you should consider including a jacket or coat, long pants and long-sleeve shirt, sturdy shoes, hats, mittens, and a scarf, and a sleeping bag or warm blanket.</a:t>
            </a:r>
          </a:p>
          <a:p>
            <a:r>
              <a:rPr lang="en-US" sz="1200" kern="1200" dirty="0" smtClean="0">
                <a:solidFill>
                  <a:schemeClr val="tx1"/>
                </a:solidFill>
                <a:effectLst/>
                <a:latin typeface="+mn-lt"/>
                <a:ea typeface="+mn-ea"/>
                <a:cs typeface="+mn-cs"/>
              </a:rPr>
              <a:t> </a:t>
            </a:r>
          </a:p>
          <a:p>
            <a:pPr defTabSz="933237">
              <a:defRPr/>
            </a:pPr>
            <a:r>
              <a:rPr lang="en-US" dirty="0" smtClean="0"/>
              <a:t>Reference:</a:t>
            </a:r>
          </a:p>
          <a:p>
            <a:pPr defTabSz="933237">
              <a:defRPr/>
            </a:pPr>
            <a:endParaRPr lang="en-US" dirty="0" smtClean="0"/>
          </a:p>
          <a:p>
            <a:pPr defTabSz="933237">
              <a:defRPr/>
            </a:pPr>
            <a:r>
              <a:rPr lang="en-US" dirty="0" smtClean="0"/>
              <a:t>American Red Cross at http://www.redcross.org/images/MEDIA_CustomProductCatalog/m4640086_Disaster_Preparedness_for_Srs-English.revised_7-09.pdf</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8</a:t>
            </a:fld>
            <a:endParaRPr lang="en-US"/>
          </a:p>
        </p:txBody>
      </p:sp>
    </p:spTree>
    <p:extLst>
      <p:ext uri="{BB962C8B-B14F-4D97-AF65-F5344CB8AC3E}">
        <p14:creationId xmlns:p14="http://schemas.microsoft.com/office/powerpoint/2010/main" val="4266736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Say: </a:t>
            </a:r>
            <a:r>
              <a:rPr lang="en-US" sz="1200" kern="1200" dirty="0" smtClean="0">
                <a:solidFill>
                  <a:schemeClr val="tx1"/>
                </a:solidFill>
                <a:effectLst/>
                <a:latin typeface="+mn-lt"/>
                <a:ea typeface="+mn-ea"/>
                <a:cs typeface="+mn-cs"/>
              </a:rPr>
              <a:t> There are a few things people should put in their vehicles in case of emergencies.  This would include a flashlight with extra batteries and extra bulbs, maps, a first aid kit and manual, a tire repair kit, jumper cables, flares, bottled water, and non-perishable foods such as granola bars.   In the winter, add a blanket, hat, mittens, shovel, sand, tire chains, windshield scraper, and a florescent distress flag.  In the summer add sunscreen lotion SPF 15 or higher, shade item (umbrella, wide-brimmed hat, etc.)</a:t>
            </a:r>
          </a:p>
          <a:p>
            <a:endParaRPr lang="en-US" dirty="0" smtClean="0"/>
          </a:p>
          <a:p>
            <a:r>
              <a:rPr lang="en-US" dirty="0" smtClean="0"/>
              <a:t>Reference:</a:t>
            </a:r>
          </a:p>
          <a:p>
            <a:endParaRPr lang="en-US" dirty="0" smtClean="0"/>
          </a:p>
          <a:p>
            <a:pPr defTabSz="933237">
              <a:defRPr/>
            </a:pPr>
            <a:r>
              <a:rPr lang="en-US" dirty="0" smtClean="0"/>
              <a:t>American Red Cross at http://www.redcross.org/images/MEDIA_CustomProductCatalog/m4640086_Disaster_Preparedness_for_Srs-English.revised_7-09.pdf</a:t>
            </a:r>
          </a:p>
          <a:p>
            <a:endParaRPr lang="en-US" dirty="0" smtClean="0"/>
          </a:p>
        </p:txBody>
      </p:sp>
      <p:sp>
        <p:nvSpPr>
          <p:cNvPr id="4" name="Slide Number Placeholder 3"/>
          <p:cNvSpPr>
            <a:spLocks noGrp="1"/>
          </p:cNvSpPr>
          <p:nvPr>
            <p:ph type="sldNum" sz="quarter" idx="10"/>
          </p:nvPr>
        </p:nvSpPr>
        <p:spPr/>
        <p:txBody>
          <a:bodyPr/>
          <a:lstStyle/>
          <a:p>
            <a:fld id="{35E60DD3-8801-456A-96AC-1408D75A4030}" type="slidenum">
              <a:rPr lang="en-US" smtClean="0"/>
              <a:t>9</a:t>
            </a:fld>
            <a:endParaRPr lang="en-US"/>
          </a:p>
        </p:txBody>
      </p:sp>
    </p:spTree>
    <p:extLst>
      <p:ext uri="{BB962C8B-B14F-4D97-AF65-F5344CB8AC3E}">
        <p14:creationId xmlns:p14="http://schemas.microsoft.com/office/powerpoint/2010/main" val="3480768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934" y="329406"/>
            <a:ext cx="8532151" cy="619654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6" name="Rounded Rectangle 5"/>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5" name="Title 4"/>
          <p:cNvSpPr>
            <a:spLocks noGrp="1"/>
          </p:cNvSpPr>
          <p:nvPr>
            <p:ph type="ctrTitle"/>
          </p:nvPr>
        </p:nvSpPr>
        <p:spPr>
          <a:xfrm>
            <a:off x="722376" y="1820206"/>
            <a:ext cx="7772400" cy="1828800"/>
          </a:xfrm>
        </p:spPr>
        <p:txBody>
          <a:bodyPr lIns="219456" rIns="219456"/>
          <a:lstStyle>
            <a:lvl1pPr algn="r">
              <a:defRPr sz="3384"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27504" indent="0" algn="r">
              <a:spcBef>
                <a:spcPts val="0"/>
              </a:spcBef>
              <a:buNone/>
              <a:defRPr sz="1504">
                <a:solidFill>
                  <a:schemeClr val="bg2">
                    <a:shade val="25000"/>
                  </a:schemeClr>
                </a:solidFill>
              </a:defRPr>
            </a:lvl1pPr>
            <a:lvl2pPr marL="343797" indent="0" algn="ctr">
              <a:buNone/>
            </a:lvl2pPr>
            <a:lvl3pPr marL="687592" indent="0" algn="ctr">
              <a:buNone/>
            </a:lvl3pPr>
            <a:lvl4pPr marL="1031389" indent="0" algn="ctr">
              <a:buNone/>
            </a:lvl4pPr>
            <a:lvl5pPr marL="1375184" indent="0" algn="ctr">
              <a:buNone/>
            </a:lvl5pPr>
            <a:lvl6pPr marL="1718981" indent="0" algn="ctr">
              <a:buNone/>
            </a:lvl6pPr>
            <a:lvl7pPr marL="2062777" indent="0" algn="ctr">
              <a:buNone/>
            </a:lvl7pPr>
            <a:lvl8pPr marL="2406573" indent="0" algn="ctr">
              <a:buNone/>
            </a:lvl8pPr>
            <a:lvl9pPr marL="275037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fld id="{B50F750C-71D4-48E6-BA71-E9A8F3DB3896}" type="datetimeFigureOut">
              <a:rPr lang="en-US" smtClean="0"/>
              <a:t>6/12/2017</a:t>
            </a:fld>
            <a:endParaRPr lang="en-US"/>
          </a:p>
        </p:txBody>
      </p:sp>
      <p:sp>
        <p:nvSpPr>
          <p:cNvPr id="8" name="Footer Placeholder 7"/>
          <p:cNvSpPr>
            <a:spLocks noGrp="1"/>
          </p:cNvSpPr>
          <p:nvPr>
            <p:ph type="ftr" sz="quarter" idx="11"/>
          </p:nvPr>
        </p:nvSpPr>
        <p:spPr/>
        <p:txBody>
          <a:bodyPr/>
          <a:lstStyle>
            <a:lvl1pPr>
              <a:defRPr/>
            </a:lvl1pPr>
            <a:extLst/>
          </a:lstStyle>
          <a:p>
            <a:endParaRPr lang="en-US"/>
          </a:p>
        </p:txBody>
      </p:sp>
      <p:sp>
        <p:nvSpPr>
          <p:cNvPr id="9" name="Slide Number Placeholder 10"/>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495199967"/>
      </p:ext>
    </p:extLst>
  </p:cSld>
  <p:clrMapOvr>
    <a:masterClrMapping/>
  </p:clrMapOvr>
  <p:transition spd="slow">
    <p:pu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4"/>
            <a:ext cx="8183880" cy="41879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5" name="Footer Placeholder 17"/>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3067337351"/>
      </p:ext>
    </p:extLst>
  </p:cSld>
  <p:clrMapOvr>
    <a:masterClrMapping/>
  </p:clrMapOvr>
  <p:transition spd="slow">
    <p:pu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533406"/>
            <a:ext cx="1981200" cy="52577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5"/>
            <a:ext cx="5943600" cy="5257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5" name="Footer Placeholder 17"/>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1577024211"/>
      </p:ext>
    </p:extLst>
  </p:cSld>
  <p:clrMapOvr>
    <a:masterClrMapping/>
  </p:clrMapOvr>
  <p:transition spd="slow">
    <p:push/>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55"/>
          <p:cNvGrpSpPr>
            <a:grpSpLocks/>
          </p:cNvGrpSpPr>
          <p:nvPr/>
        </p:nvGrpSpPr>
        <p:grpSpPr bwMode="auto">
          <a:xfrm>
            <a:off x="1" y="2"/>
            <a:ext cx="9143339" cy="6856677"/>
            <a:chOff x="0" y="0"/>
            <a:chExt cx="32251" cy="20731"/>
          </a:xfrm>
        </p:grpSpPr>
        <p:sp>
          <p:nvSpPr>
            <p:cNvPr id="5" name="Rectangle 1026"/>
            <p:cNvSpPr>
              <a:spLocks noChangeArrowheads="1"/>
            </p:cNvSpPr>
            <p:nvPr/>
          </p:nvSpPr>
          <p:spPr bwMode="white">
            <a:xfrm>
              <a:off x="0" y="0"/>
              <a:ext cx="16078" cy="7834"/>
            </a:xfrm>
            <a:prstGeom prst="rect">
              <a:avLst/>
            </a:prstGeom>
            <a:gradFill rotWithShape="0">
              <a:gsLst>
                <a:gs pos="0">
                  <a:schemeClr val="bg1"/>
                </a:gs>
                <a:gs pos="100000">
                  <a:schemeClr val="hlink"/>
                </a:gs>
              </a:gsLst>
              <a:path path="rect">
                <a:fillToRect r="100000" b="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6" name="Rectangle 1027"/>
            <p:cNvSpPr>
              <a:spLocks noChangeArrowheads="1"/>
            </p:cNvSpPr>
            <p:nvPr/>
          </p:nvSpPr>
          <p:spPr bwMode="white">
            <a:xfrm>
              <a:off x="0" y="7834"/>
              <a:ext cx="16073" cy="12897"/>
            </a:xfrm>
            <a:prstGeom prst="rect">
              <a:avLst/>
            </a:prstGeom>
            <a:gradFill rotWithShape="0">
              <a:gsLst>
                <a:gs pos="0">
                  <a:schemeClr val="bg1"/>
                </a:gs>
                <a:gs pos="100000">
                  <a:schemeClr val="hlink"/>
                </a:gs>
              </a:gsLst>
              <a:path path="rect">
                <a:fillToRect t="100000" r="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7" name="Rectangle 1028"/>
            <p:cNvSpPr>
              <a:spLocks noChangeArrowheads="1"/>
            </p:cNvSpPr>
            <p:nvPr/>
          </p:nvSpPr>
          <p:spPr bwMode="white">
            <a:xfrm>
              <a:off x="16138" y="0"/>
              <a:ext cx="16078" cy="7834"/>
            </a:xfrm>
            <a:prstGeom prst="rect">
              <a:avLst/>
            </a:prstGeom>
            <a:gradFill rotWithShape="0">
              <a:gsLst>
                <a:gs pos="0">
                  <a:schemeClr val="bg1"/>
                </a:gs>
                <a:gs pos="100000">
                  <a:schemeClr val="hlink"/>
                </a:gs>
              </a:gsLst>
              <a:path path="rect">
                <a:fillToRect l="100000" b="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8" name="Rectangle 1029"/>
            <p:cNvSpPr>
              <a:spLocks noChangeArrowheads="1"/>
            </p:cNvSpPr>
            <p:nvPr/>
          </p:nvSpPr>
          <p:spPr bwMode="white">
            <a:xfrm>
              <a:off x="16138" y="7834"/>
              <a:ext cx="16078" cy="12883"/>
            </a:xfrm>
            <a:prstGeom prst="rect">
              <a:avLst/>
            </a:prstGeom>
            <a:gradFill rotWithShape="0">
              <a:gsLst>
                <a:gs pos="0">
                  <a:schemeClr val="bg1"/>
                </a:gs>
                <a:gs pos="100000">
                  <a:schemeClr val="hlink"/>
                </a:gs>
              </a:gsLst>
              <a:path path="rect">
                <a:fillToRect l="100000" t="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9" name="Rectangle 1030"/>
            <p:cNvSpPr>
              <a:spLocks noChangeArrowheads="1"/>
            </p:cNvSpPr>
            <p:nvPr/>
          </p:nvSpPr>
          <p:spPr bwMode="white">
            <a:xfrm>
              <a:off x="1073" y="13593"/>
              <a:ext cx="30107" cy="5530"/>
            </a:xfrm>
            <a:prstGeom prst="rect">
              <a:avLst/>
            </a:prstGeom>
            <a:gradFill rotWithShape="0">
              <a:gsLst>
                <a:gs pos="0">
                  <a:schemeClr val="hlink"/>
                </a:gs>
                <a:gs pos="50000">
                  <a:schemeClr val="bg1"/>
                </a:gs>
                <a:gs pos="100000">
                  <a:schemeClr val="hlink"/>
                </a:gs>
              </a:gsLst>
              <a:lin ang="0" scaled="1"/>
            </a:gradFill>
            <a:ln w="9525">
              <a:noFill/>
              <a:miter lim="800000"/>
              <a:headEnd/>
              <a:tailEnd/>
            </a:ln>
            <a:effectLst/>
          </p:spPr>
          <p:txBody>
            <a:bodyPr wrap="none" anchor="ctr"/>
            <a:lstStyle/>
            <a:p>
              <a:pPr>
                <a:defRPr/>
              </a:pPr>
              <a:endParaRPr lang="en-US" sz="564" dirty="0">
                <a:solidFill>
                  <a:srgbClr val="000000"/>
                </a:solidFill>
              </a:endParaRPr>
            </a:p>
          </p:txBody>
        </p:sp>
        <p:sp useBgFill="1">
          <p:nvSpPr>
            <p:cNvPr id="10" name="Rectangle 1031"/>
            <p:cNvSpPr>
              <a:spLocks noChangeArrowheads="1"/>
            </p:cNvSpPr>
            <p:nvPr/>
          </p:nvSpPr>
          <p:spPr bwMode="ltGray">
            <a:xfrm>
              <a:off x="1010" y="2198"/>
              <a:ext cx="30256" cy="11501"/>
            </a:xfrm>
            <a:prstGeom prst="rect">
              <a:avLst/>
            </a:prstGeom>
            <a:ln w="12700">
              <a:solidFill>
                <a:schemeClr val="hlink"/>
              </a:solidFill>
              <a:miter lim="800000"/>
              <a:headEnd/>
              <a:tailEnd/>
            </a:ln>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1" name="Rectangle 1032"/>
            <p:cNvSpPr>
              <a:spLocks noChangeArrowheads="1"/>
            </p:cNvSpPr>
            <p:nvPr/>
          </p:nvSpPr>
          <p:spPr bwMode="auto">
            <a:xfrm>
              <a:off x="1381" y="2482"/>
              <a:ext cx="29514" cy="10935"/>
            </a:xfrm>
            <a:prstGeom prst="rect">
              <a:avLst/>
            </a:prstGeom>
            <a:solidFill>
              <a:schemeClr val="folHlink"/>
            </a:solidFill>
            <a:ln w="12700">
              <a:solidFill>
                <a:schemeClr val="bg2"/>
              </a:solidFill>
              <a:miter lim="800000"/>
              <a:headEnd/>
              <a:tailEnd/>
            </a:ln>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2" name="Rectangle 1033"/>
            <p:cNvSpPr>
              <a:spLocks noChangeArrowheads="1"/>
            </p:cNvSpPr>
            <p:nvPr/>
          </p:nvSpPr>
          <p:spPr bwMode="white">
            <a:xfrm>
              <a:off x="1647" y="2750"/>
              <a:ext cx="28968" cy="10383"/>
            </a:xfrm>
            <a:prstGeom prst="rect">
              <a:avLst/>
            </a:prstGeom>
            <a:solidFill>
              <a:schemeClr val="bg1"/>
            </a:soli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grpSp>
          <p:nvGrpSpPr>
            <p:cNvPr id="13" name="Group 1040"/>
            <p:cNvGrpSpPr>
              <a:grpSpLocks/>
            </p:cNvGrpSpPr>
            <p:nvPr/>
          </p:nvGrpSpPr>
          <p:grpSpPr bwMode="auto">
            <a:xfrm>
              <a:off x="14482" y="0"/>
              <a:ext cx="3142" cy="2766"/>
              <a:chOff x="14482" y="0"/>
              <a:chExt cx="3142" cy="2766"/>
            </a:xfrm>
          </p:grpSpPr>
          <p:sp>
            <p:nvSpPr>
              <p:cNvPr id="28" name="Freeform 1034"/>
              <p:cNvSpPr>
                <a:spLocks/>
              </p:cNvSpPr>
              <p:nvPr/>
            </p:nvSpPr>
            <p:spPr bwMode="ltGray">
              <a:xfrm>
                <a:off x="15018" y="0"/>
                <a:ext cx="527" cy="2766"/>
              </a:xfrm>
              <a:custGeom>
                <a:avLst/>
                <a:gdLst>
                  <a:gd name="T0" fmla="*/ 484 w 528"/>
                  <a:gd name="T1" fmla="*/ 0 h 2766"/>
                  <a:gd name="T2" fmla="*/ 507 w 528"/>
                  <a:gd name="T3" fmla="*/ 2198 h 2766"/>
                  <a:gd name="T4" fmla="*/ 0 w 528"/>
                  <a:gd name="T5" fmla="*/ 2765 h 2766"/>
                  <a:gd name="T6" fmla="*/ 0 w 528"/>
                  <a:gd name="T7" fmla="*/ 0 h 2766"/>
                  <a:gd name="T8" fmla="*/ 484 w 528"/>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8" h="2766">
                    <a:moveTo>
                      <a:pt x="504" y="0"/>
                    </a:moveTo>
                    <a:lnTo>
                      <a:pt x="527" y="2198"/>
                    </a:lnTo>
                    <a:lnTo>
                      <a:pt x="0" y="2765"/>
                    </a:lnTo>
                    <a:lnTo>
                      <a:pt x="0" y="0"/>
                    </a:lnTo>
                    <a:lnTo>
                      <a:pt x="504"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9" name="Freeform 1035"/>
              <p:cNvSpPr>
                <a:spLocks/>
              </p:cNvSpPr>
              <p:nvPr/>
            </p:nvSpPr>
            <p:spPr bwMode="ltGray">
              <a:xfrm>
                <a:off x="14482" y="0"/>
                <a:ext cx="539" cy="2766"/>
              </a:xfrm>
              <a:custGeom>
                <a:avLst/>
                <a:gdLst>
                  <a:gd name="T0" fmla="*/ 0 w 538"/>
                  <a:gd name="T1" fmla="*/ 0 h 2766"/>
                  <a:gd name="T2" fmla="*/ 5 w 538"/>
                  <a:gd name="T3" fmla="*/ 2198 h 2766"/>
                  <a:gd name="T4" fmla="*/ 557 w 538"/>
                  <a:gd name="T5" fmla="*/ 2765 h 2766"/>
                  <a:gd name="T6" fmla="*/ 557 w 538"/>
                  <a:gd name="T7" fmla="*/ 0 h 2766"/>
                  <a:gd name="T8" fmla="*/ 0 w 538"/>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8" h="2766">
                    <a:moveTo>
                      <a:pt x="0" y="0"/>
                    </a:moveTo>
                    <a:lnTo>
                      <a:pt x="5" y="2198"/>
                    </a:lnTo>
                    <a:lnTo>
                      <a:pt x="537" y="2765"/>
                    </a:lnTo>
                    <a:lnTo>
                      <a:pt x="537"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30" name="Freeform 1036"/>
              <p:cNvSpPr>
                <a:spLocks/>
              </p:cNvSpPr>
              <p:nvPr/>
            </p:nvSpPr>
            <p:spPr bwMode="ltGray">
              <a:xfrm>
                <a:off x="16061" y="0"/>
                <a:ext cx="527" cy="2766"/>
              </a:xfrm>
              <a:custGeom>
                <a:avLst/>
                <a:gdLst>
                  <a:gd name="T0" fmla="*/ 503 w 527"/>
                  <a:gd name="T1" fmla="*/ 0 h 2766"/>
                  <a:gd name="T2" fmla="*/ 526 w 527"/>
                  <a:gd name="T3" fmla="*/ 2198 h 2766"/>
                  <a:gd name="T4" fmla="*/ 0 w 527"/>
                  <a:gd name="T5" fmla="*/ 2765 h 2766"/>
                  <a:gd name="T6" fmla="*/ 0 w 527"/>
                  <a:gd name="T7" fmla="*/ 0 h 2766"/>
                  <a:gd name="T8" fmla="*/ 503 w 527"/>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2766">
                    <a:moveTo>
                      <a:pt x="503" y="0"/>
                    </a:moveTo>
                    <a:lnTo>
                      <a:pt x="526" y="2198"/>
                    </a:lnTo>
                    <a:lnTo>
                      <a:pt x="0" y="2765"/>
                    </a:lnTo>
                    <a:lnTo>
                      <a:pt x="0" y="0"/>
                    </a:lnTo>
                    <a:lnTo>
                      <a:pt x="503"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31" name="Freeform 1037"/>
              <p:cNvSpPr>
                <a:spLocks/>
              </p:cNvSpPr>
              <p:nvPr/>
            </p:nvSpPr>
            <p:spPr bwMode="ltGray">
              <a:xfrm>
                <a:off x="15522" y="0"/>
                <a:ext cx="539" cy="2766"/>
              </a:xfrm>
              <a:custGeom>
                <a:avLst/>
                <a:gdLst>
                  <a:gd name="T0" fmla="*/ 0 w 539"/>
                  <a:gd name="T1" fmla="*/ 0 h 2766"/>
                  <a:gd name="T2" fmla="*/ 5 w 539"/>
                  <a:gd name="T3" fmla="*/ 2198 h 2766"/>
                  <a:gd name="T4" fmla="*/ 538 w 539"/>
                  <a:gd name="T5" fmla="*/ 2765 h 2766"/>
                  <a:gd name="T6" fmla="*/ 538 w 539"/>
                  <a:gd name="T7" fmla="*/ 0 h 2766"/>
                  <a:gd name="T8" fmla="*/ 0 w 539"/>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9" h="2766">
                    <a:moveTo>
                      <a:pt x="0" y="0"/>
                    </a:moveTo>
                    <a:lnTo>
                      <a:pt x="5" y="2198"/>
                    </a:lnTo>
                    <a:lnTo>
                      <a:pt x="538" y="2765"/>
                    </a:lnTo>
                    <a:lnTo>
                      <a:pt x="538"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32" name="Freeform 1038"/>
              <p:cNvSpPr>
                <a:spLocks/>
              </p:cNvSpPr>
              <p:nvPr/>
            </p:nvSpPr>
            <p:spPr bwMode="ltGray">
              <a:xfrm>
                <a:off x="17097" y="0"/>
                <a:ext cx="527" cy="2766"/>
              </a:xfrm>
              <a:custGeom>
                <a:avLst/>
                <a:gdLst>
                  <a:gd name="T0" fmla="*/ 503 w 527"/>
                  <a:gd name="T1" fmla="*/ 0 h 2766"/>
                  <a:gd name="T2" fmla="*/ 526 w 527"/>
                  <a:gd name="T3" fmla="*/ 2198 h 2766"/>
                  <a:gd name="T4" fmla="*/ 0 w 527"/>
                  <a:gd name="T5" fmla="*/ 2765 h 2766"/>
                  <a:gd name="T6" fmla="*/ 0 w 527"/>
                  <a:gd name="T7" fmla="*/ 0 h 2766"/>
                  <a:gd name="T8" fmla="*/ 503 w 527"/>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2766">
                    <a:moveTo>
                      <a:pt x="503" y="0"/>
                    </a:moveTo>
                    <a:lnTo>
                      <a:pt x="526" y="2198"/>
                    </a:lnTo>
                    <a:lnTo>
                      <a:pt x="0" y="2765"/>
                    </a:lnTo>
                    <a:lnTo>
                      <a:pt x="0" y="0"/>
                    </a:lnTo>
                    <a:lnTo>
                      <a:pt x="503"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33" name="Freeform 1039"/>
              <p:cNvSpPr>
                <a:spLocks/>
              </p:cNvSpPr>
              <p:nvPr/>
            </p:nvSpPr>
            <p:spPr bwMode="ltGray">
              <a:xfrm>
                <a:off x="16558" y="0"/>
                <a:ext cx="539" cy="2766"/>
              </a:xfrm>
              <a:custGeom>
                <a:avLst/>
                <a:gdLst>
                  <a:gd name="T0" fmla="*/ 0 w 539"/>
                  <a:gd name="T1" fmla="*/ 0 h 2766"/>
                  <a:gd name="T2" fmla="*/ 5 w 539"/>
                  <a:gd name="T3" fmla="*/ 2198 h 2766"/>
                  <a:gd name="T4" fmla="*/ 538 w 539"/>
                  <a:gd name="T5" fmla="*/ 2765 h 2766"/>
                  <a:gd name="T6" fmla="*/ 538 w 539"/>
                  <a:gd name="T7" fmla="*/ 0 h 2766"/>
                  <a:gd name="T8" fmla="*/ 0 w 539"/>
                  <a:gd name="T9" fmla="*/ 0 h 27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9" h="2766">
                    <a:moveTo>
                      <a:pt x="0" y="0"/>
                    </a:moveTo>
                    <a:lnTo>
                      <a:pt x="5" y="2198"/>
                    </a:lnTo>
                    <a:lnTo>
                      <a:pt x="538" y="2765"/>
                    </a:lnTo>
                    <a:lnTo>
                      <a:pt x="538"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nvGrpSpPr>
            <p:cNvPr id="14" name="Group 1047"/>
            <p:cNvGrpSpPr>
              <a:grpSpLocks/>
            </p:cNvGrpSpPr>
            <p:nvPr/>
          </p:nvGrpSpPr>
          <p:grpSpPr bwMode="auto">
            <a:xfrm>
              <a:off x="0" y="6274"/>
              <a:ext cx="1748" cy="3197"/>
              <a:chOff x="0" y="6274"/>
              <a:chExt cx="1748" cy="3197"/>
            </a:xfrm>
          </p:grpSpPr>
          <p:sp>
            <p:nvSpPr>
              <p:cNvPr id="22" name="Freeform 1041"/>
              <p:cNvSpPr>
                <a:spLocks/>
              </p:cNvSpPr>
              <p:nvPr/>
            </p:nvSpPr>
            <p:spPr bwMode="ltGray">
              <a:xfrm>
                <a:off x="0" y="8938"/>
                <a:ext cx="1748" cy="534"/>
              </a:xfrm>
              <a:custGeom>
                <a:avLst/>
                <a:gdLst>
                  <a:gd name="T0" fmla="*/ 0 w 1748"/>
                  <a:gd name="T1" fmla="*/ 533 h 533"/>
                  <a:gd name="T2" fmla="*/ 1131 w 1748"/>
                  <a:gd name="T3" fmla="*/ 533 h 533"/>
                  <a:gd name="T4" fmla="*/ 1747 w 1748"/>
                  <a:gd name="T5" fmla="*/ 0 h 533"/>
                  <a:gd name="T6" fmla="*/ 0 w 1748"/>
                  <a:gd name="T7" fmla="*/ 0 h 533"/>
                  <a:gd name="T8" fmla="*/ 0 w 1748"/>
                  <a:gd name="T9" fmla="*/ 533 h 5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3">
                    <a:moveTo>
                      <a:pt x="0" y="532"/>
                    </a:moveTo>
                    <a:lnTo>
                      <a:pt x="1131" y="532"/>
                    </a:lnTo>
                    <a:lnTo>
                      <a:pt x="1747" y="0"/>
                    </a:lnTo>
                    <a:lnTo>
                      <a:pt x="0" y="0"/>
                    </a:lnTo>
                    <a:lnTo>
                      <a:pt x="0" y="532"/>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3" name="Freeform 1042"/>
              <p:cNvSpPr>
                <a:spLocks/>
              </p:cNvSpPr>
              <p:nvPr/>
            </p:nvSpPr>
            <p:spPr bwMode="ltGray">
              <a:xfrm>
                <a:off x="0" y="8406"/>
                <a:ext cx="1748" cy="534"/>
              </a:xfrm>
              <a:custGeom>
                <a:avLst/>
                <a:gdLst>
                  <a:gd name="T0" fmla="*/ 0 w 1748"/>
                  <a:gd name="T1" fmla="*/ 0 h 534"/>
                  <a:gd name="T2" fmla="*/ 1131 w 1748"/>
                  <a:gd name="T3" fmla="*/ 0 h 534"/>
                  <a:gd name="T4" fmla="*/ 1747 w 1748"/>
                  <a:gd name="T5" fmla="*/ 533 h 534"/>
                  <a:gd name="T6" fmla="*/ 0 w 1748"/>
                  <a:gd name="T7" fmla="*/ 533 h 534"/>
                  <a:gd name="T8" fmla="*/ 0 w 1748"/>
                  <a:gd name="T9" fmla="*/ 0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0"/>
                    </a:moveTo>
                    <a:lnTo>
                      <a:pt x="1131" y="0"/>
                    </a:lnTo>
                    <a:lnTo>
                      <a:pt x="1747" y="533"/>
                    </a:lnTo>
                    <a:lnTo>
                      <a:pt x="0" y="533"/>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4" name="Freeform 1043"/>
              <p:cNvSpPr>
                <a:spLocks/>
              </p:cNvSpPr>
              <p:nvPr/>
            </p:nvSpPr>
            <p:spPr bwMode="ltGray">
              <a:xfrm>
                <a:off x="0" y="7872"/>
                <a:ext cx="1748" cy="534"/>
              </a:xfrm>
              <a:custGeom>
                <a:avLst/>
                <a:gdLst>
                  <a:gd name="T0" fmla="*/ 0 w 1748"/>
                  <a:gd name="T1" fmla="*/ 533 h 534"/>
                  <a:gd name="T2" fmla="*/ 1131 w 1748"/>
                  <a:gd name="T3" fmla="*/ 533 h 534"/>
                  <a:gd name="T4" fmla="*/ 1747 w 1748"/>
                  <a:gd name="T5" fmla="*/ 0 h 534"/>
                  <a:gd name="T6" fmla="*/ 0 w 1748"/>
                  <a:gd name="T7" fmla="*/ 0 h 534"/>
                  <a:gd name="T8" fmla="*/ 0 w 1748"/>
                  <a:gd name="T9" fmla="*/ 533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533"/>
                    </a:moveTo>
                    <a:lnTo>
                      <a:pt x="1131" y="533"/>
                    </a:lnTo>
                    <a:lnTo>
                      <a:pt x="1747" y="0"/>
                    </a:lnTo>
                    <a:lnTo>
                      <a:pt x="0" y="0"/>
                    </a:lnTo>
                    <a:lnTo>
                      <a:pt x="0" y="5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5" name="Freeform 1044"/>
              <p:cNvSpPr>
                <a:spLocks/>
              </p:cNvSpPr>
              <p:nvPr/>
            </p:nvSpPr>
            <p:spPr bwMode="ltGray">
              <a:xfrm>
                <a:off x="0" y="7340"/>
                <a:ext cx="1748" cy="534"/>
              </a:xfrm>
              <a:custGeom>
                <a:avLst/>
                <a:gdLst>
                  <a:gd name="T0" fmla="*/ 0 w 1748"/>
                  <a:gd name="T1" fmla="*/ 0 h 534"/>
                  <a:gd name="T2" fmla="*/ 1131 w 1748"/>
                  <a:gd name="T3" fmla="*/ 0 h 534"/>
                  <a:gd name="T4" fmla="*/ 1747 w 1748"/>
                  <a:gd name="T5" fmla="*/ 533 h 534"/>
                  <a:gd name="T6" fmla="*/ 0 w 1748"/>
                  <a:gd name="T7" fmla="*/ 533 h 534"/>
                  <a:gd name="T8" fmla="*/ 0 w 1748"/>
                  <a:gd name="T9" fmla="*/ 0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0"/>
                    </a:moveTo>
                    <a:lnTo>
                      <a:pt x="1131" y="0"/>
                    </a:lnTo>
                    <a:lnTo>
                      <a:pt x="1747" y="533"/>
                    </a:lnTo>
                    <a:lnTo>
                      <a:pt x="0" y="533"/>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6" name="Freeform 1045"/>
              <p:cNvSpPr>
                <a:spLocks/>
              </p:cNvSpPr>
              <p:nvPr/>
            </p:nvSpPr>
            <p:spPr bwMode="ltGray">
              <a:xfrm>
                <a:off x="0" y="6806"/>
                <a:ext cx="1748" cy="534"/>
              </a:xfrm>
              <a:custGeom>
                <a:avLst/>
                <a:gdLst>
                  <a:gd name="T0" fmla="*/ 0 w 1748"/>
                  <a:gd name="T1" fmla="*/ 533 h 534"/>
                  <a:gd name="T2" fmla="*/ 1131 w 1748"/>
                  <a:gd name="T3" fmla="*/ 533 h 534"/>
                  <a:gd name="T4" fmla="*/ 1747 w 1748"/>
                  <a:gd name="T5" fmla="*/ 0 h 534"/>
                  <a:gd name="T6" fmla="*/ 0 w 1748"/>
                  <a:gd name="T7" fmla="*/ 0 h 534"/>
                  <a:gd name="T8" fmla="*/ 0 w 1748"/>
                  <a:gd name="T9" fmla="*/ 533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533"/>
                    </a:moveTo>
                    <a:lnTo>
                      <a:pt x="1131" y="533"/>
                    </a:lnTo>
                    <a:lnTo>
                      <a:pt x="1747" y="0"/>
                    </a:lnTo>
                    <a:lnTo>
                      <a:pt x="0" y="0"/>
                    </a:lnTo>
                    <a:lnTo>
                      <a:pt x="0" y="5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7" name="Freeform 1046"/>
              <p:cNvSpPr>
                <a:spLocks/>
              </p:cNvSpPr>
              <p:nvPr/>
            </p:nvSpPr>
            <p:spPr bwMode="ltGray">
              <a:xfrm>
                <a:off x="0" y="6274"/>
                <a:ext cx="1748" cy="534"/>
              </a:xfrm>
              <a:custGeom>
                <a:avLst/>
                <a:gdLst>
                  <a:gd name="T0" fmla="*/ 0 w 1748"/>
                  <a:gd name="T1" fmla="*/ 0 h 533"/>
                  <a:gd name="T2" fmla="*/ 1131 w 1748"/>
                  <a:gd name="T3" fmla="*/ 0 h 533"/>
                  <a:gd name="T4" fmla="*/ 1747 w 1748"/>
                  <a:gd name="T5" fmla="*/ 533 h 533"/>
                  <a:gd name="T6" fmla="*/ 0 w 1748"/>
                  <a:gd name="T7" fmla="*/ 533 h 533"/>
                  <a:gd name="T8" fmla="*/ 0 w 1748"/>
                  <a:gd name="T9" fmla="*/ 0 h 5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3">
                    <a:moveTo>
                      <a:pt x="0" y="0"/>
                    </a:moveTo>
                    <a:lnTo>
                      <a:pt x="1131" y="0"/>
                    </a:lnTo>
                    <a:lnTo>
                      <a:pt x="1747" y="532"/>
                    </a:lnTo>
                    <a:lnTo>
                      <a:pt x="0" y="532"/>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nvGrpSpPr>
            <p:cNvPr id="15" name="Group 1054"/>
            <p:cNvGrpSpPr>
              <a:grpSpLocks/>
            </p:cNvGrpSpPr>
            <p:nvPr/>
          </p:nvGrpSpPr>
          <p:grpSpPr bwMode="auto">
            <a:xfrm>
              <a:off x="30475" y="6274"/>
              <a:ext cx="1776" cy="3053"/>
              <a:chOff x="30475" y="6274"/>
              <a:chExt cx="1776" cy="3053"/>
            </a:xfrm>
          </p:grpSpPr>
          <p:sp>
            <p:nvSpPr>
              <p:cNvPr id="16" name="Freeform 1048"/>
              <p:cNvSpPr>
                <a:spLocks/>
              </p:cNvSpPr>
              <p:nvPr/>
            </p:nvSpPr>
            <p:spPr bwMode="ltGray">
              <a:xfrm>
                <a:off x="30475" y="8818"/>
                <a:ext cx="1776" cy="510"/>
              </a:xfrm>
              <a:custGeom>
                <a:avLst/>
                <a:gdLst>
                  <a:gd name="T0" fmla="*/ 1775 w 1776"/>
                  <a:gd name="T1" fmla="*/ 509 h 509"/>
                  <a:gd name="T2" fmla="*/ 621 w 1776"/>
                  <a:gd name="T3" fmla="*/ 509 h 509"/>
                  <a:gd name="T4" fmla="*/ 0 w 1776"/>
                  <a:gd name="T5" fmla="*/ 0 h 509"/>
                  <a:gd name="T6" fmla="*/ 1775 w 1776"/>
                  <a:gd name="T7" fmla="*/ 0 h 509"/>
                  <a:gd name="T8" fmla="*/ 1775 w 1776"/>
                  <a:gd name="T9" fmla="*/ 509 h 5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09">
                    <a:moveTo>
                      <a:pt x="1775" y="508"/>
                    </a:moveTo>
                    <a:lnTo>
                      <a:pt x="621" y="508"/>
                    </a:lnTo>
                    <a:lnTo>
                      <a:pt x="0" y="0"/>
                    </a:lnTo>
                    <a:lnTo>
                      <a:pt x="1775" y="0"/>
                    </a:lnTo>
                    <a:lnTo>
                      <a:pt x="1775" y="508"/>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17" name="Freeform 1049"/>
              <p:cNvSpPr>
                <a:spLocks/>
              </p:cNvSpPr>
              <p:nvPr/>
            </p:nvSpPr>
            <p:spPr bwMode="ltGray">
              <a:xfrm>
                <a:off x="30475" y="8310"/>
                <a:ext cx="1776" cy="510"/>
              </a:xfrm>
              <a:custGeom>
                <a:avLst/>
                <a:gdLst>
                  <a:gd name="T0" fmla="*/ 1775 w 1776"/>
                  <a:gd name="T1" fmla="*/ 0 h 510"/>
                  <a:gd name="T2" fmla="*/ 621 w 1776"/>
                  <a:gd name="T3" fmla="*/ 0 h 510"/>
                  <a:gd name="T4" fmla="*/ 0 w 1776"/>
                  <a:gd name="T5" fmla="*/ 509 h 510"/>
                  <a:gd name="T6" fmla="*/ 1775 w 1776"/>
                  <a:gd name="T7" fmla="*/ 509 h 510"/>
                  <a:gd name="T8" fmla="*/ 1775 w 1776"/>
                  <a:gd name="T9" fmla="*/ 0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0"/>
                    </a:moveTo>
                    <a:lnTo>
                      <a:pt x="621" y="0"/>
                    </a:lnTo>
                    <a:lnTo>
                      <a:pt x="0" y="509"/>
                    </a:lnTo>
                    <a:lnTo>
                      <a:pt x="1775" y="509"/>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18" name="Freeform 1050"/>
              <p:cNvSpPr>
                <a:spLocks/>
              </p:cNvSpPr>
              <p:nvPr/>
            </p:nvSpPr>
            <p:spPr bwMode="ltGray">
              <a:xfrm>
                <a:off x="30475" y="7800"/>
                <a:ext cx="1776" cy="510"/>
              </a:xfrm>
              <a:custGeom>
                <a:avLst/>
                <a:gdLst>
                  <a:gd name="T0" fmla="*/ 1775 w 1776"/>
                  <a:gd name="T1" fmla="*/ 509 h 510"/>
                  <a:gd name="T2" fmla="*/ 621 w 1776"/>
                  <a:gd name="T3" fmla="*/ 509 h 510"/>
                  <a:gd name="T4" fmla="*/ 0 w 1776"/>
                  <a:gd name="T5" fmla="*/ 0 h 510"/>
                  <a:gd name="T6" fmla="*/ 1775 w 1776"/>
                  <a:gd name="T7" fmla="*/ 0 h 510"/>
                  <a:gd name="T8" fmla="*/ 1775 w 1776"/>
                  <a:gd name="T9" fmla="*/ 509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509"/>
                    </a:moveTo>
                    <a:lnTo>
                      <a:pt x="621" y="509"/>
                    </a:lnTo>
                    <a:lnTo>
                      <a:pt x="0" y="0"/>
                    </a:lnTo>
                    <a:lnTo>
                      <a:pt x="1775" y="0"/>
                    </a:lnTo>
                    <a:lnTo>
                      <a:pt x="1775" y="509"/>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19" name="Freeform 1051"/>
              <p:cNvSpPr>
                <a:spLocks/>
              </p:cNvSpPr>
              <p:nvPr/>
            </p:nvSpPr>
            <p:spPr bwMode="ltGray">
              <a:xfrm>
                <a:off x="30475" y="7292"/>
                <a:ext cx="1776" cy="510"/>
              </a:xfrm>
              <a:custGeom>
                <a:avLst/>
                <a:gdLst>
                  <a:gd name="T0" fmla="*/ 1775 w 1776"/>
                  <a:gd name="T1" fmla="*/ 0 h 510"/>
                  <a:gd name="T2" fmla="*/ 621 w 1776"/>
                  <a:gd name="T3" fmla="*/ 0 h 510"/>
                  <a:gd name="T4" fmla="*/ 0 w 1776"/>
                  <a:gd name="T5" fmla="*/ 509 h 510"/>
                  <a:gd name="T6" fmla="*/ 1775 w 1776"/>
                  <a:gd name="T7" fmla="*/ 509 h 510"/>
                  <a:gd name="T8" fmla="*/ 1775 w 1776"/>
                  <a:gd name="T9" fmla="*/ 0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0"/>
                    </a:moveTo>
                    <a:lnTo>
                      <a:pt x="621" y="0"/>
                    </a:lnTo>
                    <a:lnTo>
                      <a:pt x="0" y="509"/>
                    </a:lnTo>
                    <a:lnTo>
                      <a:pt x="1775" y="509"/>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 name="Freeform 1052"/>
              <p:cNvSpPr>
                <a:spLocks/>
              </p:cNvSpPr>
              <p:nvPr/>
            </p:nvSpPr>
            <p:spPr bwMode="ltGray">
              <a:xfrm>
                <a:off x="30475" y="6782"/>
                <a:ext cx="1776" cy="510"/>
              </a:xfrm>
              <a:custGeom>
                <a:avLst/>
                <a:gdLst>
                  <a:gd name="T0" fmla="*/ 1775 w 1776"/>
                  <a:gd name="T1" fmla="*/ 509 h 510"/>
                  <a:gd name="T2" fmla="*/ 621 w 1776"/>
                  <a:gd name="T3" fmla="*/ 509 h 510"/>
                  <a:gd name="T4" fmla="*/ 0 w 1776"/>
                  <a:gd name="T5" fmla="*/ 0 h 510"/>
                  <a:gd name="T6" fmla="*/ 1775 w 1776"/>
                  <a:gd name="T7" fmla="*/ 0 h 510"/>
                  <a:gd name="T8" fmla="*/ 1775 w 1776"/>
                  <a:gd name="T9" fmla="*/ 509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509"/>
                    </a:moveTo>
                    <a:lnTo>
                      <a:pt x="621" y="509"/>
                    </a:lnTo>
                    <a:lnTo>
                      <a:pt x="0" y="0"/>
                    </a:lnTo>
                    <a:lnTo>
                      <a:pt x="1775" y="0"/>
                    </a:lnTo>
                    <a:lnTo>
                      <a:pt x="1775" y="509"/>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1" name="Freeform 1053"/>
              <p:cNvSpPr>
                <a:spLocks/>
              </p:cNvSpPr>
              <p:nvPr/>
            </p:nvSpPr>
            <p:spPr bwMode="ltGray">
              <a:xfrm>
                <a:off x="30475" y="6274"/>
                <a:ext cx="1776" cy="510"/>
              </a:xfrm>
              <a:custGeom>
                <a:avLst/>
                <a:gdLst>
                  <a:gd name="T0" fmla="*/ 1775 w 1776"/>
                  <a:gd name="T1" fmla="*/ 0 h 509"/>
                  <a:gd name="T2" fmla="*/ 621 w 1776"/>
                  <a:gd name="T3" fmla="*/ 0 h 509"/>
                  <a:gd name="T4" fmla="*/ 0 w 1776"/>
                  <a:gd name="T5" fmla="*/ 509 h 509"/>
                  <a:gd name="T6" fmla="*/ 1775 w 1776"/>
                  <a:gd name="T7" fmla="*/ 509 h 509"/>
                  <a:gd name="T8" fmla="*/ 1775 w 1776"/>
                  <a:gd name="T9" fmla="*/ 0 h 5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09">
                    <a:moveTo>
                      <a:pt x="1775" y="0"/>
                    </a:moveTo>
                    <a:lnTo>
                      <a:pt x="621" y="0"/>
                    </a:lnTo>
                    <a:lnTo>
                      <a:pt x="0" y="508"/>
                    </a:lnTo>
                    <a:lnTo>
                      <a:pt x="1775" y="508"/>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sp>
        <p:nvSpPr>
          <p:cNvPr id="3104" name="Rectangle 1056"/>
          <p:cNvSpPr>
            <a:spLocks noGrp="1" noChangeArrowheads="1"/>
          </p:cNvSpPr>
          <p:nvPr>
            <p:ph type="ctrTitle" sz="quarter"/>
          </p:nvPr>
        </p:nvSpPr>
        <p:spPr>
          <a:xfrm>
            <a:off x="914326" y="2057466"/>
            <a:ext cx="10363352" cy="1143000"/>
          </a:xfrm>
        </p:spPr>
        <p:txBody>
          <a:bodyPr anchor="ctr"/>
          <a:lstStyle>
            <a:lvl1pPr>
              <a:defRPr/>
            </a:lvl1pPr>
          </a:lstStyle>
          <a:p>
            <a:r>
              <a:rPr lang="en-US" smtClean="0"/>
              <a:t>Click to edit Master title style</a:t>
            </a:r>
            <a:endParaRPr lang="en-US"/>
          </a:p>
        </p:txBody>
      </p:sp>
      <p:sp>
        <p:nvSpPr>
          <p:cNvPr id="3105" name="Rectangle 1057"/>
          <p:cNvSpPr>
            <a:spLocks noGrp="1" noChangeArrowheads="1"/>
          </p:cNvSpPr>
          <p:nvPr>
            <p:ph type="subTitle" sz="quarter" idx="1"/>
          </p:nvPr>
        </p:nvSpPr>
        <p:spPr>
          <a:xfrm>
            <a:off x="1828650" y="4648070"/>
            <a:ext cx="8534702" cy="1752865"/>
          </a:xfrm>
        </p:spPr>
        <p:txBody>
          <a:bodyPr anchor="ctr"/>
          <a:lstStyle>
            <a:lvl1pPr marL="0" indent="0" algn="ctr">
              <a:buFont typeface="Monotype Sorts" pitchFamily="2" charset="2"/>
              <a:buNone/>
              <a:defRPr/>
            </a:lvl1pPr>
          </a:lstStyle>
          <a:p>
            <a:r>
              <a:rPr lang="en-US" smtClean="0"/>
              <a:t>Click to edit Master subtitle style</a:t>
            </a:r>
            <a:endParaRPr lang="en-US"/>
          </a:p>
        </p:txBody>
      </p:sp>
      <p:sp>
        <p:nvSpPr>
          <p:cNvPr id="34" name="Rectangle 1058"/>
          <p:cNvSpPr>
            <a:spLocks noGrp="1" noChangeArrowheads="1"/>
          </p:cNvSpPr>
          <p:nvPr>
            <p:ph type="dt" sz="quarter" idx="10"/>
          </p:nvPr>
        </p:nvSpPr>
        <p:spPr>
          <a:xfrm>
            <a:off x="685932" y="6400934"/>
            <a:ext cx="1905000" cy="457068"/>
          </a:xfrm>
        </p:spPr>
        <p:txBody>
          <a:bodyPr/>
          <a:lstStyle>
            <a:lvl1pPr>
              <a:defRPr/>
            </a:lvl1pPr>
          </a:lstStyle>
          <a:p>
            <a:pPr>
              <a:defRPr/>
            </a:pPr>
            <a:endParaRPr lang="en-US"/>
          </a:p>
        </p:txBody>
      </p:sp>
      <p:sp>
        <p:nvSpPr>
          <p:cNvPr id="35" name="Rectangle 1059"/>
          <p:cNvSpPr>
            <a:spLocks noGrp="1" noChangeArrowheads="1"/>
          </p:cNvSpPr>
          <p:nvPr>
            <p:ph type="ftr" sz="quarter" idx="11"/>
          </p:nvPr>
        </p:nvSpPr>
        <p:spPr>
          <a:xfrm>
            <a:off x="3124069" y="6400934"/>
            <a:ext cx="2895865" cy="457068"/>
          </a:xfrm>
        </p:spPr>
        <p:txBody>
          <a:bodyPr/>
          <a:lstStyle>
            <a:lvl1pPr>
              <a:defRPr/>
            </a:lvl1pPr>
          </a:lstStyle>
          <a:p>
            <a:pPr>
              <a:defRPr/>
            </a:pPr>
            <a:endParaRPr lang="en-US"/>
          </a:p>
        </p:txBody>
      </p:sp>
      <p:sp>
        <p:nvSpPr>
          <p:cNvPr id="36" name="Rectangle 1060"/>
          <p:cNvSpPr>
            <a:spLocks noGrp="1" noChangeArrowheads="1"/>
          </p:cNvSpPr>
          <p:nvPr>
            <p:ph type="sldNum" sz="quarter" idx="12"/>
          </p:nvPr>
        </p:nvSpPr>
        <p:spPr>
          <a:xfrm>
            <a:off x="6553729" y="6400934"/>
            <a:ext cx="1905000" cy="457068"/>
          </a:xfrm>
        </p:spPr>
        <p:txBody>
          <a:bodyPr/>
          <a:lstStyle>
            <a:lvl1pPr>
              <a:defRPr/>
            </a:lvl1pPr>
          </a:lstStyle>
          <a:p>
            <a:pPr>
              <a:defRPr/>
            </a:pPr>
            <a:fld id="{73597581-7899-4F31-A5A3-570CE7D4397F}" type="slidenum">
              <a:rPr lang="en-US" altLang="en-US"/>
              <a:pPr>
                <a:defRPr/>
              </a:pPr>
              <a:t>‹#›</a:t>
            </a:fld>
            <a:endParaRPr lang="en-US" altLang="en-US" dirty="0"/>
          </a:p>
        </p:txBody>
      </p:sp>
    </p:spTree>
    <p:extLst>
      <p:ext uri="{BB962C8B-B14F-4D97-AF65-F5344CB8AC3E}">
        <p14:creationId xmlns:p14="http://schemas.microsoft.com/office/powerpoint/2010/main" val="1458299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73ADD01-0375-4CA7-8382-93660E5745C5}" type="slidenum">
              <a:rPr lang="en-US" altLang="en-US"/>
              <a:pPr>
                <a:defRPr/>
              </a:pPr>
              <a:t>‹#›</a:t>
            </a:fld>
            <a:endParaRPr lang="en-US" altLang="en-US" dirty="0"/>
          </a:p>
        </p:txBody>
      </p:sp>
    </p:spTree>
    <p:extLst>
      <p:ext uri="{BB962C8B-B14F-4D97-AF65-F5344CB8AC3E}">
        <p14:creationId xmlns:p14="http://schemas.microsoft.com/office/powerpoint/2010/main" val="278425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69"/>
            <a:ext cx="10363352" cy="1361943"/>
          </a:xfrm>
        </p:spPr>
        <p:txBody>
          <a:bodyPr anchor="t"/>
          <a:lstStyle>
            <a:lvl1pPr algn="l">
              <a:defRPr sz="626"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79"/>
            <a:ext cx="10363352" cy="1500188"/>
          </a:xfrm>
        </p:spPr>
        <p:txBody>
          <a:bodyPr anchor="b"/>
          <a:lstStyle>
            <a:lvl1pPr marL="0" indent="0">
              <a:buNone/>
              <a:defRPr sz="314"/>
            </a:lvl1pPr>
            <a:lvl2pPr marL="71624" indent="0">
              <a:buNone/>
              <a:defRPr sz="282"/>
            </a:lvl2pPr>
            <a:lvl3pPr marL="143248" indent="0">
              <a:buNone/>
              <a:defRPr sz="250"/>
            </a:lvl3pPr>
            <a:lvl4pPr marL="214873" indent="0">
              <a:buNone/>
              <a:defRPr sz="220"/>
            </a:lvl4pPr>
            <a:lvl5pPr marL="286496" indent="0">
              <a:buNone/>
              <a:defRPr sz="220"/>
            </a:lvl5pPr>
            <a:lvl6pPr marL="358121" indent="0">
              <a:buNone/>
              <a:defRPr sz="220"/>
            </a:lvl6pPr>
            <a:lvl7pPr marL="429745" indent="0">
              <a:buNone/>
              <a:defRPr sz="220"/>
            </a:lvl7pPr>
            <a:lvl8pPr marL="501369" indent="0">
              <a:buNone/>
              <a:defRPr sz="220"/>
            </a:lvl8pPr>
            <a:lvl9pPr marL="572994" indent="0">
              <a:buNone/>
              <a:defRPr sz="22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903C93C9-384C-4374-9359-E1D959622968}" type="slidenum">
              <a:rPr lang="en-US" altLang="en-US"/>
              <a:pPr>
                <a:defRPr/>
              </a:pPr>
              <a:t>‹#›</a:t>
            </a:fld>
            <a:endParaRPr lang="en-US" altLang="en-US" dirty="0"/>
          </a:p>
        </p:txBody>
      </p:sp>
    </p:spTree>
    <p:extLst>
      <p:ext uri="{BB962C8B-B14F-4D97-AF65-F5344CB8AC3E}">
        <p14:creationId xmlns:p14="http://schemas.microsoft.com/office/powerpoint/2010/main" val="2599111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326" y="1905001"/>
            <a:ext cx="5163533" cy="4114933"/>
          </a:xfrm>
        </p:spPr>
        <p:txBody>
          <a:bodyPr/>
          <a:lstStyle>
            <a:lvl1pPr>
              <a:defRPr sz="438"/>
            </a:lvl1pPr>
            <a:lvl2pPr>
              <a:defRPr sz="376"/>
            </a:lvl2pPr>
            <a:lvl3pPr>
              <a:defRPr sz="314"/>
            </a:lvl3pPr>
            <a:lvl4pPr>
              <a:defRPr sz="282"/>
            </a:lvl4pPr>
            <a:lvl5pPr>
              <a:defRPr sz="282"/>
            </a:lvl5pPr>
            <a:lvl6pPr>
              <a:defRPr sz="282"/>
            </a:lvl6pPr>
            <a:lvl7pPr>
              <a:defRPr sz="282"/>
            </a:lvl7pPr>
            <a:lvl8pPr>
              <a:defRPr sz="282"/>
            </a:lvl8pPr>
            <a:lvl9pPr>
              <a:defRPr sz="28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14144" y="1905001"/>
            <a:ext cx="5163533" cy="4114933"/>
          </a:xfrm>
        </p:spPr>
        <p:txBody>
          <a:bodyPr/>
          <a:lstStyle>
            <a:lvl1pPr>
              <a:defRPr sz="438"/>
            </a:lvl1pPr>
            <a:lvl2pPr>
              <a:defRPr sz="376"/>
            </a:lvl2pPr>
            <a:lvl3pPr>
              <a:defRPr sz="314"/>
            </a:lvl3pPr>
            <a:lvl4pPr>
              <a:defRPr sz="282"/>
            </a:lvl4pPr>
            <a:lvl5pPr>
              <a:defRPr sz="282"/>
            </a:lvl5pPr>
            <a:lvl6pPr>
              <a:defRPr sz="282"/>
            </a:lvl6pPr>
            <a:lvl7pPr>
              <a:defRPr sz="282"/>
            </a:lvl7pPr>
            <a:lvl8pPr>
              <a:defRPr sz="282"/>
            </a:lvl8pPr>
            <a:lvl9pPr>
              <a:defRPr sz="28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734F59A0-F224-4645-B881-02A043B26ADD}" type="slidenum">
              <a:rPr lang="en-US" altLang="en-US"/>
              <a:pPr>
                <a:defRPr/>
              </a:pPr>
              <a:t>‹#›</a:t>
            </a:fld>
            <a:endParaRPr lang="en-US" altLang="en-US" dirty="0"/>
          </a:p>
        </p:txBody>
      </p:sp>
    </p:spTree>
    <p:extLst>
      <p:ext uri="{BB962C8B-B14F-4D97-AF65-F5344CB8AC3E}">
        <p14:creationId xmlns:p14="http://schemas.microsoft.com/office/powerpoint/2010/main" val="1500199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78" y="274505"/>
            <a:ext cx="10972648"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76" y="1535247"/>
            <a:ext cx="5386917" cy="639630"/>
          </a:xfrm>
        </p:spPr>
        <p:txBody>
          <a:bodyPr anchor="b"/>
          <a:lstStyle>
            <a:lvl1pPr marL="0" indent="0">
              <a:buNone/>
              <a:defRPr sz="376" b="1"/>
            </a:lvl1pPr>
            <a:lvl2pPr marL="71624" indent="0">
              <a:buNone/>
              <a:defRPr sz="314" b="1"/>
            </a:lvl2pPr>
            <a:lvl3pPr marL="143248" indent="0">
              <a:buNone/>
              <a:defRPr sz="282" b="1"/>
            </a:lvl3pPr>
            <a:lvl4pPr marL="214873" indent="0">
              <a:buNone/>
              <a:defRPr sz="250" b="1"/>
            </a:lvl4pPr>
            <a:lvl5pPr marL="286496" indent="0">
              <a:buNone/>
              <a:defRPr sz="250" b="1"/>
            </a:lvl5pPr>
            <a:lvl6pPr marL="358121" indent="0">
              <a:buNone/>
              <a:defRPr sz="250" b="1"/>
            </a:lvl6pPr>
            <a:lvl7pPr marL="429745" indent="0">
              <a:buNone/>
              <a:defRPr sz="250" b="1"/>
            </a:lvl7pPr>
            <a:lvl8pPr marL="501369" indent="0">
              <a:buNone/>
              <a:defRPr sz="250" b="1"/>
            </a:lvl8pPr>
            <a:lvl9pPr marL="572994" indent="0">
              <a:buNone/>
              <a:defRPr sz="250" b="1"/>
            </a:lvl9pPr>
          </a:lstStyle>
          <a:p>
            <a:pPr lvl="0"/>
            <a:r>
              <a:rPr lang="en-US" smtClean="0"/>
              <a:t>Click to edit Master text styles</a:t>
            </a:r>
          </a:p>
        </p:txBody>
      </p:sp>
      <p:sp>
        <p:nvSpPr>
          <p:cNvPr id="4" name="Content Placeholder 3"/>
          <p:cNvSpPr>
            <a:spLocks noGrp="1"/>
          </p:cNvSpPr>
          <p:nvPr>
            <p:ph sz="half" idx="2"/>
          </p:nvPr>
        </p:nvSpPr>
        <p:spPr>
          <a:xfrm>
            <a:off x="609676" y="2174875"/>
            <a:ext cx="5386917" cy="3951222"/>
          </a:xfrm>
        </p:spPr>
        <p:txBody>
          <a:bodyPr/>
          <a:lstStyle>
            <a:lvl1pPr>
              <a:defRPr sz="376"/>
            </a:lvl1pPr>
            <a:lvl2pPr>
              <a:defRPr sz="314"/>
            </a:lvl2pPr>
            <a:lvl3pPr>
              <a:defRPr sz="282"/>
            </a:lvl3pPr>
            <a:lvl4pPr>
              <a:defRPr sz="250"/>
            </a:lvl4pPr>
            <a:lvl5pPr>
              <a:defRPr sz="250"/>
            </a:lvl5pPr>
            <a:lvl6pPr>
              <a:defRPr sz="250"/>
            </a:lvl6pPr>
            <a:lvl7pPr>
              <a:defRPr sz="250"/>
            </a:lvl7pPr>
            <a:lvl8pPr>
              <a:defRPr sz="250"/>
            </a:lvl8pPr>
            <a:lvl9pPr>
              <a:defRPr sz="2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518" y="1535247"/>
            <a:ext cx="5388806" cy="639630"/>
          </a:xfrm>
        </p:spPr>
        <p:txBody>
          <a:bodyPr anchor="b"/>
          <a:lstStyle>
            <a:lvl1pPr marL="0" indent="0">
              <a:buNone/>
              <a:defRPr sz="376" b="1"/>
            </a:lvl1pPr>
            <a:lvl2pPr marL="71624" indent="0">
              <a:buNone/>
              <a:defRPr sz="314" b="1"/>
            </a:lvl2pPr>
            <a:lvl3pPr marL="143248" indent="0">
              <a:buNone/>
              <a:defRPr sz="282" b="1"/>
            </a:lvl3pPr>
            <a:lvl4pPr marL="214873" indent="0">
              <a:buNone/>
              <a:defRPr sz="250" b="1"/>
            </a:lvl4pPr>
            <a:lvl5pPr marL="286496" indent="0">
              <a:buNone/>
              <a:defRPr sz="250" b="1"/>
            </a:lvl5pPr>
            <a:lvl6pPr marL="358121" indent="0">
              <a:buNone/>
              <a:defRPr sz="250" b="1"/>
            </a:lvl6pPr>
            <a:lvl7pPr marL="429745" indent="0">
              <a:buNone/>
              <a:defRPr sz="250" b="1"/>
            </a:lvl7pPr>
            <a:lvl8pPr marL="501369" indent="0">
              <a:buNone/>
              <a:defRPr sz="250" b="1"/>
            </a:lvl8pPr>
            <a:lvl9pPr marL="572994" indent="0">
              <a:buNone/>
              <a:defRPr sz="250" b="1"/>
            </a:lvl9pPr>
          </a:lstStyle>
          <a:p>
            <a:pPr lvl="0"/>
            <a:r>
              <a:rPr lang="en-US" smtClean="0"/>
              <a:t>Click to edit Master text styles</a:t>
            </a:r>
          </a:p>
        </p:txBody>
      </p:sp>
      <p:sp>
        <p:nvSpPr>
          <p:cNvPr id="6" name="Content Placeholder 5"/>
          <p:cNvSpPr>
            <a:spLocks noGrp="1"/>
          </p:cNvSpPr>
          <p:nvPr>
            <p:ph sz="quarter" idx="4"/>
          </p:nvPr>
        </p:nvSpPr>
        <p:spPr>
          <a:xfrm>
            <a:off x="6193518" y="2174875"/>
            <a:ext cx="5388806" cy="3951222"/>
          </a:xfrm>
        </p:spPr>
        <p:txBody>
          <a:bodyPr/>
          <a:lstStyle>
            <a:lvl1pPr>
              <a:defRPr sz="376"/>
            </a:lvl1pPr>
            <a:lvl2pPr>
              <a:defRPr sz="314"/>
            </a:lvl2pPr>
            <a:lvl3pPr>
              <a:defRPr sz="282"/>
            </a:lvl3pPr>
            <a:lvl4pPr>
              <a:defRPr sz="250"/>
            </a:lvl4pPr>
            <a:lvl5pPr>
              <a:defRPr sz="250"/>
            </a:lvl5pPr>
            <a:lvl6pPr>
              <a:defRPr sz="250"/>
            </a:lvl6pPr>
            <a:lvl7pPr>
              <a:defRPr sz="250"/>
            </a:lvl7pPr>
            <a:lvl8pPr>
              <a:defRPr sz="250"/>
            </a:lvl8pPr>
            <a:lvl9pPr>
              <a:defRPr sz="2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8FF5F6D4-489A-4861-92E7-CF8F93251ECC}" type="slidenum">
              <a:rPr lang="en-US" altLang="en-US"/>
              <a:pPr>
                <a:defRPr/>
              </a:pPr>
              <a:t>‹#›</a:t>
            </a:fld>
            <a:endParaRPr lang="en-US" altLang="en-US" dirty="0"/>
          </a:p>
        </p:txBody>
      </p:sp>
    </p:spTree>
    <p:extLst>
      <p:ext uri="{BB962C8B-B14F-4D97-AF65-F5344CB8AC3E}">
        <p14:creationId xmlns:p14="http://schemas.microsoft.com/office/powerpoint/2010/main" val="796582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46BC5B2B-6A4A-423D-8075-CBE73348F6F6}" type="slidenum">
              <a:rPr lang="en-US" altLang="en-US"/>
              <a:pPr>
                <a:defRPr/>
              </a:pPr>
              <a:t>‹#›</a:t>
            </a:fld>
            <a:endParaRPr lang="en-US" altLang="en-US" dirty="0"/>
          </a:p>
        </p:txBody>
      </p:sp>
    </p:spTree>
    <p:extLst>
      <p:ext uri="{BB962C8B-B14F-4D97-AF65-F5344CB8AC3E}">
        <p14:creationId xmlns:p14="http://schemas.microsoft.com/office/powerpoint/2010/main" val="2153833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1D552D33-469E-4E54-8254-C3F3751B75FC}" type="slidenum">
              <a:rPr lang="en-US" altLang="en-US"/>
              <a:pPr>
                <a:defRPr/>
              </a:pPr>
              <a:t>‹#›</a:t>
            </a:fld>
            <a:endParaRPr lang="en-US" altLang="en-US" dirty="0"/>
          </a:p>
        </p:txBody>
      </p:sp>
    </p:spTree>
    <p:extLst>
      <p:ext uri="{BB962C8B-B14F-4D97-AF65-F5344CB8AC3E}">
        <p14:creationId xmlns:p14="http://schemas.microsoft.com/office/powerpoint/2010/main" val="2187394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76" y="273182"/>
            <a:ext cx="4011083" cy="1161852"/>
          </a:xfrm>
        </p:spPr>
        <p:txBody>
          <a:bodyPr/>
          <a:lstStyle>
            <a:lvl1pPr algn="l">
              <a:defRPr sz="314" b="1"/>
            </a:lvl1pPr>
          </a:lstStyle>
          <a:p>
            <a:r>
              <a:rPr lang="en-US" smtClean="0"/>
              <a:t>Click to edit Master title style</a:t>
            </a:r>
            <a:endParaRPr lang="en-US"/>
          </a:p>
        </p:txBody>
      </p:sp>
      <p:sp>
        <p:nvSpPr>
          <p:cNvPr id="3" name="Content Placeholder 2"/>
          <p:cNvSpPr>
            <a:spLocks noGrp="1"/>
          </p:cNvSpPr>
          <p:nvPr>
            <p:ph idx="1"/>
          </p:nvPr>
        </p:nvSpPr>
        <p:spPr>
          <a:xfrm>
            <a:off x="4766658" y="273183"/>
            <a:ext cx="6815667" cy="5852914"/>
          </a:xfrm>
        </p:spPr>
        <p:txBody>
          <a:bodyPr/>
          <a:lstStyle>
            <a:lvl1pPr>
              <a:defRPr sz="502"/>
            </a:lvl1pPr>
            <a:lvl2pPr>
              <a:defRPr sz="438"/>
            </a:lvl2pPr>
            <a:lvl3pPr>
              <a:defRPr sz="376"/>
            </a:lvl3pPr>
            <a:lvl4pPr>
              <a:defRPr sz="314"/>
            </a:lvl4pPr>
            <a:lvl5pPr>
              <a:defRPr sz="314"/>
            </a:lvl5pPr>
            <a:lvl6pPr>
              <a:defRPr sz="314"/>
            </a:lvl6pPr>
            <a:lvl7pPr>
              <a:defRPr sz="314"/>
            </a:lvl7pPr>
            <a:lvl8pPr>
              <a:defRPr sz="314"/>
            </a:lvl8pPr>
            <a:lvl9pPr>
              <a:defRPr sz="3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76" y="1435034"/>
            <a:ext cx="4011083" cy="4691063"/>
          </a:xfrm>
        </p:spPr>
        <p:txBody>
          <a:bodyPr/>
          <a:lstStyle>
            <a:lvl1pPr marL="0" indent="0">
              <a:buNone/>
              <a:defRPr sz="220"/>
            </a:lvl1pPr>
            <a:lvl2pPr marL="71624" indent="0">
              <a:buNone/>
              <a:defRPr sz="188"/>
            </a:lvl2pPr>
            <a:lvl3pPr marL="143248" indent="0">
              <a:buNone/>
              <a:defRPr sz="156"/>
            </a:lvl3pPr>
            <a:lvl4pPr marL="214873" indent="0">
              <a:buNone/>
              <a:defRPr sz="141"/>
            </a:lvl4pPr>
            <a:lvl5pPr marL="286496" indent="0">
              <a:buNone/>
              <a:defRPr sz="141"/>
            </a:lvl5pPr>
            <a:lvl6pPr marL="358121" indent="0">
              <a:buNone/>
              <a:defRPr sz="141"/>
            </a:lvl6pPr>
            <a:lvl7pPr marL="429745" indent="0">
              <a:buNone/>
              <a:defRPr sz="141"/>
            </a:lvl7pPr>
            <a:lvl8pPr marL="501369" indent="0">
              <a:buNone/>
              <a:defRPr sz="141"/>
            </a:lvl8pPr>
            <a:lvl9pPr marL="572994" indent="0">
              <a:buNone/>
              <a:defRPr sz="141"/>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DB353B69-5AFC-450F-ABD6-684831BB24C5}" type="slidenum">
              <a:rPr lang="en-US" altLang="en-US"/>
              <a:pPr>
                <a:defRPr/>
              </a:pPr>
              <a:t>‹#›</a:t>
            </a:fld>
            <a:endParaRPr lang="en-US" altLang="en-US" dirty="0"/>
          </a:p>
        </p:txBody>
      </p:sp>
    </p:spTree>
    <p:extLst>
      <p:ext uri="{BB962C8B-B14F-4D97-AF65-F5344CB8AC3E}">
        <p14:creationId xmlns:p14="http://schemas.microsoft.com/office/powerpoint/2010/main" val="361554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Content Placeholder 2"/>
          <p:cNvSpPr>
            <a:spLocks noGrp="1"/>
          </p:cNvSpPr>
          <p:nvPr>
            <p:ph idx="1"/>
          </p:nvPr>
        </p:nvSpPr>
        <p:spPr>
          <a:xfrm>
            <a:off x="502920" y="530354"/>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5" name="Footer Placeholder 17"/>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381675832"/>
      </p:ext>
    </p:extLst>
  </p:cSld>
  <p:clrMapOvr>
    <a:masterClrMapping/>
  </p:clrMapOvr>
  <p:transition spd="slow">
    <p:push/>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67" y="4800534"/>
            <a:ext cx="7315352" cy="566870"/>
          </a:xfrm>
        </p:spPr>
        <p:txBody>
          <a:bodyPr/>
          <a:lstStyle>
            <a:lvl1pPr algn="l">
              <a:defRPr sz="314" b="1"/>
            </a:lvl1pPr>
          </a:lstStyle>
          <a:p>
            <a:r>
              <a:rPr lang="en-US" smtClean="0"/>
              <a:t>Click to edit Master title style</a:t>
            </a:r>
            <a:endParaRPr lang="en-US"/>
          </a:p>
        </p:txBody>
      </p:sp>
      <p:sp>
        <p:nvSpPr>
          <p:cNvPr id="3" name="Picture Placeholder 2"/>
          <p:cNvSpPr>
            <a:spLocks noGrp="1"/>
          </p:cNvSpPr>
          <p:nvPr>
            <p:ph type="pic" idx="1"/>
          </p:nvPr>
        </p:nvSpPr>
        <p:spPr>
          <a:xfrm>
            <a:off x="2389567" y="612842"/>
            <a:ext cx="7315352" cy="4114602"/>
          </a:xfrm>
        </p:spPr>
        <p:txBody>
          <a:bodyPr/>
          <a:lstStyle>
            <a:lvl1pPr marL="0" indent="0">
              <a:buNone/>
              <a:defRPr sz="502"/>
            </a:lvl1pPr>
            <a:lvl2pPr marL="71624" indent="0">
              <a:buNone/>
              <a:defRPr sz="438"/>
            </a:lvl2pPr>
            <a:lvl3pPr marL="143248" indent="0">
              <a:buNone/>
              <a:defRPr sz="376"/>
            </a:lvl3pPr>
            <a:lvl4pPr marL="214873" indent="0">
              <a:buNone/>
              <a:defRPr sz="314"/>
            </a:lvl4pPr>
            <a:lvl5pPr marL="286496" indent="0">
              <a:buNone/>
              <a:defRPr sz="314"/>
            </a:lvl5pPr>
            <a:lvl6pPr marL="358121" indent="0">
              <a:buNone/>
              <a:defRPr sz="314"/>
            </a:lvl6pPr>
            <a:lvl7pPr marL="429745" indent="0">
              <a:buNone/>
              <a:defRPr sz="314"/>
            </a:lvl7pPr>
            <a:lvl8pPr marL="501369" indent="0">
              <a:buNone/>
              <a:defRPr sz="314"/>
            </a:lvl8pPr>
            <a:lvl9pPr marL="572994" indent="0">
              <a:buNone/>
              <a:defRPr sz="314"/>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567" y="5367404"/>
            <a:ext cx="7315352" cy="804664"/>
          </a:xfrm>
        </p:spPr>
        <p:txBody>
          <a:bodyPr/>
          <a:lstStyle>
            <a:lvl1pPr marL="0" indent="0">
              <a:buNone/>
              <a:defRPr sz="220"/>
            </a:lvl1pPr>
            <a:lvl2pPr marL="71624" indent="0">
              <a:buNone/>
              <a:defRPr sz="188"/>
            </a:lvl2pPr>
            <a:lvl3pPr marL="143248" indent="0">
              <a:buNone/>
              <a:defRPr sz="156"/>
            </a:lvl3pPr>
            <a:lvl4pPr marL="214873" indent="0">
              <a:buNone/>
              <a:defRPr sz="141"/>
            </a:lvl4pPr>
            <a:lvl5pPr marL="286496" indent="0">
              <a:buNone/>
              <a:defRPr sz="141"/>
            </a:lvl5pPr>
            <a:lvl6pPr marL="358121" indent="0">
              <a:buNone/>
              <a:defRPr sz="141"/>
            </a:lvl6pPr>
            <a:lvl7pPr marL="429745" indent="0">
              <a:buNone/>
              <a:defRPr sz="141"/>
            </a:lvl7pPr>
            <a:lvl8pPr marL="501369" indent="0">
              <a:buNone/>
              <a:defRPr sz="141"/>
            </a:lvl8pPr>
            <a:lvl9pPr marL="572994" indent="0">
              <a:buNone/>
              <a:defRPr sz="141"/>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DC0192D2-2B4A-475E-AA23-6421611EEE40}" type="slidenum">
              <a:rPr lang="en-US" altLang="en-US"/>
              <a:pPr>
                <a:defRPr/>
              </a:pPr>
              <a:t>‹#›</a:t>
            </a:fld>
            <a:endParaRPr lang="en-US" altLang="en-US" dirty="0"/>
          </a:p>
        </p:txBody>
      </p:sp>
    </p:spTree>
    <p:extLst>
      <p:ext uri="{BB962C8B-B14F-4D97-AF65-F5344CB8AC3E}">
        <p14:creationId xmlns:p14="http://schemas.microsoft.com/office/powerpoint/2010/main" val="3029184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B69EA44-87E5-4D9F-A02D-0FEB48E26AD2}" type="slidenum">
              <a:rPr lang="en-US" altLang="en-US"/>
              <a:pPr>
                <a:defRPr/>
              </a:pPr>
              <a:t>‹#›</a:t>
            </a:fld>
            <a:endParaRPr lang="en-US" altLang="en-US" dirty="0"/>
          </a:p>
        </p:txBody>
      </p:sp>
    </p:spTree>
    <p:extLst>
      <p:ext uri="{BB962C8B-B14F-4D97-AF65-F5344CB8AC3E}">
        <p14:creationId xmlns:p14="http://schemas.microsoft.com/office/powerpoint/2010/main" val="2536617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7027" y="609534"/>
            <a:ext cx="2590649" cy="541039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325" y="609534"/>
            <a:ext cx="7736417" cy="54103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447FB8A2-094E-4F16-9341-DDE65EED7706}" type="slidenum">
              <a:rPr lang="en-US" altLang="en-US"/>
              <a:pPr>
                <a:defRPr/>
              </a:pPr>
              <a:t>‹#›</a:t>
            </a:fld>
            <a:endParaRPr lang="en-US" altLang="en-US" dirty="0"/>
          </a:p>
        </p:txBody>
      </p:sp>
    </p:spTree>
    <p:extLst>
      <p:ext uri="{BB962C8B-B14F-4D97-AF65-F5344CB8AC3E}">
        <p14:creationId xmlns:p14="http://schemas.microsoft.com/office/powerpoint/2010/main" val="166761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934" y="329406"/>
            <a:ext cx="8532151" cy="619654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5" name="Rounded Rectangle 4"/>
          <p:cNvSpPr/>
          <p:nvPr/>
        </p:nvSpPr>
        <p:spPr>
          <a:xfrm>
            <a:off x="418705" y="434250"/>
            <a:ext cx="8306594" cy="4341151"/>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2" name="Title 1"/>
          <p:cNvSpPr>
            <a:spLocks noGrp="1"/>
          </p:cNvSpPr>
          <p:nvPr>
            <p:ph type="title"/>
          </p:nvPr>
        </p:nvSpPr>
        <p:spPr>
          <a:xfrm>
            <a:off x="468345" y="4928618"/>
            <a:ext cx="8183880" cy="676656"/>
          </a:xfrm>
        </p:spPr>
        <p:txBody>
          <a:bodyPr bIns="0"/>
          <a:lstStyle>
            <a:lvl1pPr algn="l">
              <a:buNone/>
              <a:defRPr sz="271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5" y="5624484"/>
            <a:ext cx="8183880" cy="420624"/>
          </a:xfrm>
        </p:spPr>
        <p:txBody>
          <a:bodyPr lIns="570586" tIns="0"/>
          <a:lstStyle>
            <a:lvl1pPr marL="0" marR="27504" indent="0" algn="l">
              <a:spcBef>
                <a:spcPts val="0"/>
              </a:spcBef>
              <a:spcAft>
                <a:spcPts val="0"/>
              </a:spcAft>
              <a:buNone/>
              <a:defRPr sz="1347" b="0">
                <a:solidFill>
                  <a:schemeClr val="accent1">
                    <a:shade val="50000"/>
                    <a:satMod val="110000"/>
                  </a:schemeClr>
                </a:solidFill>
                <a:effectLst/>
              </a:defRPr>
            </a:lvl1pPr>
            <a:lvl2pPr>
              <a:buNone/>
              <a:defRPr sz="1347">
                <a:solidFill>
                  <a:schemeClr val="tx1">
                    <a:tint val="75000"/>
                  </a:schemeClr>
                </a:solidFill>
              </a:defRPr>
            </a:lvl2pPr>
            <a:lvl3pPr>
              <a:buNone/>
              <a:defRPr sz="1206">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fld id="{B50F750C-71D4-48E6-BA71-E9A8F3DB3896}" type="datetimeFigureOut">
              <a:rPr lang="en-US" smtClean="0"/>
              <a:t>6/12/2017</a:t>
            </a:fld>
            <a:endParaRPr lang="en-US"/>
          </a:p>
        </p:txBody>
      </p:sp>
      <p:sp>
        <p:nvSpPr>
          <p:cNvPr id="7" name="Footer Placeholder 4"/>
          <p:cNvSpPr>
            <a:spLocks noGrp="1"/>
          </p:cNvSpPr>
          <p:nvPr>
            <p:ph type="ftr" sz="quarter" idx="11"/>
          </p:nvPr>
        </p:nvSpPr>
        <p:spPr/>
        <p:txBody>
          <a:bodyPr/>
          <a:lstStyle>
            <a:lvl1pPr>
              <a:defRPr/>
            </a:lvl1pPr>
            <a:extLst/>
          </a:lstStyle>
          <a:p>
            <a:endParaRPr lang="en-US"/>
          </a:p>
        </p:txBody>
      </p:sp>
      <p:sp>
        <p:nvSpPr>
          <p:cNvPr id="8" name="Slide Number Placeholder 5"/>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4151166892"/>
      </p:ext>
    </p:extLst>
  </p:cSld>
  <p:clrMapOvr>
    <a:masterClrMapping/>
  </p:clrMapOvr>
  <p:transition spd="slow">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1958"/>
            </a:lvl1pPr>
            <a:lvl2pPr>
              <a:defRPr sz="1661"/>
            </a:lvl2pPr>
            <a:lvl3pPr>
              <a:defRPr sz="1504"/>
            </a:lvl3pPr>
            <a:lvl4pPr>
              <a:defRPr sz="1347"/>
            </a:lvl4pPr>
            <a:lvl5pPr>
              <a:defRPr sz="1347"/>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1958"/>
            </a:lvl1pPr>
            <a:lvl2pPr>
              <a:defRPr sz="1661"/>
            </a:lvl2pPr>
            <a:lvl3pPr>
              <a:defRPr sz="1504"/>
            </a:lvl3pPr>
            <a:lvl4pPr>
              <a:defRPr sz="1347"/>
            </a:lvl4pPr>
            <a:lvl5pPr>
              <a:defRPr sz="1347"/>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6" name="Footer Placeholder 17"/>
          <p:cNvSpPr>
            <a:spLocks noGrp="1"/>
          </p:cNvSpPr>
          <p:nvPr>
            <p:ph type="ftr" sz="quarter" idx="11"/>
          </p:nvPr>
        </p:nvSpPr>
        <p:spPr/>
        <p:txBody>
          <a:bodyPr/>
          <a:lstStyle>
            <a:lvl1pPr>
              <a:defRPr/>
            </a:lvl1pPr>
          </a:lstStyle>
          <a:p>
            <a:endParaRPr lang="en-US"/>
          </a:p>
        </p:txBody>
      </p:sp>
      <p:sp>
        <p:nvSpPr>
          <p:cNvPr id="7"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2178057905"/>
      </p:ext>
    </p:extLst>
  </p:cSld>
  <p:clrMapOvr>
    <a:masterClrMapping/>
  </p:clrMapOvr>
  <p:transition spd="slow">
    <p:pu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9"/>
            <a:ext cx="3931920" cy="792162"/>
          </a:xfrm>
        </p:spPr>
        <p:txBody>
          <a:bodyPr lIns="702259" anchor="ctr"/>
          <a:lstStyle>
            <a:lvl1pPr marL="0" indent="0" algn="l">
              <a:buNone/>
              <a:defRPr sz="1802" b="1">
                <a:solidFill>
                  <a:schemeClr val="tx1"/>
                </a:solidFill>
              </a:defRPr>
            </a:lvl1pPr>
            <a:lvl2pPr>
              <a:buNone/>
              <a:defRPr sz="1504" b="1"/>
            </a:lvl2pPr>
            <a:lvl3pPr>
              <a:buNone/>
              <a:defRPr sz="1347" b="1"/>
            </a:lvl3pPr>
            <a:lvl4pPr>
              <a:buNone/>
              <a:defRPr sz="1206" b="1"/>
            </a:lvl4pPr>
            <a:lvl5pPr>
              <a:buNone/>
              <a:defRPr sz="1206"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9"/>
            <a:ext cx="3931920" cy="792162"/>
          </a:xfrm>
        </p:spPr>
        <p:txBody>
          <a:bodyPr lIns="658368" anchor="ctr"/>
          <a:lstStyle>
            <a:lvl1pPr marL="0" indent="0" algn="l">
              <a:buNone/>
              <a:defRPr sz="1802" b="1">
                <a:solidFill>
                  <a:schemeClr val="tx1"/>
                </a:solidFill>
              </a:defRPr>
            </a:lvl1pPr>
            <a:lvl2pPr>
              <a:buNone/>
              <a:defRPr sz="1504" b="1"/>
            </a:lvl2pPr>
            <a:lvl3pPr>
              <a:buNone/>
              <a:defRPr sz="1347" b="1"/>
            </a:lvl3pPr>
            <a:lvl4pPr>
              <a:buNone/>
              <a:defRPr sz="1206" b="1"/>
            </a:lvl4pPr>
            <a:lvl5pPr>
              <a:buNone/>
              <a:defRPr sz="1206"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1802"/>
            </a:lvl1pPr>
            <a:lvl2pPr algn="l">
              <a:defRPr sz="1504"/>
            </a:lvl2pPr>
            <a:lvl3pPr algn="l">
              <a:defRPr sz="1347"/>
            </a:lvl3pPr>
            <a:lvl4pPr algn="l">
              <a:defRPr sz="1206"/>
            </a:lvl4pPr>
            <a:lvl5pPr algn="l">
              <a:defRPr sz="1206"/>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1802"/>
            </a:lvl1pPr>
            <a:lvl2pPr algn="l">
              <a:defRPr sz="1504"/>
            </a:lvl2pPr>
            <a:lvl3pPr algn="l">
              <a:defRPr sz="1347"/>
            </a:lvl3pPr>
            <a:lvl4pPr algn="l">
              <a:defRPr sz="1206"/>
            </a:lvl4pPr>
            <a:lvl5pPr algn="l">
              <a:defRPr sz="1206"/>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8" name="Footer Placeholder 17"/>
          <p:cNvSpPr>
            <a:spLocks noGrp="1"/>
          </p:cNvSpPr>
          <p:nvPr>
            <p:ph type="ftr" sz="quarter" idx="11"/>
          </p:nvPr>
        </p:nvSpPr>
        <p:spPr/>
        <p:txBody>
          <a:bodyPr/>
          <a:lstStyle>
            <a:lvl1pPr>
              <a:defRPr/>
            </a:lvl1pPr>
          </a:lstStyle>
          <a:p>
            <a:endParaRPr lang="en-US"/>
          </a:p>
        </p:txBody>
      </p:sp>
      <p:sp>
        <p:nvSpPr>
          <p:cNvPr id="9"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3995318128"/>
      </p:ext>
    </p:extLst>
  </p:cSld>
  <p:clrMapOvr>
    <a:masterClrMapping/>
  </p:clrMapOvr>
  <p:transition spd="slow">
    <p:pu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4" name="Footer Placeholder 17"/>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2055710839"/>
      </p:ext>
    </p:extLst>
  </p:cSld>
  <p:clrMapOvr>
    <a:masterClrMapping/>
  </p:clrMapOvr>
  <p:transition spd="slow">
    <p:pu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934" y="329406"/>
            <a:ext cx="8532151" cy="619654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3" name="Date Placeholder 1"/>
          <p:cNvSpPr>
            <a:spLocks noGrp="1"/>
          </p:cNvSpPr>
          <p:nvPr>
            <p:ph type="dt" sz="half" idx="10"/>
          </p:nvPr>
        </p:nvSpPr>
        <p:spPr/>
        <p:txBody>
          <a:bodyPr/>
          <a:lstStyle>
            <a:lvl1pPr>
              <a:defRPr/>
            </a:lvl1pPr>
            <a:extLst/>
          </a:lstStyle>
          <a:p>
            <a:fld id="{B50F750C-71D4-48E6-BA71-E9A8F3DB3896}" type="datetimeFigureOut">
              <a:rPr lang="en-US" smtClean="0"/>
              <a:t>6/12/2017</a:t>
            </a:fld>
            <a:endParaRPr lang="en-US"/>
          </a:p>
        </p:txBody>
      </p:sp>
      <p:sp>
        <p:nvSpPr>
          <p:cNvPr id="4" name="Footer Placeholder 2"/>
          <p:cNvSpPr>
            <a:spLocks noGrp="1"/>
          </p:cNvSpPr>
          <p:nvPr>
            <p:ph type="ftr" sz="quarter" idx="11"/>
          </p:nvPr>
        </p:nvSpPr>
        <p:spPr/>
        <p:txBody>
          <a:bodyPr/>
          <a:lstStyle>
            <a:lvl1pPr>
              <a:defRPr/>
            </a:lvl1pPr>
            <a:extLst/>
          </a:lstStyle>
          <a:p>
            <a:endParaRPr lang="en-US"/>
          </a:p>
        </p:txBody>
      </p:sp>
      <p:sp>
        <p:nvSpPr>
          <p:cNvPr id="5" name="Slide Number Placeholder 3"/>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4247068893"/>
      </p:ext>
    </p:extLst>
  </p:cSld>
  <p:clrMapOvr>
    <a:masterClrMapping/>
  </p:clrMapOvr>
  <p:transition spd="slow">
    <p:pu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5" y="533400"/>
            <a:ext cx="2971800" cy="914400"/>
          </a:xfrm>
        </p:spPr>
        <p:txBody>
          <a:bodyPr/>
          <a:lstStyle>
            <a:lvl1pPr algn="l">
              <a:buNone/>
              <a:defRPr sz="1661"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4"/>
            <a:ext cx="2971800" cy="4206112"/>
          </a:xfrm>
        </p:spPr>
        <p:txBody>
          <a:bodyPr lIns="438912"/>
          <a:lstStyle>
            <a:lvl1pPr marL="13751" marR="13751" indent="0">
              <a:spcBef>
                <a:spcPts val="0"/>
              </a:spcBef>
              <a:buNone/>
              <a:defRPr sz="1050">
                <a:solidFill>
                  <a:schemeClr val="tx1"/>
                </a:solidFill>
              </a:defRPr>
            </a:lvl1pPr>
            <a:lvl2pPr>
              <a:buNone/>
              <a:defRPr sz="908">
                <a:solidFill>
                  <a:schemeClr val="tx1"/>
                </a:solidFill>
              </a:defRPr>
            </a:lvl2pPr>
            <a:lvl3pPr>
              <a:buNone/>
              <a:defRPr sz="752">
                <a:solidFill>
                  <a:schemeClr val="tx1"/>
                </a:solidFill>
              </a:defRPr>
            </a:lvl3pPr>
            <a:lvl4pPr>
              <a:buNone/>
              <a:defRPr sz="674">
                <a:solidFill>
                  <a:schemeClr val="tx1"/>
                </a:solidFill>
              </a:defRPr>
            </a:lvl4pPr>
            <a:lvl5pPr>
              <a:buNone/>
              <a:defRPr sz="674">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3" y="930146"/>
            <a:ext cx="4626159" cy="4724402"/>
          </a:xfrm>
        </p:spPr>
        <p:txBody>
          <a:bodyPr/>
          <a:lstStyle>
            <a:lvl1pPr>
              <a:defRPr sz="2099">
                <a:solidFill>
                  <a:schemeClr val="tx1"/>
                </a:solidFill>
              </a:defRPr>
            </a:lvl1pPr>
            <a:lvl2pPr>
              <a:defRPr sz="1958">
                <a:solidFill>
                  <a:schemeClr val="tx1"/>
                </a:solidFill>
              </a:defRPr>
            </a:lvl2pPr>
            <a:lvl3pPr>
              <a:defRPr sz="1802">
                <a:solidFill>
                  <a:schemeClr val="tx1"/>
                </a:solidFill>
              </a:defRPr>
            </a:lvl3pPr>
            <a:lvl4pPr>
              <a:defRPr sz="1504">
                <a:solidFill>
                  <a:schemeClr val="tx1"/>
                </a:solidFill>
              </a:defRPr>
            </a:lvl4pPr>
            <a:lvl5pPr>
              <a:defRPr sz="1504">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fld id="{B50F750C-71D4-48E6-BA71-E9A8F3DB3896}" type="datetimeFigureOut">
              <a:rPr lang="en-US" smtClean="0"/>
              <a:t>6/12/2017</a:t>
            </a:fld>
            <a:endParaRPr lang="en-US"/>
          </a:p>
        </p:txBody>
      </p:sp>
      <p:sp>
        <p:nvSpPr>
          <p:cNvPr id="6" name="Footer Placeholder 17"/>
          <p:cNvSpPr>
            <a:spLocks noGrp="1"/>
          </p:cNvSpPr>
          <p:nvPr>
            <p:ph type="ftr" sz="quarter" idx="11"/>
          </p:nvPr>
        </p:nvSpPr>
        <p:spPr/>
        <p:txBody>
          <a:bodyPr/>
          <a:lstStyle>
            <a:lvl1pPr>
              <a:defRPr/>
            </a:lvl1pPr>
          </a:lstStyle>
          <a:p>
            <a:endParaRPr lang="en-US"/>
          </a:p>
        </p:txBody>
      </p:sp>
      <p:sp>
        <p:nvSpPr>
          <p:cNvPr id="7" name="Slide Number Placeholder 4"/>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125624136"/>
      </p:ext>
    </p:extLst>
  </p:cSld>
  <p:clrMapOvr>
    <a:masterClrMapping/>
  </p:clrMapOvr>
  <p:transition spd="slow">
    <p:pu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934" y="329406"/>
            <a:ext cx="8532151" cy="619654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6" name="Round Single Corner Rectangle 5"/>
          <p:cNvSpPr/>
          <p:nvPr/>
        </p:nvSpPr>
        <p:spPr>
          <a:xfrm>
            <a:off x="6400933" y="434581"/>
            <a:ext cx="2324365" cy="4343135"/>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2" name="Title 1"/>
          <p:cNvSpPr>
            <a:spLocks noGrp="1"/>
          </p:cNvSpPr>
          <p:nvPr>
            <p:ph type="title"/>
          </p:nvPr>
        </p:nvSpPr>
        <p:spPr>
          <a:xfrm>
            <a:off x="457200" y="5012056"/>
            <a:ext cx="8229600" cy="1051560"/>
          </a:xfrm>
        </p:spPr>
        <p:txBody>
          <a:bodyPr anchor="t"/>
          <a:lstStyle>
            <a:lvl1pPr algn="l">
              <a:buNone/>
              <a:defRPr sz="271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438912"/>
          <a:lstStyle>
            <a:lvl1pPr marL="34380" indent="0" algn="l">
              <a:spcBef>
                <a:spcPts val="0"/>
              </a:spcBef>
              <a:buNone/>
              <a:defRPr sz="1050">
                <a:solidFill>
                  <a:srgbClr val="FFFFFF"/>
                </a:solidFill>
              </a:defRPr>
            </a:lvl1pPr>
            <a:lvl2pPr>
              <a:defRPr sz="908">
                <a:solidFill>
                  <a:srgbClr val="FFFFFF"/>
                </a:solidFill>
              </a:defRPr>
            </a:lvl2pPr>
            <a:lvl3pPr>
              <a:defRPr sz="752">
                <a:solidFill>
                  <a:srgbClr val="FFFFFF"/>
                </a:solidFill>
              </a:defRPr>
            </a:lvl3pPr>
            <a:lvl4pPr>
              <a:defRPr sz="674">
                <a:solidFill>
                  <a:srgbClr val="FFFFFF"/>
                </a:solidFill>
              </a:defRPr>
            </a:lvl4pPr>
            <a:lvl5pPr>
              <a:defRPr sz="674">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2"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2413"/>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fld id="{B50F750C-71D4-48E6-BA71-E9A8F3DB3896}" type="datetimeFigureOut">
              <a:rPr lang="en-US" smtClean="0"/>
              <a:t>6/12/2017</a:t>
            </a:fld>
            <a:endParaRPr lang="en-US"/>
          </a:p>
        </p:txBody>
      </p:sp>
      <p:sp>
        <p:nvSpPr>
          <p:cNvPr id="8" name="Footer Placeholder 5"/>
          <p:cNvSpPr>
            <a:spLocks noGrp="1"/>
          </p:cNvSpPr>
          <p:nvPr>
            <p:ph type="ftr" sz="quarter" idx="11"/>
          </p:nvPr>
        </p:nvSpPr>
        <p:spPr/>
        <p:txBody>
          <a:bodyPr/>
          <a:lstStyle>
            <a:lvl1pPr>
              <a:defRPr/>
            </a:lvl1pPr>
            <a:extLst/>
          </a:lstStyle>
          <a:p>
            <a:endParaRPr lang="en-US"/>
          </a:p>
        </p:txBody>
      </p:sp>
      <p:sp>
        <p:nvSpPr>
          <p:cNvPr id="9" name="Slide Number Placeholder 6"/>
          <p:cNvSpPr>
            <a:spLocks noGrp="1"/>
          </p:cNvSpPr>
          <p:nvPr>
            <p:ph type="sldNum" sz="quarter" idx="12"/>
          </p:nvPr>
        </p:nvSpPr>
        <p:spPr/>
        <p:txBody>
          <a:bodyPr/>
          <a:lstStyle>
            <a:lvl1pPr>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1606470303"/>
      </p:ext>
    </p:extLst>
  </p:cSld>
  <p:clrMapOvr>
    <a:masterClrMapping/>
  </p:clrMapOvr>
  <p:transition spd="slow">
    <p:pu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p:nvSpPr>
        <p:spPr>
          <a:xfrm>
            <a:off x="304934" y="329406"/>
            <a:ext cx="8532151" cy="619654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9" name="Rounded Rectangle 8"/>
          <p:cNvSpPr/>
          <p:nvPr/>
        </p:nvSpPr>
        <p:spPr>
          <a:xfrm>
            <a:off x="418705" y="434249"/>
            <a:ext cx="8306594" cy="5486466"/>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750" tIns="34375" rIns="68750" bIns="34375" anchor="ctr"/>
          <a:lstStyle/>
          <a:p>
            <a:pPr algn="ctr" eaLnBrk="1" hangingPunct="1">
              <a:defRPr/>
            </a:pPr>
            <a:endParaRPr lang="en-US" sz="266" dirty="0"/>
          </a:p>
        </p:txBody>
      </p:sp>
      <p:sp>
        <p:nvSpPr>
          <p:cNvPr id="13" name="Title Placeholder 12"/>
          <p:cNvSpPr>
            <a:spLocks noGrp="1"/>
          </p:cNvSpPr>
          <p:nvPr>
            <p:ph type="title"/>
          </p:nvPr>
        </p:nvSpPr>
        <p:spPr>
          <a:xfrm>
            <a:off x="503370" y="4986073"/>
            <a:ext cx="8183563" cy="1051058"/>
          </a:xfrm>
          <a:prstGeom prst="rect">
            <a:avLst/>
          </a:prstGeom>
        </p:spPr>
        <p:txBody>
          <a:bodyPr vert="horz" lIns="438912" tIns="219456" rIns="438912" bIns="219456" anchor="b">
            <a:normAutofit/>
          </a:bodyPr>
          <a:lstStyle/>
          <a:p>
            <a:r>
              <a:rPr lang="en-US" smtClean="0"/>
              <a:t>Click to edit Master title style</a:t>
            </a:r>
            <a:endParaRPr lang="en-US"/>
          </a:p>
        </p:txBody>
      </p:sp>
      <p:sp>
        <p:nvSpPr>
          <p:cNvPr id="1029" name="Text Placeholder 3"/>
          <p:cNvSpPr>
            <a:spLocks noGrp="1"/>
          </p:cNvSpPr>
          <p:nvPr>
            <p:ph type="body" idx="1"/>
          </p:nvPr>
        </p:nvSpPr>
        <p:spPr bwMode="auto">
          <a:xfrm>
            <a:off x="503370" y="530492"/>
            <a:ext cx="8183563" cy="4187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7824" tIns="438912" rIns="438912" bIns="21945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25" name="Date Placeholder 24"/>
          <p:cNvSpPr>
            <a:spLocks noGrp="1"/>
          </p:cNvSpPr>
          <p:nvPr>
            <p:ph type="dt" sz="half" idx="2"/>
          </p:nvPr>
        </p:nvSpPr>
        <p:spPr>
          <a:xfrm>
            <a:off x="3776266" y="6111876"/>
            <a:ext cx="2286000" cy="365125"/>
          </a:xfrm>
          <a:prstGeom prst="rect">
            <a:avLst/>
          </a:prstGeom>
        </p:spPr>
        <p:txBody>
          <a:bodyPr vert="horz" lIns="438912" tIns="219456" rIns="438912" bIns="219456" anchor="b"/>
          <a:lstStyle>
            <a:lvl1pPr algn="r" eaLnBrk="1" latinLnBrk="0" hangingPunct="1">
              <a:defRPr kumimoji="0" sz="752">
                <a:solidFill>
                  <a:schemeClr val="bg2">
                    <a:shade val="50000"/>
                  </a:schemeClr>
                </a:solidFill>
              </a:defRPr>
            </a:lvl1pPr>
            <a:extLst/>
          </a:lstStyle>
          <a:p>
            <a:fld id="{B50F750C-71D4-48E6-BA71-E9A8F3DB3896}" type="datetimeFigureOut">
              <a:rPr lang="en-US" smtClean="0"/>
              <a:t>6/12/2017</a:t>
            </a:fld>
            <a:endParaRPr lang="en-US"/>
          </a:p>
        </p:txBody>
      </p:sp>
      <p:sp>
        <p:nvSpPr>
          <p:cNvPr id="18" name="Footer Placeholder 17"/>
          <p:cNvSpPr>
            <a:spLocks noGrp="1"/>
          </p:cNvSpPr>
          <p:nvPr>
            <p:ph type="ftr" sz="quarter" idx="3"/>
          </p:nvPr>
        </p:nvSpPr>
        <p:spPr>
          <a:xfrm>
            <a:off x="6062266" y="6111876"/>
            <a:ext cx="2286000" cy="365125"/>
          </a:xfrm>
          <a:prstGeom prst="rect">
            <a:avLst/>
          </a:prstGeom>
        </p:spPr>
        <p:txBody>
          <a:bodyPr vert="horz" lIns="438912" tIns="219456" rIns="438912" bIns="219456" anchor="b"/>
          <a:lstStyle>
            <a:lvl1pPr algn="l" eaLnBrk="1" latinLnBrk="0" hangingPunct="1">
              <a:defRPr kumimoji="0" sz="752">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266" y="6111876"/>
            <a:ext cx="457729" cy="365125"/>
          </a:xfrm>
          <a:prstGeom prst="rect">
            <a:avLst/>
          </a:prstGeom>
        </p:spPr>
        <p:txBody>
          <a:bodyPr vert="horz" wrap="square" lIns="438912" tIns="219456" rIns="438912" bIns="219456" numCol="1" anchor="b" anchorCtr="0" compatLnSpc="1">
            <a:prstTxWarp prst="textNoShape">
              <a:avLst/>
            </a:prstTxWarp>
          </a:bodyPr>
          <a:lstStyle>
            <a:lvl1pPr algn="r" eaLnBrk="1" hangingPunct="1">
              <a:defRPr sz="752">
                <a:solidFill>
                  <a:srgbClr val="A7A399"/>
                </a:solidFill>
              </a:defRPr>
            </a:lvl1pPr>
          </a:lstStyle>
          <a:p>
            <a:fld id="{31B93015-FE30-4C9A-90B6-9E7B6C741D1D}" type="slidenum">
              <a:rPr lang="en-US" smtClean="0"/>
              <a:t>‹#›</a:t>
            </a:fld>
            <a:endParaRPr lang="en-US"/>
          </a:p>
        </p:txBody>
      </p:sp>
    </p:spTree>
    <p:extLst>
      <p:ext uri="{BB962C8B-B14F-4D97-AF65-F5344CB8AC3E}">
        <p14:creationId xmlns:p14="http://schemas.microsoft.com/office/powerpoint/2010/main" val="403780632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push/>
  </p:transition>
  <p:timing>
    <p:tnLst>
      <p:par>
        <p:cTn id="1" dur="indefinite" restart="never" nodeType="tmRoot"/>
      </p:par>
    </p:tnLst>
  </p:timing>
  <p:txStyles>
    <p:titleStyle>
      <a:lvl1pPr algn="l" rtl="0" eaLnBrk="1" fontAlgn="base" hangingPunct="1">
        <a:spcBef>
          <a:spcPct val="0"/>
        </a:spcBef>
        <a:spcAft>
          <a:spcPct val="0"/>
        </a:spcAft>
        <a:defRPr sz="2695"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1" fontAlgn="base" hangingPunct="1">
        <a:spcBef>
          <a:spcPct val="0"/>
        </a:spcBef>
        <a:spcAft>
          <a:spcPct val="0"/>
        </a:spcAft>
        <a:defRPr sz="2695" b="1">
          <a:solidFill>
            <a:srgbClr val="FF8D3E"/>
          </a:solidFill>
          <a:latin typeface="Verdana" pitchFamily="34" charset="0"/>
        </a:defRPr>
      </a:lvl2pPr>
      <a:lvl3pPr algn="l" rtl="0" eaLnBrk="1" fontAlgn="base" hangingPunct="1">
        <a:spcBef>
          <a:spcPct val="0"/>
        </a:spcBef>
        <a:spcAft>
          <a:spcPct val="0"/>
        </a:spcAft>
        <a:defRPr sz="2695" b="1">
          <a:solidFill>
            <a:srgbClr val="FF8D3E"/>
          </a:solidFill>
          <a:latin typeface="Verdana" pitchFamily="34" charset="0"/>
        </a:defRPr>
      </a:lvl3pPr>
      <a:lvl4pPr algn="l" rtl="0" eaLnBrk="1" fontAlgn="base" hangingPunct="1">
        <a:spcBef>
          <a:spcPct val="0"/>
        </a:spcBef>
        <a:spcAft>
          <a:spcPct val="0"/>
        </a:spcAft>
        <a:defRPr sz="2695" b="1">
          <a:solidFill>
            <a:srgbClr val="FF8D3E"/>
          </a:solidFill>
          <a:latin typeface="Verdana" pitchFamily="34" charset="0"/>
        </a:defRPr>
      </a:lvl4pPr>
      <a:lvl5pPr algn="l" rtl="0" eaLnBrk="1" fontAlgn="base" hangingPunct="1">
        <a:spcBef>
          <a:spcPct val="0"/>
        </a:spcBef>
        <a:spcAft>
          <a:spcPct val="0"/>
        </a:spcAft>
        <a:defRPr sz="2695" b="1">
          <a:solidFill>
            <a:srgbClr val="FF8D3E"/>
          </a:solidFill>
          <a:latin typeface="Verdana" pitchFamily="34" charset="0"/>
        </a:defRPr>
      </a:lvl5pPr>
      <a:lvl6pPr marL="71624" algn="l" rtl="0" eaLnBrk="1" fontAlgn="base" hangingPunct="1">
        <a:spcBef>
          <a:spcPct val="0"/>
        </a:spcBef>
        <a:spcAft>
          <a:spcPct val="0"/>
        </a:spcAft>
        <a:defRPr sz="2710" b="1">
          <a:solidFill>
            <a:srgbClr val="FF8D3E"/>
          </a:solidFill>
          <a:latin typeface="Verdana" pitchFamily="34" charset="0"/>
        </a:defRPr>
      </a:lvl6pPr>
      <a:lvl7pPr marL="143248" algn="l" rtl="0" eaLnBrk="1" fontAlgn="base" hangingPunct="1">
        <a:spcBef>
          <a:spcPct val="0"/>
        </a:spcBef>
        <a:spcAft>
          <a:spcPct val="0"/>
        </a:spcAft>
        <a:defRPr sz="2710" b="1">
          <a:solidFill>
            <a:srgbClr val="FF8D3E"/>
          </a:solidFill>
          <a:latin typeface="Verdana" pitchFamily="34" charset="0"/>
        </a:defRPr>
      </a:lvl7pPr>
      <a:lvl8pPr marL="214873" algn="l" rtl="0" eaLnBrk="1" fontAlgn="base" hangingPunct="1">
        <a:spcBef>
          <a:spcPct val="0"/>
        </a:spcBef>
        <a:spcAft>
          <a:spcPct val="0"/>
        </a:spcAft>
        <a:defRPr sz="2710" b="1">
          <a:solidFill>
            <a:srgbClr val="FF8D3E"/>
          </a:solidFill>
          <a:latin typeface="Verdana" pitchFamily="34" charset="0"/>
        </a:defRPr>
      </a:lvl8pPr>
      <a:lvl9pPr marL="286496" algn="l" rtl="0" eaLnBrk="1" fontAlgn="base" hangingPunct="1">
        <a:spcBef>
          <a:spcPct val="0"/>
        </a:spcBef>
        <a:spcAft>
          <a:spcPct val="0"/>
        </a:spcAft>
        <a:defRPr sz="2710" b="1">
          <a:solidFill>
            <a:srgbClr val="FF8D3E"/>
          </a:solidFill>
          <a:latin typeface="Verdana" pitchFamily="34" charset="0"/>
        </a:defRPr>
      </a:lvl9pPr>
      <a:extLst/>
    </p:titleStyle>
    <p:bodyStyle>
      <a:lvl1pPr marL="198956" indent="-198956" algn="l" rtl="0" eaLnBrk="1" fontAlgn="base" hangingPunct="1">
        <a:spcBef>
          <a:spcPts val="188"/>
        </a:spcBef>
        <a:spcAft>
          <a:spcPct val="0"/>
        </a:spcAft>
        <a:buClr>
          <a:schemeClr val="accent1"/>
        </a:buClr>
        <a:buSzPct val="80000"/>
        <a:buFont typeface="Wingdings 2" panose="05020102010507070707" pitchFamily="18" charset="2"/>
        <a:buChar char=""/>
        <a:defRPr sz="2099" kern="1200">
          <a:solidFill>
            <a:schemeClr val="tx1"/>
          </a:solidFill>
          <a:latin typeface="+mn-lt"/>
          <a:ea typeface="+mn-ea"/>
          <a:cs typeface="+mn-cs"/>
        </a:defRPr>
      </a:lvl1pPr>
      <a:lvl2pPr marL="412337" indent="-151206" algn="l" rtl="0" eaLnBrk="1" fontAlgn="base" hangingPunct="1">
        <a:spcBef>
          <a:spcPts val="188"/>
        </a:spcBef>
        <a:spcAft>
          <a:spcPct val="0"/>
        </a:spcAft>
        <a:buClr>
          <a:schemeClr val="accent1"/>
        </a:buClr>
        <a:buSzPct val="100000"/>
        <a:buFont typeface="Verdana" panose="020B0604030504040204" pitchFamily="34" charset="0"/>
        <a:buChar char="◦"/>
        <a:defRPr sz="1786" kern="1200">
          <a:solidFill>
            <a:schemeClr val="tx1"/>
          </a:solidFill>
          <a:latin typeface="+mn-lt"/>
          <a:ea typeface="+mn-ea"/>
          <a:cs typeface="+mn-cs"/>
        </a:defRPr>
      </a:lvl2pPr>
      <a:lvl3pPr marL="590899" indent="-137280" algn="l" rtl="0" eaLnBrk="1" fontAlgn="base" hangingPunct="1">
        <a:spcBef>
          <a:spcPts val="188"/>
        </a:spcBef>
        <a:spcAft>
          <a:spcPct val="0"/>
        </a:spcAft>
        <a:buClr>
          <a:srgbClr val="ED3742"/>
        </a:buClr>
        <a:buSzPct val="100000"/>
        <a:buFont typeface="Wingdings 2" panose="05020102010507070707" pitchFamily="18" charset="2"/>
        <a:buChar char=""/>
        <a:defRPr sz="1661" kern="1200">
          <a:solidFill>
            <a:schemeClr val="tx1"/>
          </a:solidFill>
          <a:latin typeface="+mn-lt"/>
          <a:ea typeface="+mn-ea"/>
          <a:cs typeface="+mn-cs"/>
        </a:defRPr>
      </a:lvl3pPr>
      <a:lvl4pPr marL="769960" indent="-137280" algn="l" rtl="0" eaLnBrk="1" fontAlgn="base" hangingPunct="1">
        <a:spcBef>
          <a:spcPts val="172"/>
        </a:spcBef>
        <a:spcAft>
          <a:spcPct val="0"/>
        </a:spcAft>
        <a:buClr>
          <a:srgbClr val="ED3742"/>
        </a:buClr>
        <a:buSzPct val="112000"/>
        <a:buFont typeface="Verdana" panose="020B0604030504040204" pitchFamily="34" charset="0"/>
        <a:buChar char="◦"/>
        <a:defRPr sz="1410" kern="1200">
          <a:solidFill>
            <a:schemeClr val="tx1"/>
          </a:solidFill>
          <a:latin typeface="+mn-lt"/>
          <a:ea typeface="+mn-ea"/>
          <a:cs typeface="+mn-cs"/>
        </a:defRPr>
      </a:lvl4pPr>
      <a:lvl5pPr marL="962450" indent="-137280" algn="l" rtl="0" eaLnBrk="1" fontAlgn="base" hangingPunct="1">
        <a:spcBef>
          <a:spcPts val="188"/>
        </a:spcBef>
        <a:spcAft>
          <a:spcPct val="0"/>
        </a:spcAft>
        <a:buClr>
          <a:srgbClr val="4A85BF"/>
        </a:buClr>
        <a:buSzPct val="100000"/>
        <a:buFont typeface="Wingdings 2" panose="05020102010507070707" pitchFamily="18" charset="2"/>
        <a:buChar char=""/>
        <a:defRPr sz="1347" kern="1200">
          <a:solidFill>
            <a:schemeClr val="tx1"/>
          </a:solidFill>
          <a:latin typeface="+mn-lt"/>
          <a:ea typeface="+mn-ea"/>
          <a:cs typeface="+mn-cs"/>
        </a:defRPr>
      </a:lvl5pPr>
      <a:lvl6pPr marL="1120775" indent="-137519" algn="l" rtl="0" eaLnBrk="1" latinLnBrk="0" hangingPunct="1">
        <a:spcBef>
          <a:spcPts val="188"/>
        </a:spcBef>
        <a:buClr>
          <a:schemeClr val="accent3">
            <a:tint val="85000"/>
            <a:satMod val="275000"/>
          </a:schemeClr>
        </a:buClr>
        <a:buSzPct val="100000"/>
        <a:buFont typeface="Verdana"/>
        <a:buChar char="◦"/>
        <a:defRPr kumimoji="0" sz="1284" kern="1200" baseline="0">
          <a:solidFill>
            <a:schemeClr val="tx1"/>
          </a:solidFill>
          <a:latin typeface="+mn-lt"/>
          <a:ea typeface="+mn-ea"/>
          <a:cs typeface="+mn-cs"/>
        </a:defRPr>
      </a:lvl6pPr>
      <a:lvl7pPr marL="1278922" indent="-137519" algn="l" rtl="0" eaLnBrk="1" latinLnBrk="0" hangingPunct="1">
        <a:spcBef>
          <a:spcPts val="192"/>
        </a:spcBef>
        <a:buClr>
          <a:schemeClr val="accent3">
            <a:tint val="85000"/>
            <a:satMod val="275000"/>
          </a:schemeClr>
        </a:buClr>
        <a:buSzPct val="100000"/>
        <a:buFont typeface="Wingdings 2"/>
        <a:buChar char=""/>
        <a:defRPr kumimoji="0" sz="1128" kern="1200">
          <a:solidFill>
            <a:schemeClr val="tx1"/>
          </a:solidFill>
          <a:latin typeface="+mn-lt"/>
          <a:ea typeface="+mn-ea"/>
          <a:cs typeface="+mn-cs"/>
        </a:defRPr>
      </a:lvl7pPr>
      <a:lvl8pPr marL="1443944" indent="-137519" algn="l" rtl="0" eaLnBrk="1" latinLnBrk="0" hangingPunct="1">
        <a:spcBef>
          <a:spcPts val="193"/>
        </a:spcBef>
        <a:buClr>
          <a:schemeClr val="accent3">
            <a:tint val="85000"/>
            <a:satMod val="275000"/>
          </a:schemeClr>
        </a:buClr>
        <a:buSzPct val="100000"/>
        <a:buFont typeface="Verdana"/>
        <a:buChar char="◦"/>
        <a:defRPr kumimoji="0" sz="1128" kern="1200" baseline="0">
          <a:solidFill>
            <a:schemeClr val="tx1"/>
          </a:solidFill>
          <a:latin typeface="+mn-lt"/>
          <a:ea typeface="+mn-ea"/>
          <a:cs typeface="+mn-cs"/>
        </a:defRPr>
      </a:lvl8pPr>
      <a:lvl9pPr marL="1615842" indent="-137519" algn="l" rtl="0" eaLnBrk="1" latinLnBrk="0" hangingPunct="1">
        <a:spcBef>
          <a:spcPts val="192"/>
        </a:spcBef>
        <a:buClr>
          <a:schemeClr val="accent3">
            <a:tint val="85000"/>
            <a:satMod val="275000"/>
          </a:schemeClr>
        </a:buClr>
        <a:buSzPct val="100000"/>
        <a:buFont typeface="Wingdings 2"/>
        <a:buChar char=""/>
        <a:defRPr kumimoji="0" sz="1128"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3797" algn="l" rtl="0" eaLnBrk="1" latinLnBrk="0" hangingPunct="1">
        <a:defRPr kumimoji="0" kern="1200">
          <a:solidFill>
            <a:schemeClr val="tx1"/>
          </a:solidFill>
          <a:latin typeface="+mn-lt"/>
          <a:ea typeface="+mn-ea"/>
          <a:cs typeface="+mn-cs"/>
        </a:defRPr>
      </a:lvl2pPr>
      <a:lvl3pPr marL="687592" algn="l" rtl="0" eaLnBrk="1" latinLnBrk="0" hangingPunct="1">
        <a:defRPr kumimoji="0" kern="1200">
          <a:solidFill>
            <a:schemeClr val="tx1"/>
          </a:solidFill>
          <a:latin typeface="+mn-lt"/>
          <a:ea typeface="+mn-ea"/>
          <a:cs typeface="+mn-cs"/>
        </a:defRPr>
      </a:lvl3pPr>
      <a:lvl4pPr marL="1031389" algn="l" rtl="0" eaLnBrk="1" latinLnBrk="0" hangingPunct="1">
        <a:defRPr kumimoji="0" kern="1200">
          <a:solidFill>
            <a:schemeClr val="tx1"/>
          </a:solidFill>
          <a:latin typeface="+mn-lt"/>
          <a:ea typeface="+mn-ea"/>
          <a:cs typeface="+mn-cs"/>
        </a:defRPr>
      </a:lvl4pPr>
      <a:lvl5pPr marL="1375184" algn="l" rtl="0" eaLnBrk="1" latinLnBrk="0" hangingPunct="1">
        <a:defRPr kumimoji="0" kern="1200">
          <a:solidFill>
            <a:schemeClr val="tx1"/>
          </a:solidFill>
          <a:latin typeface="+mn-lt"/>
          <a:ea typeface="+mn-ea"/>
          <a:cs typeface="+mn-cs"/>
        </a:defRPr>
      </a:lvl5pPr>
      <a:lvl6pPr marL="1718981" algn="l" rtl="0" eaLnBrk="1" latinLnBrk="0" hangingPunct="1">
        <a:defRPr kumimoji="0" kern="1200">
          <a:solidFill>
            <a:schemeClr val="tx1"/>
          </a:solidFill>
          <a:latin typeface="+mn-lt"/>
          <a:ea typeface="+mn-ea"/>
          <a:cs typeface="+mn-cs"/>
        </a:defRPr>
      </a:lvl6pPr>
      <a:lvl7pPr marL="2062777" algn="l" rtl="0" eaLnBrk="1" latinLnBrk="0" hangingPunct="1">
        <a:defRPr kumimoji="0" kern="1200">
          <a:solidFill>
            <a:schemeClr val="tx1"/>
          </a:solidFill>
          <a:latin typeface="+mn-lt"/>
          <a:ea typeface="+mn-ea"/>
          <a:cs typeface="+mn-cs"/>
        </a:defRPr>
      </a:lvl7pPr>
      <a:lvl8pPr marL="2406573" algn="l" rtl="0" eaLnBrk="1" latinLnBrk="0" hangingPunct="1">
        <a:defRPr kumimoji="0" kern="1200">
          <a:solidFill>
            <a:schemeClr val="tx1"/>
          </a:solidFill>
          <a:latin typeface="+mn-lt"/>
          <a:ea typeface="+mn-ea"/>
          <a:cs typeface="+mn-cs"/>
        </a:defRPr>
      </a:lvl8pPr>
      <a:lvl9pPr marL="275037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37"/>
          <p:cNvGrpSpPr>
            <a:grpSpLocks/>
          </p:cNvGrpSpPr>
          <p:nvPr/>
        </p:nvGrpSpPr>
        <p:grpSpPr bwMode="auto">
          <a:xfrm>
            <a:off x="0" y="1"/>
            <a:ext cx="9163182" cy="6866599"/>
            <a:chOff x="0" y="0"/>
            <a:chExt cx="32324" cy="20761"/>
          </a:xfrm>
        </p:grpSpPr>
        <p:sp>
          <p:nvSpPr>
            <p:cNvPr id="1032" name="Rectangle 2"/>
            <p:cNvSpPr>
              <a:spLocks noChangeArrowheads="1"/>
            </p:cNvSpPr>
            <p:nvPr/>
          </p:nvSpPr>
          <p:spPr bwMode="white">
            <a:xfrm>
              <a:off x="0" y="0"/>
              <a:ext cx="16079" cy="10378"/>
            </a:xfrm>
            <a:prstGeom prst="rect">
              <a:avLst/>
            </a:prstGeom>
            <a:gradFill rotWithShape="0">
              <a:gsLst>
                <a:gs pos="0">
                  <a:schemeClr val="bg1"/>
                </a:gs>
                <a:gs pos="100000">
                  <a:schemeClr val="hlink"/>
                </a:gs>
              </a:gsLst>
              <a:path path="rect">
                <a:fillToRect r="100000" b="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033" name="Rectangle 3"/>
            <p:cNvSpPr>
              <a:spLocks noChangeArrowheads="1"/>
            </p:cNvSpPr>
            <p:nvPr/>
          </p:nvSpPr>
          <p:spPr bwMode="white">
            <a:xfrm>
              <a:off x="0" y="10378"/>
              <a:ext cx="16072" cy="10341"/>
            </a:xfrm>
            <a:prstGeom prst="rect">
              <a:avLst/>
            </a:prstGeom>
            <a:gradFill rotWithShape="0">
              <a:gsLst>
                <a:gs pos="0">
                  <a:schemeClr val="bg1"/>
                </a:gs>
                <a:gs pos="100000">
                  <a:schemeClr val="hlink"/>
                </a:gs>
              </a:gsLst>
              <a:path path="rect">
                <a:fillToRect t="100000" r="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034" name="Rectangle 4"/>
            <p:cNvSpPr>
              <a:spLocks noChangeArrowheads="1"/>
            </p:cNvSpPr>
            <p:nvPr/>
          </p:nvSpPr>
          <p:spPr bwMode="white">
            <a:xfrm>
              <a:off x="16140" y="0"/>
              <a:ext cx="16079" cy="10378"/>
            </a:xfrm>
            <a:prstGeom prst="rect">
              <a:avLst/>
            </a:prstGeom>
            <a:gradFill rotWithShape="0">
              <a:gsLst>
                <a:gs pos="0">
                  <a:schemeClr val="bg1"/>
                </a:gs>
                <a:gs pos="100000">
                  <a:schemeClr val="hlink"/>
                </a:gs>
              </a:gsLst>
              <a:path path="rect">
                <a:fillToRect l="100000" b="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035" name="Rectangle 5"/>
            <p:cNvSpPr>
              <a:spLocks noChangeArrowheads="1"/>
            </p:cNvSpPr>
            <p:nvPr/>
          </p:nvSpPr>
          <p:spPr bwMode="white">
            <a:xfrm>
              <a:off x="16140" y="10378"/>
              <a:ext cx="16079" cy="10341"/>
            </a:xfrm>
            <a:prstGeom prst="rect">
              <a:avLst/>
            </a:prstGeom>
            <a:gradFill rotWithShape="0">
              <a:gsLst>
                <a:gs pos="0">
                  <a:schemeClr val="bg1"/>
                </a:gs>
                <a:gs pos="100000">
                  <a:schemeClr val="hlink"/>
                </a:gs>
              </a:gsLst>
              <a:path path="rect">
                <a:fillToRect l="100000" t="100000"/>
              </a:path>
            </a:gra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useBgFill="1">
          <p:nvSpPr>
            <p:cNvPr id="1036" name="Rectangle 6"/>
            <p:cNvSpPr>
              <a:spLocks noChangeArrowheads="1"/>
            </p:cNvSpPr>
            <p:nvPr/>
          </p:nvSpPr>
          <p:spPr bwMode="ltGray">
            <a:xfrm>
              <a:off x="1013" y="984"/>
              <a:ext cx="30254" cy="18787"/>
            </a:xfrm>
            <a:prstGeom prst="rect">
              <a:avLst/>
            </a:prstGeom>
            <a:ln w="12700">
              <a:solidFill>
                <a:schemeClr val="hlink"/>
              </a:solidFill>
              <a:miter lim="800000"/>
              <a:headEnd/>
              <a:tailEnd/>
            </a:ln>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037" name="Rectangle 7"/>
            <p:cNvSpPr>
              <a:spLocks noChangeArrowheads="1"/>
            </p:cNvSpPr>
            <p:nvPr/>
          </p:nvSpPr>
          <p:spPr bwMode="auto">
            <a:xfrm>
              <a:off x="1384" y="1272"/>
              <a:ext cx="29517" cy="18211"/>
            </a:xfrm>
            <a:prstGeom prst="rect">
              <a:avLst/>
            </a:prstGeom>
            <a:solidFill>
              <a:schemeClr val="folHlink"/>
            </a:solidFill>
            <a:ln w="12700">
              <a:solidFill>
                <a:schemeClr val="bg2"/>
              </a:solidFill>
              <a:miter lim="800000"/>
              <a:headEnd/>
              <a:tailEnd/>
            </a:ln>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sp>
          <p:nvSpPr>
            <p:cNvPr id="1038" name="Rectangle 8"/>
            <p:cNvSpPr>
              <a:spLocks noChangeArrowheads="1"/>
            </p:cNvSpPr>
            <p:nvPr/>
          </p:nvSpPr>
          <p:spPr bwMode="white">
            <a:xfrm>
              <a:off x="1647" y="1512"/>
              <a:ext cx="28964" cy="17717"/>
            </a:xfrm>
            <a:prstGeom prst="rect">
              <a:avLst/>
            </a:prstGeom>
            <a:solidFill>
              <a:schemeClr val="bg1"/>
            </a:solidFill>
            <a:ln>
              <a:noFill/>
            </a:ln>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defRPr/>
              </a:pPr>
              <a:endParaRPr lang="en-US" sz="564" dirty="0">
                <a:solidFill>
                  <a:srgbClr val="000000"/>
                </a:solidFill>
              </a:endParaRPr>
            </a:p>
          </p:txBody>
        </p:sp>
        <p:grpSp>
          <p:nvGrpSpPr>
            <p:cNvPr id="2063" name="Group 15"/>
            <p:cNvGrpSpPr>
              <a:grpSpLocks/>
            </p:cNvGrpSpPr>
            <p:nvPr/>
          </p:nvGrpSpPr>
          <p:grpSpPr bwMode="auto">
            <a:xfrm>
              <a:off x="14487" y="0"/>
              <a:ext cx="3171" cy="1614"/>
              <a:chOff x="14487" y="0"/>
              <a:chExt cx="3171" cy="1614"/>
            </a:xfrm>
          </p:grpSpPr>
          <p:sp>
            <p:nvSpPr>
              <p:cNvPr id="2085" name="Freeform 9"/>
              <p:cNvSpPr>
                <a:spLocks/>
              </p:cNvSpPr>
              <p:nvPr/>
            </p:nvSpPr>
            <p:spPr bwMode="ltGray">
              <a:xfrm>
                <a:off x="17127" y="0"/>
                <a:ext cx="532" cy="1614"/>
              </a:xfrm>
              <a:custGeom>
                <a:avLst/>
                <a:gdLst>
                  <a:gd name="T0" fmla="*/ 531 w 533"/>
                  <a:gd name="T1" fmla="*/ 0 h 1614"/>
                  <a:gd name="T2" fmla="*/ 531 w 533"/>
                  <a:gd name="T3" fmla="*/ 1046 h 1614"/>
                  <a:gd name="T4" fmla="*/ 0 w 533"/>
                  <a:gd name="T5" fmla="*/ 1613 h 1614"/>
                  <a:gd name="T6" fmla="*/ 0 w 533"/>
                  <a:gd name="T7" fmla="*/ 0 h 1614"/>
                  <a:gd name="T8" fmla="*/ 531 w 533"/>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614">
                    <a:moveTo>
                      <a:pt x="532" y="0"/>
                    </a:moveTo>
                    <a:lnTo>
                      <a:pt x="532" y="1046"/>
                    </a:lnTo>
                    <a:lnTo>
                      <a:pt x="0" y="1613"/>
                    </a:lnTo>
                    <a:lnTo>
                      <a:pt x="0" y="0"/>
                    </a:lnTo>
                    <a:lnTo>
                      <a:pt x="532"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6" name="Freeform 10"/>
              <p:cNvSpPr>
                <a:spLocks/>
              </p:cNvSpPr>
              <p:nvPr/>
            </p:nvSpPr>
            <p:spPr bwMode="ltGray">
              <a:xfrm>
                <a:off x="16597" y="0"/>
                <a:ext cx="530" cy="1614"/>
              </a:xfrm>
              <a:custGeom>
                <a:avLst/>
                <a:gdLst>
                  <a:gd name="T0" fmla="*/ 0 w 528"/>
                  <a:gd name="T1" fmla="*/ 0 h 1614"/>
                  <a:gd name="T2" fmla="*/ 0 w 528"/>
                  <a:gd name="T3" fmla="*/ 1046 h 1614"/>
                  <a:gd name="T4" fmla="*/ 548 w 528"/>
                  <a:gd name="T5" fmla="*/ 1613 h 1614"/>
                  <a:gd name="T6" fmla="*/ 548 w 528"/>
                  <a:gd name="T7" fmla="*/ 0 h 1614"/>
                  <a:gd name="T8" fmla="*/ 0 w 528"/>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8" h="1614">
                    <a:moveTo>
                      <a:pt x="0" y="0"/>
                    </a:moveTo>
                    <a:lnTo>
                      <a:pt x="0" y="1046"/>
                    </a:lnTo>
                    <a:lnTo>
                      <a:pt x="527" y="1613"/>
                    </a:lnTo>
                    <a:lnTo>
                      <a:pt x="527"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7" name="Freeform 11"/>
              <p:cNvSpPr>
                <a:spLocks/>
              </p:cNvSpPr>
              <p:nvPr/>
            </p:nvSpPr>
            <p:spPr bwMode="ltGray">
              <a:xfrm>
                <a:off x="16072" y="0"/>
                <a:ext cx="525" cy="1614"/>
              </a:xfrm>
              <a:custGeom>
                <a:avLst/>
                <a:gdLst>
                  <a:gd name="T0" fmla="*/ 486 w 527"/>
                  <a:gd name="T1" fmla="*/ 0 h 1614"/>
                  <a:gd name="T2" fmla="*/ 486 w 527"/>
                  <a:gd name="T3" fmla="*/ 1046 h 1614"/>
                  <a:gd name="T4" fmla="*/ 0 w 527"/>
                  <a:gd name="T5" fmla="*/ 1613 h 1614"/>
                  <a:gd name="T6" fmla="*/ 0 w 527"/>
                  <a:gd name="T7" fmla="*/ 0 h 1614"/>
                  <a:gd name="T8" fmla="*/ 486 w 527"/>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1614">
                    <a:moveTo>
                      <a:pt x="526" y="0"/>
                    </a:moveTo>
                    <a:lnTo>
                      <a:pt x="526" y="1046"/>
                    </a:lnTo>
                    <a:lnTo>
                      <a:pt x="0" y="1613"/>
                    </a:lnTo>
                    <a:lnTo>
                      <a:pt x="0" y="0"/>
                    </a:lnTo>
                    <a:lnTo>
                      <a:pt x="526"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8" name="Freeform 12"/>
              <p:cNvSpPr>
                <a:spLocks/>
              </p:cNvSpPr>
              <p:nvPr/>
            </p:nvSpPr>
            <p:spPr bwMode="ltGray">
              <a:xfrm>
                <a:off x="15547" y="0"/>
                <a:ext cx="525" cy="1614"/>
              </a:xfrm>
              <a:custGeom>
                <a:avLst/>
                <a:gdLst>
                  <a:gd name="T0" fmla="*/ 0 w 527"/>
                  <a:gd name="T1" fmla="*/ 0 h 1614"/>
                  <a:gd name="T2" fmla="*/ 0 w 527"/>
                  <a:gd name="T3" fmla="*/ 1046 h 1614"/>
                  <a:gd name="T4" fmla="*/ 486 w 527"/>
                  <a:gd name="T5" fmla="*/ 1613 h 1614"/>
                  <a:gd name="T6" fmla="*/ 486 w 527"/>
                  <a:gd name="T7" fmla="*/ 0 h 1614"/>
                  <a:gd name="T8" fmla="*/ 0 w 527"/>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1614">
                    <a:moveTo>
                      <a:pt x="0" y="0"/>
                    </a:moveTo>
                    <a:lnTo>
                      <a:pt x="0" y="1046"/>
                    </a:lnTo>
                    <a:lnTo>
                      <a:pt x="526" y="1613"/>
                    </a:lnTo>
                    <a:lnTo>
                      <a:pt x="526"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9" name="Freeform 13"/>
              <p:cNvSpPr>
                <a:spLocks/>
              </p:cNvSpPr>
              <p:nvPr/>
            </p:nvSpPr>
            <p:spPr bwMode="ltGray">
              <a:xfrm>
                <a:off x="15020" y="0"/>
                <a:ext cx="530" cy="1614"/>
              </a:xfrm>
              <a:custGeom>
                <a:avLst/>
                <a:gdLst>
                  <a:gd name="T0" fmla="*/ 548 w 528"/>
                  <a:gd name="T1" fmla="*/ 0 h 1614"/>
                  <a:gd name="T2" fmla="*/ 548 w 528"/>
                  <a:gd name="T3" fmla="*/ 1046 h 1614"/>
                  <a:gd name="T4" fmla="*/ 0 w 528"/>
                  <a:gd name="T5" fmla="*/ 1613 h 1614"/>
                  <a:gd name="T6" fmla="*/ 0 w 528"/>
                  <a:gd name="T7" fmla="*/ 0 h 1614"/>
                  <a:gd name="T8" fmla="*/ 548 w 528"/>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8" h="1614">
                    <a:moveTo>
                      <a:pt x="527" y="0"/>
                    </a:moveTo>
                    <a:lnTo>
                      <a:pt x="527" y="1046"/>
                    </a:lnTo>
                    <a:lnTo>
                      <a:pt x="0" y="1613"/>
                    </a:lnTo>
                    <a:lnTo>
                      <a:pt x="0" y="0"/>
                    </a:lnTo>
                    <a:lnTo>
                      <a:pt x="527" y="0"/>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90" name="Freeform 14"/>
              <p:cNvSpPr>
                <a:spLocks/>
              </p:cNvSpPr>
              <p:nvPr/>
            </p:nvSpPr>
            <p:spPr bwMode="ltGray">
              <a:xfrm>
                <a:off x="14488" y="0"/>
                <a:ext cx="532" cy="1614"/>
              </a:xfrm>
              <a:custGeom>
                <a:avLst/>
                <a:gdLst>
                  <a:gd name="T0" fmla="*/ 0 w 533"/>
                  <a:gd name="T1" fmla="*/ 0 h 1614"/>
                  <a:gd name="T2" fmla="*/ 0 w 533"/>
                  <a:gd name="T3" fmla="*/ 1046 h 1614"/>
                  <a:gd name="T4" fmla="*/ 531 w 533"/>
                  <a:gd name="T5" fmla="*/ 1613 h 1614"/>
                  <a:gd name="T6" fmla="*/ 531 w 533"/>
                  <a:gd name="T7" fmla="*/ 0 h 1614"/>
                  <a:gd name="T8" fmla="*/ 0 w 533"/>
                  <a:gd name="T9" fmla="*/ 0 h 1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614">
                    <a:moveTo>
                      <a:pt x="0" y="0"/>
                    </a:moveTo>
                    <a:lnTo>
                      <a:pt x="0" y="1046"/>
                    </a:lnTo>
                    <a:lnTo>
                      <a:pt x="532" y="1613"/>
                    </a:lnTo>
                    <a:lnTo>
                      <a:pt x="532" y="0"/>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nvGrpSpPr>
            <p:cNvPr id="2064" name="Group 22"/>
            <p:cNvGrpSpPr>
              <a:grpSpLocks/>
            </p:cNvGrpSpPr>
            <p:nvPr/>
          </p:nvGrpSpPr>
          <p:grpSpPr bwMode="auto">
            <a:xfrm>
              <a:off x="14487" y="19186"/>
              <a:ext cx="3171" cy="1575"/>
              <a:chOff x="14487" y="19186"/>
              <a:chExt cx="3171" cy="1575"/>
            </a:xfrm>
          </p:grpSpPr>
          <p:sp>
            <p:nvSpPr>
              <p:cNvPr id="2079" name="Freeform 16"/>
              <p:cNvSpPr>
                <a:spLocks/>
              </p:cNvSpPr>
              <p:nvPr/>
            </p:nvSpPr>
            <p:spPr bwMode="ltGray">
              <a:xfrm>
                <a:off x="17127" y="19185"/>
                <a:ext cx="532" cy="1576"/>
              </a:xfrm>
              <a:custGeom>
                <a:avLst/>
                <a:gdLst>
                  <a:gd name="T0" fmla="*/ 531 w 533"/>
                  <a:gd name="T1" fmla="*/ 1575 h 1575"/>
                  <a:gd name="T2" fmla="*/ 531 w 533"/>
                  <a:gd name="T3" fmla="*/ 551 h 1575"/>
                  <a:gd name="T4" fmla="*/ 0 w 533"/>
                  <a:gd name="T5" fmla="*/ 0 h 1575"/>
                  <a:gd name="T6" fmla="*/ 0 w 533"/>
                  <a:gd name="T7" fmla="*/ 1575 h 1575"/>
                  <a:gd name="T8" fmla="*/ 531 w 533"/>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575">
                    <a:moveTo>
                      <a:pt x="532" y="1574"/>
                    </a:moveTo>
                    <a:lnTo>
                      <a:pt x="532" y="551"/>
                    </a:lnTo>
                    <a:lnTo>
                      <a:pt x="0" y="0"/>
                    </a:lnTo>
                    <a:lnTo>
                      <a:pt x="0" y="1574"/>
                    </a:lnTo>
                    <a:lnTo>
                      <a:pt x="532" y="157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0" name="Freeform 17"/>
              <p:cNvSpPr>
                <a:spLocks/>
              </p:cNvSpPr>
              <p:nvPr/>
            </p:nvSpPr>
            <p:spPr bwMode="ltGray">
              <a:xfrm>
                <a:off x="16597" y="19185"/>
                <a:ext cx="530" cy="1576"/>
              </a:xfrm>
              <a:custGeom>
                <a:avLst/>
                <a:gdLst>
                  <a:gd name="T0" fmla="*/ 0 w 528"/>
                  <a:gd name="T1" fmla="*/ 1575 h 1575"/>
                  <a:gd name="T2" fmla="*/ 0 w 528"/>
                  <a:gd name="T3" fmla="*/ 551 h 1575"/>
                  <a:gd name="T4" fmla="*/ 548 w 528"/>
                  <a:gd name="T5" fmla="*/ 0 h 1575"/>
                  <a:gd name="T6" fmla="*/ 548 w 528"/>
                  <a:gd name="T7" fmla="*/ 1575 h 1575"/>
                  <a:gd name="T8" fmla="*/ 0 w 528"/>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8" h="1575">
                    <a:moveTo>
                      <a:pt x="0" y="1574"/>
                    </a:moveTo>
                    <a:lnTo>
                      <a:pt x="0" y="551"/>
                    </a:lnTo>
                    <a:lnTo>
                      <a:pt x="527" y="0"/>
                    </a:lnTo>
                    <a:lnTo>
                      <a:pt x="527" y="1574"/>
                    </a:lnTo>
                    <a:lnTo>
                      <a:pt x="0" y="1574"/>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1" name="Freeform 18"/>
              <p:cNvSpPr>
                <a:spLocks/>
              </p:cNvSpPr>
              <p:nvPr/>
            </p:nvSpPr>
            <p:spPr bwMode="ltGray">
              <a:xfrm>
                <a:off x="16072" y="19185"/>
                <a:ext cx="525" cy="1576"/>
              </a:xfrm>
              <a:custGeom>
                <a:avLst/>
                <a:gdLst>
                  <a:gd name="T0" fmla="*/ 486 w 527"/>
                  <a:gd name="T1" fmla="*/ 1575 h 1575"/>
                  <a:gd name="T2" fmla="*/ 486 w 527"/>
                  <a:gd name="T3" fmla="*/ 551 h 1575"/>
                  <a:gd name="T4" fmla="*/ 0 w 527"/>
                  <a:gd name="T5" fmla="*/ 0 h 1575"/>
                  <a:gd name="T6" fmla="*/ 0 w 527"/>
                  <a:gd name="T7" fmla="*/ 1575 h 1575"/>
                  <a:gd name="T8" fmla="*/ 486 w 527"/>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1575">
                    <a:moveTo>
                      <a:pt x="526" y="1574"/>
                    </a:moveTo>
                    <a:lnTo>
                      <a:pt x="526" y="551"/>
                    </a:lnTo>
                    <a:lnTo>
                      <a:pt x="0" y="0"/>
                    </a:lnTo>
                    <a:lnTo>
                      <a:pt x="0" y="1574"/>
                    </a:lnTo>
                    <a:lnTo>
                      <a:pt x="526" y="157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2" name="Freeform 19"/>
              <p:cNvSpPr>
                <a:spLocks/>
              </p:cNvSpPr>
              <p:nvPr/>
            </p:nvSpPr>
            <p:spPr bwMode="ltGray">
              <a:xfrm>
                <a:off x="15547" y="19185"/>
                <a:ext cx="525" cy="1576"/>
              </a:xfrm>
              <a:custGeom>
                <a:avLst/>
                <a:gdLst>
                  <a:gd name="T0" fmla="*/ 0 w 527"/>
                  <a:gd name="T1" fmla="*/ 1575 h 1575"/>
                  <a:gd name="T2" fmla="*/ 0 w 527"/>
                  <a:gd name="T3" fmla="*/ 551 h 1575"/>
                  <a:gd name="T4" fmla="*/ 486 w 527"/>
                  <a:gd name="T5" fmla="*/ 0 h 1575"/>
                  <a:gd name="T6" fmla="*/ 486 w 527"/>
                  <a:gd name="T7" fmla="*/ 1575 h 1575"/>
                  <a:gd name="T8" fmla="*/ 0 w 527"/>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7" h="1575">
                    <a:moveTo>
                      <a:pt x="0" y="1574"/>
                    </a:moveTo>
                    <a:lnTo>
                      <a:pt x="0" y="551"/>
                    </a:lnTo>
                    <a:lnTo>
                      <a:pt x="526" y="0"/>
                    </a:lnTo>
                    <a:lnTo>
                      <a:pt x="526" y="1574"/>
                    </a:lnTo>
                    <a:lnTo>
                      <a:pt x="0" y="1574"/>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3" name="Freeform 20"/>
              <p:cNvSpPr>
                <a:spLocks/>
              </p:cNvSpPr>
              <p:nvPr/>
            </p:nvSpPr>
            <p:spPr bwMode="ltGray">
              <a:xfrm>
                <a:off x="15020" y="19185"/>
                <a:ext cx="530" cy="1576"/>
              </a:xfrm>
              <a:custGeom>
                <a:avLst/>
                <a:gdLst>
                  <a:gd name="T0" fmla="*/ 548 w 528"/>
                  <a:gd name="T1" fmla="*/ 1575 h 1575"/>
                  <a:gd name="T2" fmla="*/ 548 w 528"/>
                  <a:gd name="T3" fmla="*/ 551 h 1575"/>
                  <a:gd name="T4" fmla="*/ 0 w 528"/>
                  <a:gd name="T5" fmla="*/ 0 h 1575"/>
                  <a:gd name="T6" fmla="*/ 0 w 528"/>
                  <a:gd name="T7" fmla="*/ 1575 h 1575"/>
                  <a:gd name="T8" fmla="*/ 548 w 528"/>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8" h="1575">
                    <a:moveTo>
                      <a:pt x="527" y="1574"/>
                    </a:moveTo>
                    <a:lnTo>
                      <a:pt x="527" y="551"/>
                    </a:lnTo>
                    <a:lnTo>
                      <a:pt x="0" y="0"/>
                    </a:lnTo>
                    <a:lnTo>
                      <a:pt x="0" y="1574"/>
                    </a:lnTo>
                    <a:lnTo>
                      <a:pt x="527" y="157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84" name="Freeform 21"/>
              <p:cNvSpPr>
                <a:spLocks/>
              </p:cNvSpPr>
              <p:nvPr/>
            </p:nvSpPr>
            <p:spPr bwMode="ltGray">
              <a:xfrm>
                <a:off x="14488" y="19185"/>
                <a:ext cx="532" cy="1576"/>
              </a:xfrm>
              <a:custGeom>
                <a:avLst/>
                <a:gdLst>
                  <a:gd name="T0" fmla="*/ 0 w 533"/>
                  <a:gd name="T1" fmla="*/ 1575 h 1575"/>
                  <a:gd name="T2" fmla="*/ 0 w 533"/>
                  <a:gd name="T3" fmla="*/ 551 h 1575"/>
                  <a:gd name="T4" fmla="*/ 531 w 533"/>
                  <a:gd name="T5" fmla="*/ 0 h 1575"/>
                  <a:gd name="T6" fmla="*/ 531 w 533"/>
                  <a:gd name="T7" fmla="*/ 1575 h 1575"/>
                  <a:gd name="T8" fmla="*/ 0 w 533"/>
                  <a:gd name="T9" fmla="*/ 1575 h 15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575">
                    <a:moveTo>
                      <a:pt x="0" y="1574"/>
                    </a:moveTo>
                    <a:lnTo>
                      <a:pt x="0" y="551"/>
                    </a:lnTo>
                    <a:lnTo>
                      <a:pt x="532" y="0"/>
                    </a:lnTo>
                    <a:lnTo>
                      <a:pt x="532" y="1574"/>
                    </a:lnTo>
                    <a:lnTo>
                      <a:pt x="0" y="1574"/>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nvGrpSpPr>
            <p:cNvPr id="2065" name="Group 29"/>
            <p:cNvGrpSpPr>
              <a:grpSpLocks/>
            </p:cNvGrpSpPr>
            <p:nvPr/>
          </p:nvGrpSpPr>
          <p:grpSpPr bwMode="auto">
            <a:xfrm>
              <a:off x="0" y="8808"/>
              <a:ext cx="1748" cy="3198"/>
              <a:chOff x="0" y="8808"/>
              <a:chExt cx="1748" cy="3198"/>
            </a:xfrm>
          </p:grpSpPr>
          <p:sp>
            <p:nvSpPr>
              <p:cNvPr id="2073" name="Freeform 23"/>
              <p:cNvSpPr>
                <a:spLocks/>
              </p:cNvSpPr>
              <p:nvPr/>
            </p:nvSpPr>
            <p:spPr bwMode="ltGray">
              <a:xfrm>
                <a:off x="0" y="11471"/>
                <a:ext cx="1748" cy="534"/>
              </a:xfrm>
              <a:custGeom>
                <a:avLst/>
                <a:gdLst>
                  <a:gd name="T0" fmla="*/ 0 w 1748"/>
                  <a:gd name="T1" fmla="*/ 533 h 534"/>
                  <a:gd name="T2" fmla="*/ 1131 w 1748"/>
                  <a:gd name="T3" fmla="*/ 533 h 534"/>
                  <a:gd name="T4" fmla="*/ 1747 w 1748"/>
                  <a:gd name="T5" fmla="*/ 0 h 534"/>
                  <a:gd name="T6" fmla="*/ 0 w 1748"/>
                  <a:gd name="T7" fmla="*/ 0 h 534"/>
                  <a:gd name="T8" fmla="*/ 0 w 1748"/>
                  <a:gd name="T9" fmla="*/ 533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533"/>
                    </a:moveTo>
                    <a:lnTo>
                      <a:pt x="1131" y="533"/>
                    </a:lnTo>
                    <a:lnTo>
                      <a:pt x="1747" y="0"/>
                    </a:lnTo>
                    <a:lnTo>
                      <a:pt x="0" y="0"/>
                    </a:lnTo>
                    <a:lnTo>
                      <a:pt x="0" y="5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4" name="Freeform 24"/>
              <p:cNvSpPr>
                <a:spLocks/>
              </p:cNvSpPr>
              <p:nvPr/>
            </p:nvSpPr>
            <p:spPr bwMode="ltGray">
              <a:xfrm>
                <a:off x="0" y="10939"/>
                <a:ext cx="1748" cy="534"/>
              </a:xfrm>
              <a:custGeom>
                <a:avLst/>
                <a:gdLst>
                  <a:gd name="T0" fmla="*/ 0 w 1748"/>
                  <a:gd name="T1" fmla="*/ 0 h 534"/>
                  <a:gd name="T2" fmla="*/ 1131 w 1748"/>
                  <a:gd name="T3" fmla="*/ 0 h 534"/>
                  <a:gd name="T4" fmla="*/ 1747 w 1748"/>
                  <a:gd name="T5" fmla="*/ 533 h 534"/>
                  <a:gd name="T6" fmla="*/ 0 w 1748"/>
                  <a:gd name="T7" fmla="*/ 533 h 534"/>
                  <a:gd name="T8" fmla="*/ 0 w 1748"/>
                  <a:gd name="T9" fmla="*/ 0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0"/>
                    </a:moveTo>
                    <a:lnTo>
                      <a:pt x="1131" y="0"/>
                    </a:lnTo>
                    <a:lnTo>
                      <a:pt x="1747" y="533"/>
                    </a:lnTo>
                    <a:lnTo>
                      <a:pt x="0" y="533"/>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5" name="Freeform 25"/>
              <p:cNvSpPr>
                <a:spLocks/>
              </p:cNvSpPr>
              <p:nvPr/>
            </p:nvSpPr>
            <p:spPr bwMode="ltGray">
              <a:xfrm>
                <a:off x="0" y="10405"/>
                <a:ext cx="1748" cy="534"/>
              </a:xfrm>
              <a:custGeom>
                <a:avLst/>
                <a:gdLst>
                  <a:gd name="T0" fmla="*/ 0 w 1748"/>
                  <a:gd name="T1" fmla="*/ 533 h 534"/>
                  <a:gd name="T2" fmla="*/ 1131 w 1748"/>
                  <a:gd name="T3" fmla="*/ 533 h 534"/>
                  <a:gd name="T4" fmla="*/ 1747 w 1748"/>
                  <a:gd name="T5" fmla="*/ 0 h 534"/>
                  <a:gd name="T6" fmla="*/ 0 w 1748"/>
                  <a:gd name="T7" fmla="*/ 0 h 534"/>
                  <a:gd name="T8" fmla="*/ 0 w 1748"/>
                  <a:gd name="T9" fmla="*/ 533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533"/>
                    </a:moveTo>
                    <a:lnTo>
                      <a:pt x="1131" y="533"/>
                    </a:lnTo>
                    <a:lnTo>
                      <a:pt x="1747" y="0"/>
                    </a:lnTo>
                    <a:lnTo>
                      <a:pt x="0" y="0"/>
                    </a:lnTo>
                    <a:lnTo>
                      <a:pt x="0" y="5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6" name="Freeform 26"/>
              <p:cNvSpPr>
                <a:spLocks/>
              </p:cNvSpPr>
              <p:nvPr/>
            </p:nvSpPr>
            <p:spPr bwMode="ltGray">
              <a:xfrm>
                <a:off x="0" y="9874"/>
                <a:ext cx="1748" cy="534"/>
              </a:xfrm>
              <a:custGeom>
                <a:avLst/>
                <a:gdLst>
                  <a:gd name="T0" fmla="*/ 0 w 1748"/>
                  <a:gd name="T1" fmla="*/ 0 h 533"/>
                  <a:gd name="T2" fmla="*/ 1131 w 1748"/>
                  <a:gd name="T3" fmla="*/ 0 h 533"/>
                  <a:gd name="T4" fmla="*/ 1747 w 1748"/>
                  <a:gd name="T5" fmla="*/ 533 h 533"/>
                  <a:gd name="T6" fmla="*/ 0 w 1748"/>
                  <a:gd name="T7" fmla="*/ 533 h 533"/>
                  <a:gd name="T8" fmla="*/ 0 w 1748"/>
                  <a:gd name="T9" fmla="*/ 0 h 5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3">
                    <a:moveTo>
                      <a:pt x="0" y="0"/>
                    </a:moveTo>
                    <a:lnTo>
                      <a:pt x="1131" y="0"/>
                    </a:lnTo>
                    <a:lnTo>
                      <a:pt x="1747" y="532"/>
                    </a:lnTo>
                    <a:lnTo>
                      <a:pt x="0" y="532"/>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7" name="Freeform 27"/>
              <p:cNvSpPr>
                <a:spLocks/>
              </p:cNvSpPr>
              <p:nvPr/>
            </p:nvSpPr>
            <p:spPr bwMode="ltGray">
              <a:xfrm>
                <a:off x="0" y="9342"/>
                <a:ext cx="1748" cy="534"/>
              </a:xfrm>
              <a:custGeom>
                <a:avLst/>
                <a:gdLst>
                  <a:gd name="T0" fmla="*/ 0 w 1748"/>
                  <a:gd name="T1" fmla="*/ 533 h 534"/>
                  <a:gd name="T2" fmla="*/ 1131 w 1748"/>
                  <a:gd name="T3" fmla="*/ 533 h 534"/>
                  <a:gd name="T4" fmla="*/ 1747 w 1748"/>
                  <a:gd name="T5" fmla="*/ 0 h 534"/>
                  <a:gd name="T6" fmla="*/ 0 w 1748"/>
                  <a:gd name="T7" fmla="*/ 0 h 534"/>
                  <a:gd name="T8" fmla="*/ 0 w 1748"/>
                  <a:gd name="T9" fmla="*/ 533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533"/>
                    </a:moveTo>
                    <a:lnTo>
                      <a:pt x="1131" y="533"/>
                    </a:lnTo>
                    <a:lnTo>
                      <a:pt x="1747" y="0"/>
                    </a:lnTo>
                    <a:lnTo>
                      <a:pt x="0" y="0"/>
                    </a:lnTo>
                    <a:lnTo>
                      <a:pt x="0" y="5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8" name="Freeform 28"/>
              <p:cNvSpPr>
                <a:spLocks/>
              </p:cNvSpPr>
              <p:nvPr/>
            </p:nvSpPr>
            <p:spPr bwMode="ltGray">
              <a:xfrm>
                <a:off x="0" y="8808"/>
                <a:ext cx="1748" cy="534"/>
              </a:xfrm>
              <a:custGeom>
                <a:avLst/>
                <a:gdLst>
                  <a:gd name="T0" fmla="*/ 0 w 1748"/>
                  <a:gd name="T1" fmla="*/ 0 h 534"/>
                  <a:gd name="T2" fmla="*/ 1131 w 1748"/>
                  <a:gd name="T3" fmla="*/ 0 h 534"/>
                  <a:gd name="T4" fmla="*/ 1747 w 1748"/>
                  <a:gd name="T5" fmla="*/ 533 h 534"/>
                  <a:gd name="T6" fmla="*/ 0 w 1748"/>
                  <a:gd name="T7" fmla="*/ 533 h 534"/>
                  <a:gd name="T8" fmla="*/ 0 w 1748"/>
                  <a:gd name="T9" fmla="*/ 0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8" h="534">
                    <a:moveTo>
                      <a:pt x="0" y="0"/>
                    </a:moveTo>
                    <a:lnTo>
                      <a:pt x="1131" y="0"/>
                    </a:lnTo>
                    <a:lnTo>
                      <a:pt x="1747" y="533"/>
                    </a:lnTo>
                    <a:lnTo>
                      <a:pt x="0" y="533"/>
                    </a:lnTo>
                    <a:lnTo>
                      <a:pt x="0"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nvGrpSpPr>
            <p:cNvPr id="2066" name="Group 36"/>
            <p:cNvGrpSpPr>
              <a:grpSpLocks/>
            </p:cNvGrpSpPr>
            <p:nvPr/>
          </p:nvGrpSpPr>
          <p:grpSpPr bwMode="auto">
            <a:xfrm>
              <a:off x="30548" y="8851"/>
              <a:ext cx="1776" cy="3054"/>
              <a:chOff x="30548" y="8851"/>
              <a:chExt cx="1776" cy="3054"/>
            </a:xfrm>
          </p:grpSpPr>
          <p:sp>
            <p:nvSpPr>
              <p:cNvPr id="2067" name="Freeform 30"/>
              <p:cNvSpPr>
                <a:spLocks/>
              </p:cNvSpPr>
              <p:nvPr/>
            </p:nvSpPr>
            <p:spPr bwMode="ltGray">
              <a:xfrm>
                <a:off x="30548" y="11395"/>
                <a:ext cx="1776" cy="510"/>
              </a:xfrm>
              <a:custGeom>
                <a:avLst/>
                <a:gdLst>
                  <a:gd name="T0" fmla="*/ 1775 w 1776"/>
                  <a:gd name="T1" fmla="*/ 509 h 510"/>
                  <a:gd name="T2" fmla="*/ 621 w 1776"/>
                  <a:gd name="T3" fmla="*/ 509 h 510"/>
                  <a:gd name="T4" fmla="*/ 0 w 1776"/>
                  <a:gd name="T5" fmla="*/ 0 h 510"/>
                  <a:gd name="T6" fmla="*/ 1775 w 1776"/>
                  <a:gd name="T7" fmla="*/ 0 h 510"/>
                  <a:gd name="T8" fmla="*/ 1775 w 1776"/>
                  <a:gd name="T9" fmla="*/ 509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509"/>
                    </a:moveTo>
                    <a:lnTo>
                      <a:pt x="621" y="509"/>
                    </a:lnTo>
                    <a:lnTo>
                      <a:pt x="0" y="0"/>
                    </a:lnTo>
                    <a:lnTo>
                      <a:pt x="1775" y="0"/>
                    </a:lnTo>
                    <a:lnTo>
                      <a:pt x="1775" y="509"/>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68" name="Freeform 31"/>
              <p:cNvSpPr>
                <a:spLocks/>
              </p:cNvSpPr>
              <p:nvPr/>
            </p:nvSpPr>
            <p:spPr bwMode="ltGray">
              <a:xfrm>
                <a:off x="30548" y="10887"/>
                <a:ext cx="1776" cy="510"/>
              </a:xfrm>
              <a:custGeom>
                <a:avLst/>
                <a:gdLst>
                  <a:gd name="T0" fmla="*/ 1775 w 1776"/>
                  <a:gd name="T1" fmla="*/ 0 h 510"/>
                  <a:gd name="T2" fmla="*/ 621 w 1776"/>
                  <a:gd name="T3" fmla="*/ 0 h 510"/>
                  <a:gd name="T4" fmla="*/ 0 w 1776"/>
                  <a:gd name="T5" fmla="*/ 509 h 510"/>
                  <a:gd name="T6" fmla="*/ 1775 w 1776"/>
                  <a:gd name="T7" fmla="*/ 509 h 510"/>
                  <a:gd name="T8" fmla="*/ 1775 w 1776"/>
                  <a:gd name="T9" fmla="*/ 0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0"/>
                    </a:moveTo>
                    <a:lnTo>
                      <a:pt x="621" y="0"/>
                    </a:lnTo>
                    <a:lnTo>
                      <a:pt x="0" y="509"/>
                    </a:lnTo>
                    <a:lnTo>
                      <a:pt x="1775" y="509"/>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69" name="Freeform 32"/>
              <p:cNvSpPr>
                <a:spLocks/>
              </p:cNvSpPr>
              <p:nvPr/>
            </p:nvSpPr>
            <p:spPr bwMode="ltGray">
              <a:xfrm>
                <a:off x="30548" y="10379"/>
                <a:ext cx="1776" cy="508"/>
              </a:xfrm>
              <a:custGeom>
                <a:avLst/>
                <a:gdLst>
                  <a:gd name="T0" fmla="*/ 1775 w 1776"/>
                  <a:gd name="T1" fmla="*/ 507 h 509"/>
                  <a:gd name="T2" fmla="*/ 621 w 1776"/>
                  <a:gd name="T3" fmla="*/ 507 h 509"/>
                  <a:gd name="T4" fmla="*/ 0 w 1776"/>
                  <a:gd name="T5" fmla="*/ 0 h 509"/>
                  <a:gd name="T6" fmla="*/ 1775 w 1776"/>
                  <a:gd name="T7" fmla="*/ 0 h 509"/>
                  <a:gd name="T8" fmla="*/ 1775 w 1776"/>
                  <a:gd name="T9" fmla="*/ 507 h 5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09">
                    <a:moveTo>
                      <a:pt x="1775" y="508"/>
                    </a:moveTo>
                    <a:lnTo>
                      <a:pt x="621" y="508"/>
                    </a:lnTo>
                    <a:lnTo>
                      <a:pt x="0" y="0"/>
                    </a:lnTo>
                    <a:lnTo>
                      <a:pt x="1775" y="0"/>
                    </a:lnTo>
                    <a:lnTo>
                      <a:pt x="1775" y="508"/>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0" name="Freeform 33"/>
              <p:cNvSpPr>
                <a:spLocks/>
              </p:cNvSpPr>
              <p:nvPr/>
            </p:nvSpPr>
            <p:spPr bwMode="ltGray">
              <a:xfrm>
                <a:off x="30548" y="9870"/>
                <a:ext cx="1776" cy="510"/>
              </a:xfrm>
              <a:custGeom>
                <a:avLst/>
                <a:gdLst>
                  <a:gd name="T0" fmla="*/ 1775 w 1776"/>
                  <a:gd name="T1" fmla="*/ 0 h 510"/>
                  <a:gd name="T2" fmla="*/ 621 w 1776"/>
                  <a:gd name="T3" fmla="*/ 0 h 510"/>
                  <a:gd name="T4" fmla="*/ 0 w 1776"/>
                  <a:gd name="T5" fmla="*/ 509 h 510"/>
                  <a:gd name="T6" fmla="*/ 1775 w 1776"/>
                  <a:gd name="T7" fmla="*/ 509 h 510"/>
                  <a:gd name="T8" fmla="*/ 1775 w 1776"/>
                  <a:gd name="T9" fmla="*/ 0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0"/>
                    </a:moveTo>
                    <a:lnTo>
                      <a:pt x="621" y="0"/>
                    </a:lnTo>
                    <a:lnTo>
                      <a:pt x="0" y="509"/>
                    </a:lnTo>
                    <a:lnTo>
                      <a:pt x="1775" y="509"/>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1" name="Freeform 34"/>
              <p:cNvSpPr>
                <a:spLocks/>
              </p:cNvSpPr>
              <p:nvPr/>
            </p:nvSpPr>
            <p:spPr bwMode="ltGray">
              <a:xfrm>
                <a:off x="30548" y="9362"/>
                <a:ext cx="1776" cy="510"/>
              </a:xfrm>
              <a:custGeom>
                <a:avLst/>
                <a:gdLst>
                  <a:gd name="T0" fmla="*/ 1775 w 1776"/>
                  <a:gd name="T1" fmla="*/ 509 h 510"/>
                  <a:gd name="T2" fmla="*/ 621 w 1776"/>
                  <a:gd name="T3" fmla="*/ 509 h 510"/>
                  <a:gd name="T4" fmla="*/ 0 w 1776"/>
                  <a:gd name="T5" fmla="*/ 0 h 510"/>
                  <a:gd name="T6" fmla="*/ 1775 w 1776"/>
                  <a:gd name="T7" fmla="*/ 0 h 510"/>
                  <a:gd name="T8" fmla="*/ 1775 w 1776"/>
                  <a:gd name="T9" fmla="*/ 509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509"/>
                    </a:moveTo>
                    <a:lnTo>
                      <a:pt x="621" y="509"/>
                    </a:lnTo>
                    <a:lnTo>
                      <a:pt x="0" y="0"/>
                    </a:lnTo>
                    <a:lnTo>
                      <a:pt x="1775" y="0"/>
                    </a:lnTo>
                    <a:lnTo>
                      <a:pt x="1775" y="509"/>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sp>
            <p:nvSpPr>
              <p:cNvPr id="2072" name="Freeform 35"/>
              <p:cNvSpPr>
                <a:spLocks/>
              </p:cNvSpPr>
              <p:nvPr/>
            </p:nvSpPr>
            <p:spPr bwMode="ltGray">
              <a:xfrm>
                <a:off x="30548" y="8852"/>
                <a:ext cx="1776" cy="510"/>
              </a:xfrm>
              <a:custGeom>
                <a:avLst/>
                <a:gdLst>
                  <a:gd name="T0" fmla="*/ 1775 w 1776"/>
                  <a:gd name="T1" fmla="*/ 0 h 510"/>
                  <a:gd name="T2" fmla="*/ 621 w 1776"/>
                  <a:gd name="T3" fmla="*/ 0 h 510"/>
                  <a:gd name="T4" fmla="*/ 0 w 1776"/>
                  <a:gd name="T5" fmla="*/ 509 h 510"/>
                  <a:gd name="T6" fmla="*/ 1775 w 1776"/>
                  <a:gd name="T7" fmla="*/ 509 h 510"/>
                  <a:gd name="T8" fmla="*/ 1775 w 1776"/>
                  <a:gd name="T9" fmla="*/ 0 h 5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510">
                    <a:moveTo>
                      <a:pt x="1775" y="0"/>
                    </a:moveTo>
                    <a:lnTo>
                      <a:pt x="621" y="0"/>
                    </a:lnTo>
                    <a:lnTo>
                      <a:pt x="0" y="509"/>
                    </a:lnTo>
                    <a:lnTo>
                      <a:pt x="1775" y="509"/>
                    </a:lnTo>
                    <a:lnTo>
                      <a:pt x="1775" y="0"/>
                    </a:lnTo>
                  </a:path>
                </a:pathLst>
              </a:custGeom>
              <a:solidFill>
                <a:schemeClr val="bg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sz="266"/>
              </a:p>
            </p:txBody>
          </p:sp>
        </p:grpSp>
      </p:grpSp>
      <p:sp>
        <p:nvSpPr>
          <p:cNvPr id="2051" name="Rectangle 38"/>
          <p:cNvSpPr>
            <a:spLocks noGrp="1" noChangeArrowheads="1"/>
          </p:cNvSpPr>
          <p:nvPr>
            <p:ph type="title"/>
          </p:nvPr>
        </p:nvSpPr>
        <p:spPr bwMode="auto">
          <a:xfrm>
            <a:off x="685934" y="609865"/>
            <a:ext cx="777279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5938" tIns="257175" rIns="515938" bIns="257175" numCol="1" anchor="b" anchorCtr="0" compatLnSpc="1">
            <a:prstTxWarp prst="textNoShape">
              <a:avLst/>
            </a:prstTxWarp>
          </a:bodyPr>
          <a:lstStyle/>
          <a:p>
            <a:pPr lvl="0"/>
            <a:r>
              <a:rPr lang="en-US" altLang="en-US" smtClean="0"/>
              <a:t>Click to edit Master title style</a:t>
            </a:r>
            <a:endParaRPr lang="en-US" altLang="en-US"/>
          </a:p>
        </p:txBody>
      </p:sp>
      <p:sp>
        <p:nvSpPr>
          <p:cNvPr id="2052" name="Rectangle 39"/>
          <p:cNvSpPr>
            <a:spLocks noGrp="1" noChangeArrowheads="1"/>
          </p:cNvSpPr>
          <p:nvPr>
            <p:ph type="body" idx="1"/>
          </p:nvPr>
        </p:nvSpPr>
        <p:spPr bwMode="auto">
          <a:xfrm>
            <a:off x="685934" y="1905001"/>
            <a:ext cx="7772797" cy="411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5938" tIns="257175" rIns="515938" bIns="25717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64" name="Rectangle 40"/>
          <p:cNvSpPr>
            <a:spLocks noGrp="1" noChangeArrowheads="1"/>
          </p:cNvSpPr>
          <p:nvPr>
            <p:ph type="dt" sz="half" idx="2"/>
          </p:nvPr>
        </p:nvSpPr>
        <p:spPr bwMode="auto">
          <a:xfrm>
            <a:off x="685932" y="6018611"/>
            <a:ext cx="1905000" cy="457068"/>
          </a:xfrm>
          <a:prstGeom prst="rect">
            <a:avLst/>
          </a:prstGeom>
          <a:noFill/>
          <a:ln w="9525">
            <a:noFill/>
            <a:miter lim="800000"/>
            <a:headEnd/>
            <a:tailEnd/>
          </a:ln>
          <a:effectLst/>
        </p:spPr>
        <p:txBody>
          <a:bodyPr vert="horz" wrap="none" lIns="515938" tIns="257175" rIns="515938" bIns="257175" numCol="1" anchor="ctr" anchorCtr="0" compatLnSpc="1">
            <a:prstTxWarp prst="textNoShape">
              <a:avLst/>
            </a:prstTxWarp>
          </a:bodyPr>
          <a:lstStyle>
            <a:lvl1pPr>
              <a:defRPr sz="1222">
                <a:solidFill>
                  <a:srgbClr val="000000"/>
                </a:solidFill>
              </a:defRPr>
            </a:lvl1pPr>
          </a:lstStyle>
          <a:p>
            <a:pPr>
              <a:defRPr/>
            </a:pPr>
            <a:endParaRPr lang="en-US"/>
          </a:p>
        </p:txBody>
      </p:sp>
      <p:sp>
        <p:nvSpPr>
          <p:cNvPr id="1065" name="Rectangle 41"/>
          <p:cNvSpPr>
            <a:spLocks noGrp="1" noChangeArrowheads="1"/>
          </p:cNvSpPr>
          <p:nvPr>
            <p:ph type="ftr" sz="quarter" idx="3"/>
          </p:nvPr>
        </p:nvSpPr>
        <p:spPr bwMode="auto">
          <a:xfrm>
            <a:off x="3124069" y="6018611"/>
            <a:ext cx="2895865" cy="457068"/>
          </a:xfrm>
          <a:prstGeom prst="rect">
            <a:avLst/>
          </a:prstGeom>
          <a:noFill/>
          <a:ln w="9525">
            <a:noFill/>
            <a:miter lim="800000"/>
            <a:headEnd/>
            <a:tailEnd/>
          </a:ln>
          <a:effectLst/>
        </p:spPr>
        <p:txBody>
          <a:bodyPr vert="horz" wrap="none" lIns="515938" tIns="257175" rIns="515938" bIns="257175" numCol="1" anchor="ctr" anchorCtr="0" compatLnSpc="1">
            <a:prstTxWarp prst="textNoShape">
              <a:avLst/>
            </a:prstTxWarp>
          </a:bodyPr>
          <a:lstStyle>
            <a:lvl1pPr algn="ctr">
              <a:defRPr sz="1222">
                <a:solidFill>
                  <a:srgbClr val="000000"/>
                </a:solidFill>
              </a:defRPr>
            </a:lvl1pPr>
          </a:lstStyle>
          <a:p>
            <a:pPr>
              <a:defRPr/>
            </a:pPr>
            <a:endParaRPr lang="en-US"/>
          </a:p>
        </p:txBody>
      </p:sp>
      <p:sp>
        <p:nvSpPr>
          <p:cNvPr id="1066" name="Rectangle 42"/>
          <p:cNvSpPr>
            <a:spLocks noGrp="1" noChangeArrowheads="1"/>
          </p:cNvSpPr>
          <p:nvPr>
            <p:ph type="sldNum" sz="quarter" idx="4"/>
          </p:nvPr>
        </p:nvSpPr>
        <p:spPr bwMode="auto">
          <a:xfrm>
            <a:off x="6553729" y="6018611"/>
            <a:ext cx="1905000" cy="457068"/>
          </a:xfrm>
          <a:prstGeom prst="rect">
            <a:avLst/>
          </a:prstGeom>
          <a:noFill/>
          <a:ln w="9525">
            <a:noFill/>
            <a:miter lim="800000"/>
            <a:headEnd/>
            <a:tailEnd/>
          </a:ln>
          <a:effectLst/>
        </p:spPr>
        <p:txBody>
          <a:bodyPr vert="horz" wrap="none" lIns="515938" tIns="257175" rIns="515938" bIns="257175" numCol="1" anchor="ctr" anchorCtr="0" compatLnSpc="1">
            <a:prstTxWarp prst="textNoShape">
              <a:avLst/>
            </a:prstTxWarp>
          </a:bodyPr>
          <a:lstStyle>
            <a:lvl1pPr algn="r">
              <a:defRPr sz="1222">
                <a:solidFill>
                  <a:srgbClr val="000000"/>
                </a:solidFill>
              </a:defRPr>
            </a:lvl1pPr>
          </a:lstStyle>
          <a:p>
            <a:pPr>
              <a:defRPr/>
            </a:pPr>
            <a:fld id="{AABB5D73-E197-4791-BD33-D34304122F73}" type="slidenum">
              <a:rPr lang="en-US" altLang="en-US"/>
              <a:pPr>
                <a:defRPr/>
              </a:pPr>
              <a:t>‹#›</a:t>
            </a:fld>
            <a:endParaRPr lang="en-US" altLang="en-US" dirty="0"/>
          </a:p>
        </p:txBody>
      </p:sp>
    </p:spTree>
    <p:extLst>
      <p:ext uri="{BB962C8B-B14F-4D97-AF65-F5344CB8AC3E}">
        <p14:creationId xmlns:p14="http://schemas.microsoft.com/office/powerpoint/2010/main" val="101883696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4492927" rtl="0" eaLnBrk="1" fontAlgn="base" hangingPunct="1">
        <a:spcBef>
          <a:spcPct val="0"/>
        </a:spcBef>
        <a:spcAft>
          <a:spcPct val="0"/>
        </a:spcAft>
        <a:defRPr sz="3853">
          <a:solidFill>
            <a:schemeClr val="tx2"/>
          </a:solidFill>
          <a:latin typeface="+mj-lt"/>
          <a:ea typeface="+mj-ea"/>
          <a:cs typeface="+mj-cs"/>
        </a:defRPr>
      </a:lvl1pPr>
      <a:lvl2pPr algn="ctr" defTabSz="4492927" rtl="0" eaLnBrk="1" fontAlgn="base" hangingPunct="1">
        <a:spcBef>
          <a:spcPct val="0"/>
        </a:spcBef>
        <a:spcAft>
          <a:spcPct val="0"/>
        </a:spcAft>
        <a:defRPr sz="3853">
          <a:solidFill>
            <a:schemeClr val="tx2"/>
          </a:solidFill>
          <a:latin typeface="Times New Roman" pitchFamily="18" charset="0"/>
        </a:defRPr>
      </a:lvl2pPr>
      <a:lvl3pPr algn="ctr" defTabSz="4492927" rtl="0" eaLnBrk="1" fontAlgn="base" hangingPunct="1">
        <a:spcBef>
          <a:spcPct val="0"/>
        </a:spcBef>
        <a:spcAft>
          <a:spcPct val="0"/>
        </a:spcAft>
        <a:defRPr sz="3853">
          <a:solidFill>
            <a:schemeClr val="tx2"/>
          </a:solidFill>
          <a:latin typeface="Times New Roman" pitchFamily="18" charset="0"/>
        </a:defRPr>
      </a:lvl3pPr>
      <a:lvl4pPr algn="ctr" defTabSz="4492927" rtl="0" eaLnBrk="1" fontAlgn="base" hangingPunct="1">
        <a:spcBef>
          <a:spcPct val="0"/>
        </a:spcBef>
        <a:spcAft>
          <a:spcPct val="0"/>
        </a:spcAft>
        <a:defRPr sz="3853">
          <a:solidFill>
            <a:schemeClr val="tx2"/>
          </a:solidFill>
          <a:latin typeface="Times New Roman" pitchFamily="18" charset="0"/>
        </a:defRPr>
      </a:lvl4pPr>
      <a:lvl5pPr algn="ctr" defTabSz="4492927" rtl="0" eaLnBrk="1" fontAlgn="base" hangingPunct="1">
        <a:spcBef>
          <a:spcPct val="0"/>
        </a:spcBef>
        <a:spcAft>
          <a:spcPct val="0"/>
        </a:spcAft>
        <a:defRPr sz="3853">
          <a:solidFill>
            <a:schemeClr val="tx2"/>
          </a:solidFill>
          <a:latin typeface="Times New Roman" pitchFamily="18" charset="0"/>
        </a:defRPr>
      </a:lvl5pPr>
      <a:lvl6pPr marL="71624" algn="ctr" defTabSz="4492927" rtl="0" eaLnBrk="1" fontAlgn="base" hangingPunct="1">
        <a:spcBef>
          <a:spcPct val="0"/>
        </a:spcBef>
        <a:spcAft>
          <a:spcPct val="0"/>
        </a:spcAft>
        <a:defRPr sz="3853">
          <a:solidFill>
            <a:schemeClr val="tx2"/>
          </a:solidFill>
          <a:latin typeface="Times New Roman" pitchFamily="18" charset="0"/>
        </a:defRPr>
      </a:lvl6pPr>
      <a:lvl7pPr marL="143248" algn="ctr" defTabSz="4492927" rtl="0" eaLnBrk="1" fontAlgn="base" hangingPunct="1">
        <a:spcBef>
          <a:spcPct val="0"/>
        </a:spcBef>
        <a:spcAft>
          <a:spcPct val="0"/>
        </a:spcAft>
        <a:defRPr sz="3853">
          <a:solidFill>
            <a:schemeClr val="tx2"/>
          </a:solidFill>
          <a:latin typeface="Times New Roman" pitchFamily="18" charset="0"/>
        </a:defRPr>
      </a:lvl7pPr>
      <a:lvl8pPr marL="214873" algn="ctr" defTabSz="4492927" rtl="0" eaLnBrk="1" fontAlgn="base" hangingPunct="1">
        <a:spcBef>
          <a:spcPct val="0"/>
        </a:spcBef>
        <a:spcAft>
          <a:spcPct val="0"/>
        </a:spcAft>
        <a:defRPr sz="3853">
          <a:solidFill>
            <a:schemeClr val="tx2"/>
          </a:solidFill>
          <a:latin typeface="Times New Roman" pitchFamily="18" charset="0"/>
        </a:defRPr>
      </a:lvl8pPr>
      <a:lvl9pPr marL="286496" algn="ctr" defTabSz="4492927" rtl="0" eaLnBrk="1" fontAlgn="base" hangingPunct="1">
        <a:spcBef>
          <a:spcPct val="0"/>
        </a:spcBef>
        <a:spcAft>
          <a:spcPct val="0"/>
        </a:spcAft>
        <a:defRPr sz="3853">
          <a:solidFill>
            <a:schemeClr val="tx2"/>
          </a:solidFill>
          <a:latin typeface="Times New Roman" pitchFamily="18" charset="0"/>
        </a:defRPr>
      </a:lvl9pPr>
    </p:titleStyle>
    <p:bodyStyle>
      <a:lvl1pPr marL="300922" indent="-300922" algn="l" defTabSz="4492927" rtl="0" eaLnBrk="1" fontAlgn="base" hangingPunct="1">
        <a:spcBef>
          <a:spcPct val="20000"/>
        </a:spcBef>
        <a:spcAft>
          <a:spcPct val="0"/>
        </a:spcAft>
        <a:buClr>
          <a:schemeClr val="accent1"/>
        </a:buClr>
        <a:buSzPct val="75000"/>
        <a:buFont typeface="Monotype Sorts" pitchFamily="2" charset="2"/>
        <a:buChar char="u"/>
        <a:defRPr sz="2789">
          <a:solidFill>
            <a:schemeClr val="tx1"/>
          </a:solidFill>
          <a:latin typeface="+mn-lt"/>
          <a:ea typeface="+mn-ea"/>
          <a:cs typeface="+mn-cs"/>
        </a:defRPr>
      </a:lvl1pPr>
      <a:lvl2pPr marL="651582" indent="-250685" algn="l" defTabSz="4492927" rtl="0" eaLnBrk="1" fontAlgn="base" hangingPunct="1">
        <a:spcBef>
          <a:spcPct val="20000"/>
        </a:spcBef>
        <a:spcAft>
          <a:spcPct val="0"/>
        </a:spcAft>
        <a:buClr>
          <a:schemeClr val="accent1"/>
        </a:buClr>
        <a:buChar char="•"/>
        <a:defRPr sz="2444">
          <a:solidFill>
            <a:schemeClr val="tx1"/>
          </a:solidFill>
          <a:latin typeface="+mn-lt"/>
        </a:defRPr>
      </a:lvl2pPr>
      <a:lvl3pPr marL="1002739" indent="-200448" algn="l" defTabSz="4492927" rtl="0" eaLnBrk="1" fontAlgn="base" hangingPunct="1">
        <a:spcBef>
          <a:spcPct val="20000"/>
        </a:spcBef>
        <a:spcAft>
          <a:spcPct val="0"/>
        </a:spcAft>
        <a:buClr>
          <a:schemeClr val="accent1"/>
        </a:buClr>
        <a:buChar char="–"/>
        <a:defRPr sz="2099">
          <a:solidFill>
            <a:schemeClr val="tx1"/>
          </a:solidFill>
          <a:latin typeface="+mn-lt"/>
        </a:defRPr>
      </a:lvl3pPr>
      <a:lvl4pPr marL="1403636" indent="-200448" algn="l" defTabSz="4492927" rtl="0" eaLnBrk="1" fontAlgn="base" hangingPunct="1">
        <a:spcBef>
          <a:spcPct val="20000"/>
        </a:spcBef>
        <a:spcAft>
          <a:spcPct val="0"/>
        </a:spcAft>
        <a:buClr>
          <a:schemeClr val="accent1"/>
        </a:buClr>
        <a:buChar char="•"/>
        <a:defRPr sz="1755">
          <a:solidFill>
            <a:schemeClr val="tx1"/>
          </a:solidFill>
          <a:latin typeface="+mn-lt"/>
        </a:defRPr>
      </a:lvl4pPr>
      <a:lvl5pPr marL="1805030" indent="-200448" algn="l" defTabSz="4492927" rtl="0" eaLnBrk="1" fontAlgn="base" hangingPunct="1">
        <a:spcBef>
          <a:spcPct val="20000"/>
        </a:spcBef>
        <a:spcAft>
          <a:spcPct val="0"/>
        </a:spcAft>
        <a:buClr>
          <a:schemeClr val="accent1"/>
        </a:buClr>
        <a:buChar char="–"/>
        <a:defRPr sz="1755">
          <a:solidFill>
            <a:schemeClr val="tx1"/>
          </a:solidFill>
          <a:latin typeface="+mn-lt"/>
        </a:defRPr>
      </a:lvl5pPr>
      <a:lvl6pPr marL="1876654" indent="-200697" algn="l" defTabSz="4492927" rtl="0" eaLnBrk="1" fontAlgn="base" hangingPunct="1">
        <a:spcBef>
          <a:spcPct val="20000"/>
        </a:spcBef>
        <a:spcAft>
          <a:spcPct val="0"/>
        </a:spcAft>
        <a:buClr>
          <a:schemeClr val="accent1"/>
        </a:buClr>
        <a:buChar char="–"/>
        <a:defRPr sz="1755">
          <a:solidFill>
            <a:schemeClr val="tx1"/>
          </a:solidFill>
          <a:latin typeface="+mn-lt"/>
        </a:defRPr>
      </a:lvl6pPr>
      <a:lvl7pPr marL="1948278" indent="-200697" algn="l" defTabSz="4492927" rtl="0" eaLnBrk="1" fontAlgn="base" hangingPunct="1">
        <a:spcBef>
          <a:spcPct val="20000"/>
        </a:spcBef>
        <a:spcAft>
          <a:spcPct val="0"/>
        </a:spcAft>
        <a:buClr>
          <a:schemeClr val="accent1"/>
        </a:buClr>
        <a:buChar char="–"/>
        <a:defRPr sz="1755">
          <a:solidFill>
            <a:schemeClr val="tx1"/>
          </a:solidFill>
          <a:latin typeface="+mn-lt"/>
        </a:defRPr>
      </a:lvl7pPr>
      <a:lvl8pPr marL="2019902" indent="-200697" algn="l" defTabSz="4492927" rtl="0" eaLnBrk="1" fontAlgn="base" hangingPunct="1">
        <a:spcBef>
          <a:spcPct val="20000"/>
        </a:spcBef>
        <a:spcAft>
          <a:spcPct val="0"/>
        </a:spcAft>
        <a:buClr>
          <a:schemeClr val="accent1"/>
        </a:buClr>
        <a:buChar char="–"/>
        <a:defRPr sz="1755">
          <a:solidFill>
            <a:schemeClr val="tx1"/>
          </a:solidFill>
          <a:latin typeface="+mn-lt"/>
        </a:defRPr>
      </a:lvl8pPr>
      <a:lvl9pPr marL="2091526" indent="-200697" algn="l" defTabSz="4492927" rtl="0" eaLnBrk="1" fontAlgn="base" hangingPunct="1">
        <a:spcBef>
          <a:spcPct val="20000"/>
        </a:spcBef>
        <a:spcAft>
          <a:spcPct val="0"/>
        </a:spcAft>
        <a:buClr>
          <a:schemeClr val="accent1"/>
        </a:buClr>
        <a:buChar char="–"/>
        <a:defRPr sz="1755">
          <a:solidFill>
            <a:schemeClr val="tx1"/>
          </a:solidFill>
          <a:latin typeface="+mn-lt"/>
        </a:defRPr>
      </a:lvl9pPr>
    </p:bodyStyle>
    <p:otherStyle>
      <a:defPPr>
        <a:defRPr lang="en-US"/>
      </a:defPPr>
      <a:lvl1pPr marL="0" algn="l" defTabSz="143248" rtl="0" eaLnBrk="1" latinLnBrk="0" hangingPunct="1">
        <a:defRPr sz="282" kern="1200">
          <a:solidFill>
            <a:schemeClr val="tx1"/>
          </a:solidFill>
          <a:latin typeface="+mn-lt"/>
          <a:ea typeface="+mn-ea"/>
          <a:cs typeface="+mn-cs"/>
        </a:defRPr>
      </a:lvl1pPr>
      <a:lvl2pPr marL="71624" algn="l" defTabSz="143248" rtl="0" eaLnBrk="1" latinLnBrk="0" hangingPunct="1">
        <a:defRPr sz="282" kern="1200">
          <a:solidFill>
            <a:schemeClr val="tx1"/>
          </a:solidFill>
          <a:latin typeface="+mn-lt"/>
          <a:ea typeface="+mn-ea"/>
          <a:cs typeface="+mn-cs"/>
        </a:defRPr>
      </a:lvl2pPr>
      <a:lvl3pPr marL="143248" algn="l" defTabSz="143248" rtl="0" eaLnBrk="1" latinLnBrk="0" hangingPunct="1">
        <a:defRPr sz="282" kern="1200">
          <a:solidFill>
            <a:schemeClr val="tx1"/>
          </a:solidFill>
          <a:latin typeface="+mn-lt"/>
          <a:ea typeface="+mn-ea"/>
          <a:cs typeface="+mn-cs"/>
        </a:defRPr>
      </a:lvl3pPr>
      <a:lvl4pPr marL="214873" algn="l" defTabSz="143248" rtl="0" eaLnBrk="1" latinLnBrk="0" hangingPunct="1">
        <a:defRPr sz="282" kern="1200">
          <a:solidFill>
            <a:schemeClr val="tx1"/>
          </a:solidFill>
          <a:latin typeface="+mn-lt"/>
          <a:ea typeface="+mn-ea"/>
          <a:cs typeface="+mn-cs"/>
        </a:defRPr>
      </a:lvl4pPr>
      <a:lvl5pPr marL="286496" algn="l" defTabSz="143248" rtl="0" eaLnBrk="1" latinLnBrk="0" hangingPunct="1">
        <a:defRPr sz="282" kern="1200">
          <a:solidFill>
            <a:schemeClr val="tx1"/>
          </a:solidFill>
          <a:latin typeface="+mn-lt"/>
          <a:ea typeface="+mn-ea"/>
          <a:cs typeface="+mn-cs"/>
        </a:defRPr>
      </a:lvl5pPr>
      <a:lvl6pPr marL="358121" algn="l" defTabSz="143248" rtl="0" eaLnBrk="1" latinLnBrk="0" hangingPunct="1">
        <a:defRPr sz="282" kern="1200">
          <a:solidFill>
            <a:schemeClr val="tx1"/>
          </a:solidFill>
          <a:latin typeface="+mn-lt"/>
          <a:ea typeface="+mn-ea"/>
          <a:cs typeface="+mn-cs"/>
        </a:defRPr>
      </a:lvl6pPr>
      <a:lvl7pPr marL="429745" algn="l" defTabSz="143248" rtl="0" eaLnBrk="1" latinLnBrk="0" hangingPunct="1">
        <a:defRPr sz="282" kern="1200">
          <a:solidFill>
            <a:schemeClr val="tx1"/>
          </a:solidFill>
          <a:latin typeface="+mn-lt"/>
          <a:ea typeface="+mn-ea"/>
          <a:cs typeface="+mn-cs"/>
        </a:defRPr>
      </a:lvl7pPr>
      <a:lvl8pPr marL="501369" algn="l" defTabSz="143248" rtl="0" eaLnBrk="1" latinLnBrk="0" hangingPunct="1">
        <a:defRPr sz="282" kern="1200">
          <a:solidFill>
            <a:schemeClr val="tx1"/>
          </a:solidFill>
          <a:latin typeface="+mn-lt"/>
          <a:ea typeface="+mn-ea"/>
          <a:cs typeface="+mn-cs"/>
        </a:defRPr>
      </a:lvl8pPr>
      <a:lvl9pPr marL="572994" algn="l" defTabSz="143248" rtl="0" eaLnBrk="1" latinLnBrk="0" hangingPunct="1">
        <a:defRPr sz="2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79186"/>
            <a:ext cx="7467600" cy="1146175"/>
          </a:xfrm>
        </p:spPr>
        <p:txBody>
          <a:bodyPr>
            <a:normAutofit fontScale="90000"/>
          </a:bodyPr>
          <a:lstStyle/>
          <a:p>
            <a:pPr algn="ctr"/>
            <a:r>
              <a:rPr lang="en-US" sz="4000" b="1" dirty="0" smtClean="0">
                <a:solidFill>
                  <a:srgbClr val="C00000"/>
                </a:solidFill>
              </a:rPr>
              <a:t>Emergency Preparedness Among Older Adults</a:t>
            </a:r>
            <a:endParaRPr lang="en-US" sz="4000" b="1" dirty="0">
              <a:solidFill>
                <a:srgbClr val="C00000"/>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630" y="1066800"/>
            <a:ext cx="2861160" cy="1600201"/>
          </a:xfrm>
          <a:prstGeom prst="rect">
            <a:avLst/>
          </a:prstGeom>
        </p:spPr>
      </p:pic>
      <p:sp>
        <p:nvSpPr>
          <p:cNvPr id="7" name="TextBox 6"/>
          <p:cNvSpPr txBox="1"/>
          <p:nvPr/>
        </p:nvSpPr>
        <p:spPr>
          <a:xfrm>
            <a:off x="609600" y="5105400"/>
            <a:ext cx="8458200" cy="954107"/>
          </a:xfrm>
          <a:prstGeom prst="rect">
            <a:avLst/>
          </a:prstGeom>
          <a:noFill/>
        </p:spPr>
        <p:txBody>
          <a:bodyPr wrap="square" rtlCol="0">
            <a:spAutoFit/>
          </a:bodyPr>
          <a:lstStyle/>
          <a:p>
            <a:r>
              <a:rPr lang="en-US" sz="1400" dirty="0" err="1" smtClean="0"/>
              <a:t>Charleen</a:t>
            </a:r>
            <a:r>
              <a:rPr lang="en-US" sz="1400" dirty="0" smtClean="0"/>
              <a:t> McNeill, PhD, MSN, RN, Assistant Professor, Eleanor Mann School of Nursing</a:t>
            </a:r>
          </a:p>
          <a:p>
            <a:r>
              <a:rPr lang="en-US" sz="1400" dirty="0" smtClean="0"/>
              <a:t>Timothy Killian, PhD, Associate Professor, School of Human Environmental Sciences</a:t>
            </a:r>
          </a:p>
          <a:p>
            <a:r>
              <a:rPr lang="en-US" sz="1400" dirty="0" smtClean="0"/>
              <a:t>Zola Moon, PhD, Clinical Associate Professor, School of Human Environmental Sciences</a:t>
            </a:r>
          </a:p>
          <a:p>
            <a:r>
              <a:rPr lang="en-US" sz="1400" dirty="0" smtClean="0"/>
              <a:t>Betsy Garrison, PhD, Professor and Director, School of Human Environmental Sciences</a:t>
            </a:r>
            <a:endParaRPr lang="en-US" sz="1400" dirty="0"/>
          </a:p>
        </p:txBody>
      </p:sp>
      <p:pic>
        <p:nvPicPr>
          <p:cNvPr id="4" name="Picture 3"/>
          <p:cNvPicPr>
            <a:picLocks noChangeAspect="1"/>
          </p:cNvPicPr>
          <p:nvPr/>
        </p:nvPicPr>
        <p:blipFill>
          <a:blip r:embed="rId4"/>
          <a:stretch>
            <a:fillRect/>
          </a:stretch>
        </p:blipFill>
        <p:spPr>
          <a:xfrm>
            <a:off x="3733800" y="669842"/>
            <a:ext cx="2209800" cy="2172763"/>
          </a:xfrm>
          <a:prstGeom prst="rect">
            <a:avLst/>
          </a:prstGeom>
        </p:spPr>
      </p:pic>
      <p:pic>
        <p:nvPicPr>
          <p:cNvPr id="6" name="Picture 5"/>
          <p:cNvPicPr>
            <a:picLocks noChangeAspect="1"/>
          </p:cNvPicPr>
          <p:nvPr/>
        </p:nvPicPr>
        <p:blipFill>
          <a:blip r:embed="rId5"/>
          <a:stretch>
            <a:fillRect/>
          </a:stretch>
        </p:blipFill>
        <p:spPr>
          <a:xfrm>
            <a:off x="6400800" y="662941"/>
            <a:ext cx="1874520" cy="2112554"/>
          </a:xfrm>
          <a:prstGeom prst="rect">
            <a:avLst/>
          </a:prstGeom>
        </p:spPr>
      </p:pic>
    </p:spTree>
    <p:extLst>
      <p:ext uri="{BB962C8B-B14F-4D97-AF65-F5344CB8AC3E}">
        <p14:creationId xmlns:p14="http://schemas.microsoft.com/office/powerpoint/2010/main" val="1934234214"/>
      </p:ext>
    </p:extLst>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Make a Plan</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fontScale="92500" lnSpcReduction="20000"/>
          </a:bodyPr>
          <a:lstStyle/>
          <a:p>
            <a:r>
              <a:rPr lang="en-US" sz="2000" dirty="0" smtClean="0"/>
              <a:t>Meet with Your Family and Friends</a:t>
            </a:r>
          </a:p>
          <a:p>
            <a:r>
              <a:rPr lang="en-US" sz="2000" dirty="0" smtClean="0"/>
              <a:t>Family Communications Plan</a:t>
            </a:r>
          </a:p>
          <a:p>
            <a:r>
              <a:rPr lang="en-US" sz="2000" dirty="0" smtClean="0"/>
              <a:t>Community Disaster Plans</a:t>
            </a:r>
          </a:p>
          <a:p>
            <a:r>
              <a:rPr lang="en-US" sz="2000" dirty="0" smtClean="0"/>
              <a:t>Escape Routes and Meeting Places</a:t>
            </a:r>
          </a:p>
          <a:p>
            <a:r>
              <a:rPr lang="en-US" sz="2000" dirty="0" smtClean="0"/>
              <a:t>Post emergency phone numbers near your phones</a:t>
            </a:r>
          </a:p>
          <a:p>
            <a:r>
              <a:rPr lang="en-US" sz="2000" dirty="0" smtClean="0"/>
              <a:t>Plan for those with disabilities</a:t>
            </a:r>
          </a:p>
          <a:p>
            <a:r>
              <a:rPr lang="en-US" sz="2000" dirty="0" smtClean="0"/>
              <a:t>Plan for your pets or service animals</a:t>
            </a:r>
          </a:p>
          <a:p>
            <a:r>
              <a:rPr lang="en-US" sz="2000" dirty="0" smtClean="0"/>
              <a:t>Utilities</a:t>
            </a:r>
          </a:p>
          <a:p>
            <a:r>
              <a:rPr lang="en-US" sz="2000" dirty="0" smtClean="0"/>
              <a:t>Smoke alarms and carbon monoxide alarms</a:t>
            </a:r>
          </a:p>
          <a:p>
            <a:r>
              <a:rPr lang="en-US" sz="2000" dirty="0" smtClean="0"/>
              <a:t>Insurance coverage</a:t>
            </a:r>
          </a:p>
          <a:p>
            <a:r>
              <a:rPr lang="en-US" sz="2000" dirty="0" smtClean="0"/>
              <a:t>Vital records and documents</a:t>
            </a:r>
          </a:p>
          <a:p>
            <a:r>
              <a:rPr lang="en-US" sz="2000" dirty="0" smtClean="0"/>
              <a:t>Hearing aids/Cochlear implants</a:t>
            </a:r>
          </a:p>
          <a:p>
            <a:endParaRPr lang="en-US" sz="1400" dirty="0"/>
          </a:p>
        </p:txBody>
      </p:sp>
    </p:spTree>
    <p:extLst>
      <p:ext uri="{BB962C8B-B14F-4D97-AF65-F5344CB8AC3E}">
        <p14:creationId xmlns:p14="http://schemas.microsoft.com/office/powerpoint/2010/main" val="3330873979"/>
      </p:ext>
    </p:extLst>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Be Informed</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a:bodyPr>
          <a:lstStyle/>
          <a:p>
            <a:r>
              <a:rPr lang="en-US" sz="2000" dirty="0" smtClean="0"/>
              <a:t>Community hazard assessment</a:t>
            </a:r>
          </a:p>
          <a:p>
            <a:r>
              <a:rPr lang="en-US" sz="2000" dirty="0" smtClean="0"/>
              <a:t>Community warning systems</a:t>
            </a:r>
          </a:p>
          <a:p>
            <a:r>
              <a:rPr lang="en-US" sz="2000" dirty="0" smtClean="0"/>
              <a:t>Local neighborhood emergency teams</a:t>
            </a:r>
          </a:p>
          <a:p>
            <a:r>
              <a:rPr lang="en-US" sz="2000" dirty="0" smtClean="0"/>
              <a:t>Local volunteer fire departments</a:t>
            </a:r>
          </a:p>
          <a:p>
            <a:r>
              <a:rPr lang="en-US" sz="2000" dirty="0" smtClean="0"/>
              <a:t>Local EAS (Emergency Alert System)</a:t>
            </a:r>
          </a:p>
          <a:p>
            <a:r>
              <a:rPr lang="en-US" sz="2000" dirty="0" smtClean="0"/>
              <a:t>NOAA Weather Radio/All-Hazard Alert Radio</a:t>
            </a:r>
          </a:p>
          <a:p>
            <a:r>
              <a:rPr lang="en-US" sz="2000" dirty="0" smtClean="0"/>
              <a:t>Door-to-door warning from local emergency officials</a:t>
            </a:r>
          </a:p>
          <a:p>
            <a:r>
              <a:rPr lang="en-US" sz="2000" dirty="0" smtClean="0"/>
              <a:t>Senior living and assisted living communities</a:t>
            </a:r>
          </a:p>
          <a:p>
            <a:r>
              <a:rPr lang="en-US" sz="2000" dirty="0" smtClean="0"/>
              <a:t>Be aware—help inform others</a:t>
            </a:r>
          </a:p>
          <a:p>
            <a:endParaRPr lang="en-US" sz="1400" dirty="0"/>
          </a:p>
        </p:txBody>
      </p:sp>
    </p:spTree>
    <p:extLst>
      <p:ext uri="{BB962C8B-B14F-4D97-AF65-F5344CB8AC3E}">
        <p14:creationId xmlns:p14="http://schemas.microsoft.com/office/powerpoint/2010/main" val="2451220802"/>
      </p:ext>
    </p:extLst>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When Disaster Strikes</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fontScale="92500" lnSpcReduction="20000"/>
          </a:bodyPr>
          <a:lstStyle/>
          <a:p>
            <a:r>
              <a:rPr lang="en-US" sz="2000" dirty="0" smtClean="0"/>
              <a:t>Sheltering in place vs. staying at home</a:t>
            </a:r>
          </a:p>
          <a:p>
            <a:r>
              <a:rPr lang="en-US" sz="2000" dirty="0" smtClean="0"/>
              <a:t>If you need to evacuate</a:t>
            </a:r>
          </a:p>
          <a:p>
            <a:r>
              <a:rPr lang="en-US" sz="2000" dirty="0" smtClean="0"/>
              <a:t>Public shelters</a:t>
            </a:r>
          </a:p>
          <a:p>
            <a:r>
              <a:rPr lang="en-US" sz="2000" dirty="0" smtClean="0"/>
              <a:t>Services provided at a Red Cross shelter</a:t>
            </a:r>
          </a:p>
          <a:p>
            <a:r>
              <a:rPr lang="en-US" sz="2000" dirty="0" smtClean="0"/>
              <a:t>Immediately after a disaster</a:t>
            </a:r>
          </a:p>
          <a:p>
            <a:r>
              <a:rPr lang="en-US" sz="2000" dirty="0" smtClean="0"/>
              <a:t>If electrical power is lost</a:t>
            </a:r>
          </a:p>
          <a:p>
            <a:r>
              <a:rPr lang="en-US" sz="2000" dirty="0" smtClean="0"/>
              <a:t>Financial exploitation/scams</a:t>
            </a:r>
          </a:p>
          <a:p>
            <a:r>
              <a:rPr lang="en-US" sz="2000" dirty="0" smtClean="0"/>
              <a:t>Before a fire</a:t>
            </a:r>
          </a:p>
          <a:p>
            <a:r>
              <a:rPr lang="en-US" sz="2000" dirty="0" smtClean="0"/>
              <a:t>In case of fire</a:t>
            </a:r>
          </a:p>
          <a:p>
            <a:r>
              <a:rPr lang="en-US" sz="2000" dirty="0" smtClean="0"/>
              <a:t>Grandparents and grandchildren</a:t>
            </a:r>
          </a:p>
          <a:p>
            <a:r>
              <a:rPr lang="en-US" sz="2000" dirty="0" smtClean="0"/>
              <a:t>Children can help grandparents too</a:t>
            </a:r>
          </a:p>
          <a:p>
            <a:r>
              <a:rPr lang="en-US" sz="2000" dirty="0" smtClean="0"/>
              <a:t>Home caregivers—special considerations</a:t>
            </a:r>
          </a:p>
          <a:p>
            <a:endParaRPr lang="en-US" sz="1400" dirty="0"/>
          </a:p>
        </p:txBody>
      </p:sp>
    </p:spTree>
    <p:extLst>
      <p:ext uri="{BB962C8B-B14F-4D97-AF65-F5344CB8AC3E}">
        <p14:creationId xmlns:p14="http://schemas.microsoft.com/office/powerpoint/2010/main" val="2371812543"/>
      </p:ext>
    </p:extLst>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Information on Shelters</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fontScale="92500"/>
          </a:bodyPr>
          <a:lstStyle/>
          <a:p>
            <a:r>
              <a:rPr lang="en-US" sz="2000" dirty="0" smtClean="0"/>
              <a:t>Opened when a disaster affects a large number of people</a:t>
            </a:r>
          </a:p>
          <a:p>
            <a:r>
              <a:rPr lang="en-US" sz="2000" dirty="0" smtClean="0"/>
              <a:t>Opened when a disaster is expected to last several days</a:t>
            </a:r>
          </a:p>
          <a:p>
            <a:r>
              <a:rPr lang="en-US" sz="2000" dirty="0" smtClean="0"/>
              <a:t>Meals, water, personal hygiene items, first aid, and information</a:t>
            </a:r>
          </a:p>
          <a:p>
            <a:r>
              <a:rPr lang="en-US" sz="2000" dirty="0" smtClean="0"/>
              <a:t>You must bring your own bedding, medications, special need items</a:t>
            </a:r>
          </a:p>
          <a:p>
            <a:r>
              <a:rPr lang="en-US" sz="2000" dirty="0" smtClean="0"/>
              <a:t>Pets are not allowed</a:t>
            </a:r>
          </a:p>
          <a:p>
            <a:r>
              <a:rPr lang="en-US" sz="2000" dirty="0" smtClean="0"/>
              <a:t>Many older adults are overwhelmed by shelters.</a:t>
            </a:r>
          </a:p>
          <a:p>
            <a:r>
              <a:rPr lang="en-US" sz="2000" dirty="0" smtClean="0"/>
              <a:t>Older adults with arthritis may find it difficult to sleep there</a:t>
            </a:r>
          </a:p>
          <a:p>
            <a:r>
              <a:rPr lang="en-US" sz="2000" dirty="0" smtClean="0"/>
              <a:t>Those with dementia may become agitated</a:t>
            </a:r>
          </a:p>
          <a:p>
            <a:r>
              <a:rPr lang="en-US" sz="2000" dirty="0" smtClean="0"/>
              <a:t>Older Adults with chronic conditions may face health risks</a:t>
            </a:r>
          </a:p>
          <a:p>
            <a:endParaRPr lang="en-US" sz="1400" dirty="0"/>
          </a:p>
        </p:txBody>
      </p:sp>
    </p:spTree>
    <p:extLst>
      <p:ext uri="{BB962C8B-B14F-4D97-AF65-F5344CB8AC3E}">
        <p14:creationId xmlns:p14="http://schemas.microsoft.com/office/powerpoint/2010/main" val="1290890249"/>
      </p:ext>
    </p:extLst>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8183880" cy="1051560"/>
          </a:xfrm>
        </p:spPr>
        <p:txBody>
          <a:bodyPr>
            <a:noAutofit/>
          </a:bodyPr>
          <a:lstStyle/>
          <a:p>
            <a:r>
              <a:rPr lang="en-US" sz="2800" b="1" dirty="0" smtClean="0">
                <a:solidFill>
                  <a:srgbClr val="C00000"/>
                </a:solidFill>
              </a:rPr>
              <a:t>Information on Special Needs Shelters</a:t>
            </a:r>
            <a:endParaRPr lang="en-US" sz="2800" b="1" dirty="0">
              <a:solidFill>
                <a:srgbClr val="C00000"/>
              </a:solidFill>
            </a:endParaRPr>
          </a:p>
        </p:txBody>
      </p:sp>
      <p:sp>
        <p:nvSpPr>
          <p:cNvPr id="3" name="Content Placeholder 2"/>
          <p:cNvSpPr>
            <a:spLocks noGrp="1"/>
          </p:cNvSpPr>
          <p:nvPr>
            <p:ph idx="1"/>
          </p:nvPr>
        </p:nvSpPr>
        <p:spPr>
          <a:xfrm>
            <a:off x="0" y="1152144"/>
            <a:ext cx="8988552" cy="4059936"/>
          </a:xfrm>
        </p:spPr>
        <p:txBody>
          <a:bodyPr>
            <a:normAutofit lnSpcReduction="10000"/>
          </a:bodyPr>
          <a:lstStyle/>
          <a:p>
            <a:r>
              <a:rPr lang="en-US" sz="2000" dirty="0" smtClean="0"/>
              <a:t>For medically dependent residence</a:t>
            </a:r>
          </a:p>
          <a:p>
            <a:r>
              <a:rPr lang="en-US" sz="2000" dirty="0" smtClean="0"/>
              <a:t>Must bring own medications, medical devices, bedding, food</a:t>
            </a:r>
          </a:p>
          <a:p>
            <a:r>
              <a:rPr lang="en-US" sz="2000" dirty="0" smtClean="0"/>
              <a:t>Caregiver must remain with resident</a:t>
            </a:r>
          </a:p>
          <a:p>
            <a:r>
              <a:rPr lang="en-US" sz="2000" dirty="0" smtClean="0"/>
              <a:t>Few accessible bathrooms</a:t>
            </a:r>
          </a:p>
          <a:p>
            <a:r>
              <a:rPr lang="en-US" sz="2000" dirty="0" smtClean="0"/>
              <a:t>No shower facilities</a:t>
            </a:r>
          </a:p>
          <a:p>
            <a:r>
              <a:rPr lang="en-US" sz="2000" dirty="0" smtClean="0"/>
              <a:t>No Privacy</a:t>
            </a:r>
          </a:p>
          <a:p>
            <a:r>
              <a:rPr lang="en-US" sz="2000" dirty="0" smtClean="0"/>
              <a:t>Should be considered a last resort</a:t>
            </a:r>
          </a:p>
          <a:p>
            <a:r>
              <a:rPr lang="en-US" sz="2000" dirty="0" smtClean="0"/>
              <a:t>Staffed by medical personnel, social workers, and administrative staff</a:t>
            </a:r>
          </a:p>
          <a:p>
            <a:r>
              <a:rPr lang="en-US" sz="2000" dirty="0" smtClean="0"/>
              <a:t>Inspected by public health specialists</a:t>
            </a:r>
          </a:p>
          <a:p>
            <a:endParaRPr lang="en-US" sz="1400" dirty="0"/>
          </a:p>
        </p:txBody>
      </p:sp>
    </p:spTree>
    <p:extLst>
      <p:ext uri="{BB962C8B-B14F-4D97-AF65-F5344CB8AC3E}">
        <p14:creationId xmlns:p14="http://schemas.microsoft.com/office/powerpoint/2010/main" val="2846118768"/>
      </p:ext>
    </p:extLst>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Family Members in Long Term Care Facilities</a:t>
            </a:r>
            <a:endParaRPr lang="en-US" sz="2800" b="1" dirty="0">
              <a:solidFill>
                <a:srgbClr val="C00000"/>
              </a:solidFill>
            </a:endParaRPr>
          </a:p>
        </p:txBody>
      </p:sp>
      <p:sp>
        <p:nvSpPr>
          <p:cNvPr id="3" name="Content Placeholder 2"/>
          <p:cNvSpPr>
            <a:spLocks noGrp="1"/>
          </p:cNvSpPr>
          <p:nvPr>
            <p:ph idx="1"/>
          </p:nvPr>
        </p:nvSpPr>
        <p:spPr>
          <a:xfrm>
            <a:off x="0" y="1124712"/>
            <a:ext cx="8988552" cy="4059936"/>
          </a:xfrm>
        </p:spPr>
        <p:txBody>
          <a:bodyPr>
            <a:normAutofit/>
          </a:bodyPr>
          <a:lstStyle/>
          <a:p>
            <a:r>
              <a:rPr lang="en-US" sz="2000" dirty="0" smtClean="0"/>
              <a:t>Inquire about the facility’s disaster planning</a:t>
            </a:r>
          </a:p>
          <a:p>
            <a:r>
              <a:rPr lang="en-US" sz="2000" dirty="0" smtClean="0"/>
              <a:t>What emergency plans are in place?</a:t>
            </a:r>
          </a:p>
          <a:p>
            <a:r>
              <a:rPr lang="en-US" sz="2000" dirty="0" smtClean="0"/>
              <a:t>How does the facility define an emergency?</a:t>
            </a:r>
          </a:p>
          <a:p>
            <a:r>
              <a:rPr lang="en-US" sz="2000" dirty="0" smtClean="0"/>
              <a:t>Are sufficient supplies and generators available?</a:t>
            </a:r>
          </a:p>
          <a:p>
            <a:r>
              <a:rPr lang="en-US" sz="2000" dirty="0" smtClean="0"/>
              <a:t>When will evacuation occur?</a:t>
            </a:r>
          </a:p>
          <a:p>
            <a:r>
              <a:rPr lang="en-US" sz="2000" dirty="0" smtClean="0"/>
              <a:t>How will evacuation be carried out?</a:t>
            </a:r>
          </a:p>
          <a:p>
            <a:r>
              <a:rPr lang="en-US" sz="2000" dirty="0" smtClean="0"/>
              <a:t>Who will notify families that a resident has been evacuated?</a:t>
            </a:r>
            <a:endParaRPr lang="en-US" sz="2000" dirty="0"/>
          </a:p>
        </p:txBody>
      </p:sp>
    </p:spTree>
    <p:extLst>
      <p:ext uri="{BB962C8B-B14F-4D97-AF65-F5344CB8AC3E}">
        <p14:creationId xmlns:p14="http://schemas.microsoft.com/office/powerpoint/2010/main" val="1204656106"/>
      </p:ext>
    </p:extLst>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General Preparedness Considerations for Seniors</a:t>
            </a:r>
            <a:endParaRPr lang="en-US" sz="2800" b="1" dirty="0">
              <a:solidFill>
                <a:srgbClr val="C00000"/>
              </a:solidFill>
            </a:endParaRPr>
          </a:p>
        </p:txBody>
      </p:sp>
      <p:sp>
        <p:nvSpPr>
          <p:cNvPr id="3" name="Content Placeholder 2"/>
          <p:cNvSpPr>
            <a:spLocks noGrp="1"/>
          </p:cNvSpPr>
          <p:nvPr>
            <p:ph idx="1"/>
          </p:nvPr>
        </p:nvSpPr>
        <p:spPr>
          <a:xfrm>
            <a:off x="0" y="1124712"/>
            <a:ext cx="8988552" cy="4059936"/>
          </a:xfrm>
        </p:spPr>
        <p:txBody>
          <a:bodyPr>
            <a:normAutofit/>
          </a:bodyPr>
          <a:lstStyle/>
          <a:p>
            <a:r>
              <a:rPr lang="en-US" sz="2000" dirty="0" smtClean="0"/>
              <a:t>Preparation and planning</a:t>
            </a:r>
          </a:p>
          <a:p>
            <a:r>
              <a:rPr lang="en-US" sz="2000" dirty="0" smtClean="0"/>
              <a:t>Evaluate your own personal needs</a:t>
            </a:r>
          </a:p>
          <a:p>
            <a:r>
              <a:rPr lang="en-US" sz="2000" dirty="0" smtClean="0"/>
              <a:t>Create a network of people to aid you in an emergency</a:t>
            </a:r>
          </a:p>
          <a:p>
            <a:r>
              <a:rPr lang="en-US" sz="2000" dirty="0" smtClean="0"/>
              <a:t>Discuss your needs</a:t>
            </a:r>
          </a:p>
          <a:p>
            <a:r>
              <a:rPr lang="en-US" sz="2000" dirty="0" smtClean="0"/>
              <a:t>Keep specialized items ready</a:t>
            </a:r>
          </a:p>
          <a:p>
            <a:r>
              <a:rPr lang="en-US" sz="2000" dirty="0" smtClean="0"/>
              <a:t>Make provisions for medications that require refrigeration</a:t>
            </a:r>
          </a:p>
          <a:p>
            <a:r>
              <a:rPr lang="en-US" sz="2000" dirty="0" smtClean="0"/>
              <a:t>Make arrangements for any assistance to get to shelters</a:t>
            </a:r>
          </a:p>
          <a:p>
            <a:endParaRPr lang="en-US" sz="1400" dirty="0" smtClean="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3608220085"/>
      </p:ext>
    </p:extLst>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83880" cy="1972733"/>
          </a:xfrm>
        </p:spPr>
        <p:txBody>
          <a:bodyPr>
            <a:noAutofit/>
          </a:bodyPr>
          <a:lstStyle/>
          <a:p>
            <a:r>
              <a:rPr lang="en-US" sz="2800" b="1" dirty="0" smtClean="0">
                <a:solidFill>
                  <a:srgbClr val="C00000"/>
                </a:solidFill>
              </a:rPr>
              <a:t>Indiv</a:t>
            </a:r>
            <a:r>
              <a:rPr lang="en-US" sz="2800" dirty="0" smtClean="0">
                <a:solidFill>
                  <a:srgbClr val="C00000"/>
                </a:solidFill>
              </a:rPr>
              <a:t>iduals with Disabilities and Others with Access and Functional Needs</a:t>
            </a:r>
            <a:br>
              <a:rPr lang="en-US" sz="2800" dirty="0" smtClean="0">
                <a:solidFill>
                  <a:srgbClr val="C00000"/>
                </a:solidFill>
              </a:rPr>
            </a:br>
            <a:endParaRPr lang="en-US" sz="2800" b="1" dirty="0">
              <a:solidFill>
                <a:srgbClr val="C00000"/>
              </a:solidFill>
            </a:endParaRPr>
          </a:p>
        </p:txBody>
      </p:sp>
      <p:sp>
        <p:nvSpPr>
          <p:cNvPr id="3" name="Content Placeholder 2"/>
          <p:cNvSpPr>
            <a:spLocks noGrp="1"/>
          </p:cNvSpPr>
          <p:nvPr>
            <p:ph idx="1"/>
          </p:nvPr>
        </p:nvSpPr>
        <p:spPr>
          <a:xfrm>
            <a:off x="0" y="1499616"/>
            <a:ext cx="8988552" cy="4059936"/>
          </a:xfrm>
        </p:spPr>
        <p:txBody>
          <a:bodyPr>
            <a:normAutofit/>
          </a:bodyPr>
          <a:lstStyle/>
          <a:p>
            <a:r>
              <a:rPr lang="en-US" sz="2000" dirty="0" smtClean="0"/>
              <a:t>How to make a plan and create a support network</a:t>
            </a:r>
          </a:p>
          <a:p>
            <a:pPr lvl="1"/>
            <a:r>
              <a:rPr lang="en-US" sz="2000" dirty="0" smtClean="0"/>
              <a:t>Step 1. Collect Information</a:t>
            </a:r>
          </a:p>
          <a:p>
            <a:pPr lvl="1"/>
            <a:r>
              <a:rPr lang="en-US" sz="2000" dirty="0" smtClean="0"/>
              <a:t>Step 2. Share your emergency plans</a:t>
            </a:r>
          </a:p>
          <a:p>
            <a:pPr lvl="1"/>
            <a:r>
              <a:rPr lang="en-US" sz="2000" dirty="0" smtClean="0"/>
              <a:t>Step 3. Practice your plan with your support network</a:t>
            </a:r>
          </a:p>
          <a:p>
            <a:endParaRPr lang="en-US" sz="1400" dirty="0" smtClean="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3362901080"/>
      </p:ext>
    </p:extLst>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8640"/>
            <a:ext cx="8183880" cy="1584960"/>
          </a:xfrm>
        </p:spPr>
        <p:txBody>
          <a:bodyPr>
            <a:noAutofit/>
          </a:bodyPr>
          <a:lstStyle/>
          <a:p>
            <a:r>
              <a:rPr lang="en-US" sz="2800" b="1" dirty="0" smtClean="0">
                <a:solidFill>
                  <a:srgbClr val="C00000"/>
                </a:solidFill>
              </a:rPr>
              <a:t>Indiv</a:t>
            </a:r>
            <a:r>
              <a:rPr lang="en-US" sz="2800" dirty="0" smtClean="0">
                <a:solidFill>
                  <a:srgbClr val="C00000"/>
                </a:solidFill>
              </a:rPr>
              <a:t>iduals with Disabilities and Others with Access and Functional Needs</a:t>
            </a:r>
            <a:endParaRPr lang="en-US" sz="2800" b="1" dirty="0">
              <a:solidFill>
                <a:srgbClr val="C00000"/>
              </a:solidFill>
            </a:endParaRPr>
          </a:p>
        </p:txBody>
      </p:sp>
      <p:sp>
        <p:nvSpPr>
          <p:cNvPr id="3" name="Content Placeholder 2"/>
          <p:cNvSpPr>
            <a:spLocks noGrp="1"/>
          </p:cNvSpPr>
          <p:nvPr>
            <p:ph idx="1"/>
          </p:nvPr>
        </p:nvSpPr>
        <p:spPr>
          <a:xfrm>
            <a:off x="0" y="1605957"/>
            <a:ext cx="8988552" cy="3262376"/>
          </a:xfrm>
        </p:spPr>
        <p:txBody>
          <a:bodyPr>
            <a:normAutofit/>
          </a:bodyPr>
          <a:lstStyle/>
          <a:p>
            <a:r>
              <a:rPr lang="en-US" sz="2000" dirty="0" smtClean="0"/>
              <a:t>Power outage plans</a:t>
            </a:r>
          </a:p>
          <a:p>
            <a:r>
              <a:rPr lang="en-US" sz="2000" dirty="0" smtClean="0"/>
              <a:t>Deaf or Hard of Hearing</a:t>
            </a:r>
          </a:p>
          <a:p>
            <a:r>
              <a:rPr lang="en-US" sz="2000" dirty="0" smtClean="0"/>
              <a:t>Blind or low vision</a:t>
            </a:r>
          </a:p>
          <a:p>
            <a:r>
              <a:rPr lang="en-US" sz="2000" dirty="0" smtClean="0"/>
              <a:t>Speech disability</a:t>
            </a:r>
          </a:p>
          <a:p>
            <a:r>
              <a:rPr lang="en-US" sz="2000" dirty="0" smtClean="0"/>
              <a:t>Mobility disability</a:t>
            </a:r>
          </a:p>
          <a:p>
            <a:r>
              <a:rPr lang="en-US" sz="2000" dirty="0" smtClean="0"/>
              <a:t>Service animals</a:t>
            </a:r>
          </a:p>
          <a:p>
            <a:endParaRPr lang="en-US" sz="1400" dirty="0" smtClean="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4054223324"/>
      </p:ext>
    </p:extLst>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Chronic Disease Considerations – Kidney Disease</a:t>
            </a:r>
            <a:endParaRPr lang="en-US" sz="2800" b="1" dirty="0">
              <a:solidFill>
                <a:srgbClr val="C00000"/>
              </a:solidFill>
            </a:endParaRPr>
          </a:p>
        </p:txBody>
      </p:sp>
      <p:sp>
        <p:nvSpPr>
          <p:cNvPr id="3" name="Content Placeholder 2"/>
          <p:cNvSpPr>
            <a:spLocks noGrp="1"/>
          </p:cNvSpPr>
          <p:nvPr>
            <p:ph idx="1"/>
          </p:nvPr>
        </p:nvSpPr>
        <p:spPr>
          <a:xfrm>
            <a:off x="0" y="1182825"/>
            <a:ext cx="8988552" cy="4059936"/>
          </a:xfrm>
        </p:spPr>
        <p:txBody>
          <a:bodyPr>
            <a:normAutofit lnSpcReduction="10000"/>
          </a:bodyPr>
          <a:lstStyle/>
          <a:p>
            <a:r>
              <a:rPr lang="en-US" sz="2000" dirty="0" smtClean="0"/>
              <a:t>Kidney Disease Consideration</a:t>
            </a:r>
          </a:p>
          <a:p>
            <a:pPr lvl="1"/>
            <a:r>
              <a:rPr lang="en-US" sz="2000" dirty="0" smtClean="0"/>
              <a:t>Emergency phone numbers for doctors and dialysis centers</a:t>
            </a:r>
          </a:p>
          <a:p>
            <a:pPr lvl="1"/>
            <a:r>
              <a:rPr lang="en-US" sz="2000" dirty="0" smtClean="0"/>
              <a:t>At least 3 days worth of medicines</a:t>
            </a:r>
          </a:p>
          <a:p>
            <a:pPr lvl="1"/>
            <a:r>
              <a:rPr lang="en-US" sz="2000" dirty="0" smtClean="0"/>
              <a:t>Diabetes</a:t>
            </a:r>
          </a:p>
          <a:p>
            <a:pPr lvl="1"/>
            <a:r>
              <a:rPr lang="en-US" sz="2000" dirty="0" smtClean="0"/>
              <a:t>For those who rely on automated peritoneal dialysis, perform manual exchange</a:t>
            </a:r>
          </a:p>
          <a:p>
            <a:r>
              <a:rPr lang="en-US" sz="2000" dirty="0" smtClean="0"/>
              <a:t>The 3 day emergency diet</a:t>
            </a:r>
          </a:p>
          <a:p>
            <a:r>
              <a:rPr lang="en-US" sz="2000" dirty="0" smtClean="0"/>
              <a:t>Widespread outages</a:t>
            </a:r>
          </a:p>
          <a:p>
            <a:r>
              <a:rPr lang="en-US" sz="2000" dirty="0" smtClean="0"/>
              <a:t>Evacuating to a shelter</a:t>
            </a:r>
          </a:p>
          <a:p>
            <a:r>
              <a:rPr lang="en-US" sz="2000" dirty="0" smtClean="0"/>
              <a:t>Individual emergencies</a:t>
            </a:r>
          </a:p>
          <a:p>
            <a:endParaRPr lang="en-US" sz="1400" dirty="0" smtClean="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1747207822"/>
      </p:ext>
    </p:extLst>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Objectives</a:t>
            </a:r>
            <a:endParaRPr lang="en-US" sz="3200" b="1" dirty="0">
              <a:solidFill>
                <a:srgbClr val="C00000"/>
              </a:solidFill>
            </a:endParaRPr>
          </a:p>
        </p:txBody>
      </p:sp>
      <p:sp>
        <p:nvSpPr>
          <p:cNvPr id="3" name="Content Placeholder 2"/>
          <p:cNvSpPr>
            <a:spLocks noGrp="1"/>
          </p:cNvSpPr>
          <p:nvPr>
            <p:ph idx="1"/>
          </p:nvPr>
        </p:nvSpPr>
        <p:spPr>
          <a:xfrm>
            <a:off x="0" y="1106424"/>
            <a:ext cx="8991600" cy="4061953"/>
          </a:xfrm>
        </p:spPr>
        <p:txBody>
          <a:bodyPr>
            <a:normAutofit/>
          </a:bodyPr>
          <a:lstStyle/>
          <a:p>
            <a:r>
              <a:rPr lang="en-US" sz="2000" dirty="0" smtClean="0"/>
              <a:t>Understand how to become more prepared for emergencies</a:t>
            </a:r>
          </a:p>
          <a:p>
            <a:r>
              <a:rPr lang="en-US" sz="2000" dirty="0" smtClean="0"/>
              <a:t>Remember what items are needed</a:t>
            </a:r>
          </a:p>
          <a:p>
            <a:r>
              <a:rPr lang="en-US" sz="2000" dirty="0" smtClean="0"/>
              <a:t>Learn the steps to becoming prepared</a:t>
            </a:r>
          </a:p>
          <a:p>
            <a:r>
              <a:rPr lang="en-US" sz="2000" dirty="0" smtClean="0"/>
              <a:t>Apply aspects of preparedness to people with chronic diseases </a:t>
            </a:r>
          </a:p>
          <a:p>
            <a:r>
              <a:rPr lang="en-US" sz="2000" dirty="0" smtClean="0"/>
              <a:t>Apply aspects of preparedness to people with special needs</a:t>
            </a:r>
          </a:p>
          <a:p>
            <a:endParaRPr lang="en-US" sz="2000" dirty="0"/>
          </a:p>
        </p:txBody>
      </p:sp>
    </p:spTree>
    <p:extLst>
      <p:ext uri="{BB962C8B-B14F-4D97-AF65-F5344CB8AC3E}">
        <p14:creationId xmlns:p14="http://schemas.microsoft.com/office/powerpoint/2010/main" val="2251151214"/>
      </p:ext>
    </p:extLst>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Chronic Disease Considerations—Diabetes </a:t>
            </a:r>
            <a:endParaRPr lang="en-US" sz="2800" b="1" dirty="0">
              <a:solidFill>
                <a:srgbClr val="C00000"/>
              </a:solidFill>
            </a:endParaRPr>
          </a:p>
        </p:txBody>
      </p:sp>
      <p:sp>
        <p:nvSpPr>
          <p:cNvPr id="3" name="Content Placeholder 2"/>
          <p:cNvSpPr>
            <a:spLocks noGrp="1"/>
          </p:cNvSpPr>
          <p:nvPr>
            <p:ph idx="1"/>
          </p:nvPr>
        </p:nvSpPr>
        <p:spPr>
          <a:xfrm>
            <a:off x="0" y="1143000"/>
            <a:ext cx="8988552" cy="4059936"/>
          </a:xfrm>
        </p:spPr>
        <p:txBody>
          <a:bodyPr>
            <a:normAutofit/>
          </a:bodyPr>
          <a:lstStyle/>
          <a:p>
            <a:r>
              <a:rPr lang="en-US" sz="2000" dirty="0" smtClean="0"/>
              <a:t>Diabetes</a:t>
            </a:r>
          </a:p>
          <a:p>
            <a:r>
              <a:rPr lang="en-US" sz="2000" dirty="0" smtClean="0"/>
              <a:t>General preparedness items</a:t>
            </a:r>
          </a:p>
          <a:p>
            <a:r>
              <a:rPr lang="en-US" sz="2000" dirty="0" smtClean="0"/>
              <a:t>Glucose gel or small amounts of juice and hard candy</a:t>
            </a:r>
          </a:p>
          <a:p>
            <a:r>
              <a:rPr lang="en-US" sz="2000" dirty="0" smtClean="0"/>
              <a:t>Protein bars</a:t>
            </a:r>
          </a:p>
          <a:p>
            <a:r>
              <a:rPr lang="en-US" sz="2000" dirty="0" smtClean="0"/>
              <a:t>Diabetes supplies</a:t>
            </a:r>
          </a:p>
          <a:p>
            <a:r>
              <a:rPr lang="en-US" sz="2000" dirty="0" smtClean="0"/>
              <a:t>Monitor blood sugars</a:t>
            </a:r>
          </a:p>
          <a:p>
            <a:r>
              <a:rPr lang="en-US" sz="2000" dirty="0" smtClean="0"/>
              <a:t>Treat low blood sugars (less than 70 mg/dl)</a:t>
            </a:r>
          </a:p>
          <a:p>
            <a:r>
              <a:rPr lang="en-US" sz="2000" dirty="0" smtClean="0"/>
              <a:t>Keep insulin safe</a:t>
            </a:r>
          </a:p>
          <a:p>
            <a:endParaRPr lang="en-US" sz="1400" dirty="0" smtClean="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2440268289"/>
      </p:ext>
    </p:extLst>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Chronic Disease Considerations—COPD </a:t>
            </a:r>
            <a:endParaRPr lang="en-US" sz="28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fontScale="92500"/>
          </a:bodyPr>
          <a:lstStyle/>
          <a:p>
            <a:r>
              <a:rPr lang="en-US" sz="1800" dirty="0" smtClean="0"/>
              <a:t>Chronic Obstructive Pulmonary Disease</a:t>
            </a:r>
          </a:p>
          <a:p>
            <a:pPr lvl="1"/>
            <a:r>
              <a:rPr lang="en-US" sz="1800" dirty="0" smtClean="0"/>
              <a:t>Notify local fire station and power company if you are on oxygen</a:t>
            </a:r>
          </a:p>
          <a:p>
            <a:pPr lvl="1"/>
            <a:r>
              <a:rPr lang="en-US" sz="1800" dirty="0" smtClean="0"/>
              <a:t>Put together an emergency kit</a:t>
            </a:r>
          </a:p>
          <a:p>
            <a:pPr lvl="1"/>
            <a:r>
              <a:rPr lang="en-US" sz="1800" dirty="0" smtClean="0"/>
              <a:t>Nebulizing equipment</a:t>
            </a:r>
          </a:p>
          <a:p>
            <a:pPr lvl="1"/>
            <a:r>
              <a:rPr lang="en-US" sz="1800" dirty="0" smtClean="0"/>
              <a:t>Periodically check on power</a:t>
            </a:r>
          </a:p>
          <a:p>
            <a:pPr lvl="1"/>
            <a:r>
              <a:rPr lang="en-US" sz="1800" dirty="0" smtClean="0"/>
              <a:t>Keep ice remover</a:t>
            </a:r>
          </a:p>
          <a:p>
            <a:pPr lvl="1"/>
            <a:r>
              <a:rPr lang="en-US" sz="1800" dirty="0" smtClean="0"/>
              <a:t>Install remote starter on car</a:t>
            </a:r>
          </a:p>
          <a:p>
            <a:pPr lvl="1"/>
            <a:r>
              <a:rPr lang="en-US" sz="1800" dirty="0" smtClean="0"/>
              <a:t>Have someone clear your drive way</a:t>
            </a:r>
          </a:p>
          <a:p>
            <a:pPr lvl="1"/>
            <a:r>
              <a:rPr lang="en-US" sz="1800" dirty="0" smtClean="0"/>
              <a:t>Purchase small generator</a:t>
            </a:r>
          </a:p>
          <a:p>
            <a:pPr lvl="1"/>
            <a:r>
              <a:rPr lang="en-US" sz="1800" dirty="0" smtClean="0"/>
              <a:t>Notify ambulance services</a:t>
            </a:r>
          </a:p>
          <a:p>
            <a:pPr lvl="1"/>
            <a:r>
              <a:rPr lang="en-US" sz="1800" dirty="0" smtClean="0"/>
              <a:t>Check exterior lights</a:t>
            </a:r>
          </a:p>
          <a:p>
            <a:pPr lvl="1"/>
            <a:r>
              <a:rPr lang="en-US" sz="1800" dirty="0" smtClean="0"/>
              <a:t>Keep driveway clear</a:t>
            </a:r>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2881869458"/>
      </p:ext>
    </p:extLst>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
            <a:ext cx="8183880" cy="1051560"/>
          </a:xfrm>
        </p:spPr>
        <p:txBody>
          <a:bodyPr>
            <a:normAutofit/>
          </a:bodyPr>
          <a:lstStyle/>
          <a:p>
            <a:r>
              <a:rPr lang="en-US" sz="3200" b="1" dirty="0" smtClean="0">
                <a:solidFill>
                  <a:srgbClr val="C00000"/>
                </a:solidFill>
              </a:rPr>
              <a:t>Considerations for Caregivers </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a:bodyPr>
          <a:lstStyle/>
          <a:p>
            <a:r>
              <a:rPr lang="en-US" sz="2000" dirty="0"/>
              <a:t>Dementia/Alzheimer’s</a:t>
            </a:r>
          </a:p>
          <a:p>
            <a:pPr lvl="1"/>
            <a:r>
              <a:rPr lang="en-US" sz="2000" dirty="0" smtClean="0"/>
              <a:t>A </a:t>
            </a:r>
            <a:r>
              <a:rPr lang="en-US" sz="2000" dirty="0"/>
              <a:t>recent picture of the person with </a:t>
            </a:r>
            <a:r>
              <a:rPr lang="en-US" sz="2000" dirty="0" smtClean="0"/>
              <a:t>dementia</a:t>
            </a:r>
          </a:p>
          <a:p>
            <a:r>
              <a:rPr lang="en-US" sz="2000" dirty="0" smtClean="0"/>
              <a:t>Advance preparations</a:t>
            </a:r>
          </a:p>
          <a:p>
            <a:r>
              <a:rPr lang="en-US" sz="2000" dirty="0" smtClean="0"/>
              <a:t>Emergency kit</a:t>
            </a:r>
          </a:p>
          <a:p>
            <a:r>
              <a:rPr lang="en-US" sz="2000" dirty="0" smtClean="0"/>
              <a:t>If you know a disaster is about to occur</a:t>
            </a:r>
          </a:p>
          <a:p>
            <a:r>
              <a:rPr lang="en-US" sz="2000" dirty="0" smtClean="0"/>
              <a:t>During an evacuation</a:t>
            </a:r>
          </a:p>
          <a:p>
            <a:r>
              <a:rPr lang="en-US" sz="2000" dirty="0" smtClean="0"/>
              <a:t>Tips for preventing agitation</a:t>
            </a:r>
          </a:p>
          <a:p>
            <a:r>
              <a:rPr lang="en-US" sz="2000" dirty="0" smtClean="0"/>
              <a:t>Helpful hints during an episode of agitation</a:t>
            </a:r>
          </a:p>
          <a:p>
            <a:r>
              <a:rPr lang="en-US" sz="2000" dirty="0" smtClean="0"/>
              <a:t>Take care of yourself</a:t>
            </a:r>
            <a:endParaRPr lang="en-US" sz="2000" dirty="0"/>
          </a:p>
          <a:p>
            <a:endParaRPr lang="en-US" sz="1400" dirty="0" smtClean="0"/>
          </a:p>
          <a:p>
            <a:pPr lvl="1"/>
            <a:endParaRPr lang="en-US" sz="1087" dirty="0" smtClean="0"/>
          </a:p>
          <a:p>
            <a:pPr lvl="1"/>
            <a:endParaRPr lang="en-US" sz="1087" dirty="0"/>
          </a:p>
        </p:txBody>
      </p:sp>
    </p:spTree>
    <p:extLst>
      <p:ext uri="{BB962C8B-B14F-4D97-AF65-F5344CB8AC3E}">
        <p14:creationId xmlns:p14="http://schemas.microsoft.com/office/powerpoint/2010/main" val="4092846850"/>
      </p:ext>
    </p:extLst>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
            <a:ext cx="8183880" cy="1051560"/>
          </a:xfrm>
        </p:spPr>
        <p:txBody>
          <a:bodyPr>
            <a:normAutofit/>
          </a:bodyPr>
          <a:lstStyle/>
          <a:p>
            <a:r>
              <a:rPr lang="en-US" sz="3200" dirty="0" smtClean="0"/>
              <a:t>Review and Wrap-up</a:t>
            </a:r>
            <a:endParaRPr lang="en-US" sz="3200" dirty="0"/>
          </a:p>
        </p:txBody>
      </p:sp>
      <p:sp>
        <p:nvSpPr>
          <p:cNvPr id="3" name="Content Placeholder 2"/>
          <p:cNvSpPr>
            <a:spLocks noGrp="1"/>
          </p:cNvSpPr>
          <p:nvPr>
            <p:ph idx="1"/>
          </p:nvPr>
        </p:nvSpPr>
        <p:spPr>
          <a:xfrm>
            <a:off x="0" y="1106424"/>
            <a:ext cx="8988552" cy="4059936"/>
          </a:xfrm>
        </p:spPr>
        <p:txBody>
          <a:bodyPr/>
          <a:lstStyle/>
          <a:p>
            <a:r>
              <a:rPr lang="en-US" sz="2000" dirty="0" smtClean="0"/>
              <a:t>Get a kit</a:t>
            </a:r>
          </a:p>
          <a:p>
            <a:pPr lvl="1"/>
            <a:r>
              <a:rPr lang="en-US" dirty="0" smtClean="0"/>
              <a:t>Ensure your kit is labeled with your name</a:t>
            </a:r>
          </a:p>
          <a:p>
            <a:pPr lvl="1"/>
            <a:r>
              <a:rPr lang="en-US" dirty="0" smtClean="0"/>
              <a:t>Consider containers with wheels</a:t>
            </a:r>
          </a:p>
          <a:p>
            <a:pPr lvl="1"/>
            <a:r>
              <a:rPr lang="en-US" dirty="0" smtClean="0"/>
              <a:t>Ensure you have anything needed for mobility aids</a:t>
            </a:r>
          </a:p>
          <a:p>
            <a:pPr lvl="1"/>
            <a:r>
              <a:rPr lang="en-US" dirty="0" smtClean="0"/>
              <a:t>Ensure you have anything needed for chronic disease</a:t>
            </a:r>
          </a:p>
          <a:p>
            <a:r>
              <a:rPr lang="en-US" sz="2000" dirty="0" smtClean="0"/>
              <a:t>Make a plan</a:t>
            </a:r>
          </a:p>
          <a:p>
            <a:pPr lvl="1"/>
            <a:r>
              <a:rPr lang="en-US" dirty="0" smtClean="0"/>
              <a:t>Plan for shelter in place and evacuation</a:t>
            </a:r>
          </a:p>
          <a:p>
            <a:pPr lvl="1"/>
            <a:r>
              <a:rPr lang="en-US" dirty="0" smtClean="0"/>
              <a:t>Plan for pets</a:t>
            </a:r>
          </a:p>
          <a:p>
            <a:pPr lvl="1"/>
            <a:r>
              <a:rPr lang="en-US" dirty="0" smtClean="0"/>
              <a:t>Be sure to practice your plan</a:t>
            </a:r>
          </a:p>
          <a:p>
            <a:pPr lvl="1"/>
            <a:r>
              <a:rPr lang="en-US" dirty="0" smtClean="0"/>
              <a:t>Plan for those with disabilities and chronic diseases</a:t>
            </a:r>
          </a:p>
          <a:p>
            <a:r>
              <a:rPr lang="en-US" sz="2000" dirty="0" smtClean="0"/>
              <a:t>Be informed</a:t>
            </a:r>
          </a:p>
          <a:p>
            <a:pPr lvl="1"/>
            <a:r>
              <a:rPr lang="en-US" dirty="0" smtClean="0"/>
              <a:t>Know what disasters are likely in your area</a:t>
            </a:r>
          </a:p>
          <a:p>
            <a:pPr lvl="1"/>
            <a:r>
              <a:rPr lang="en-US" dirty="0" smtClean="0"/>
              <a:t>Know your neighbors and your community</a:t>
            </a:r>
          </a:p>
          <a:p>
            <a:endParaRPr lang="en-US" dirty="0"/>
          </a:p>
        </p:txBody>
      </p:sp>
    </p:spTree>
    <p:extLst>
      <p:ext uri="{BB962C8B-B14F-4D97-AF65-F5344CB8AC3E}">
        <p14:creationId xmlns:p14="http://schemas.microsoft.com/office/powerpoint/2010/main" val="4014377082"/>
      </p:ext>
    </p:extLst>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Questions?</a:t>
            </a:r>
            <a:endParaRPr lang="en-US" sz="3200" b="1" dirty="0">
              <a:solidFill>
                <a:srgbClr val="C00000"/>
              </a:solidFill>
            </a:endParaRPr>
          </a:p>
        </p:txBody>
      </p:sp>
      <p:pic>
        <p:nvPicPr>
          <p:cNvPr id="4" name="Content Placeholder 3"/>
          <p:cNvPicPr>
            <a:picLocks noGrp="1" noChangeAspect="1"/>
          </p:cNvPicPr>
          <p:nvPr>
            <p:ph idx="1"/>
          </p:nvPr>
        </p:nvPicPr>
        <p:blipFill>
          <a:blip r:embed="rId3"/>
          <a:stretch>
            <a:fillRect/>
          </a:stretch>
        </p:blipFill>
        <p:spPr>
          <a:xfrm>
            <a:off x="2082868" y="1371600"/>
            <a:ext cx="5084944" cy="4444241"/>
          </a:xfrm>
          <a:prstGeom prst="rect">
            <a:avLst/>
          </a:prstGeom>
        </p:spPr>
      </p:pic>
    </p:spTree>
    <p:extLst>
      <p:ext uri="{BB962C8B-B14F-4D97-AF65-F5344CB8AC3E}">
        <p14:creationId xmlns:p14="http://schemas.microsoft.com/office/powerpoint/2010/main" val="1737132872"/>
      </p:ext>
    </p:extLst>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9144000" cy="7132320"/>
          </a:xfrm>
        </p:spPr>
        <p:txBody>
          <a:bodyPr/>
          <a:lstStyle/>
          <a:p>
            <a:pPr marL="0" indent="-457200"/>
            <a:r>
              <a:rPr lang="en-US" sz="1000" dirty="0"/>
              <a:t>American Red Cross. (</a:t>
            </a:r>
            <a:r>
              <a:rPr lang="en-US" sz="1000" dirty="0" err="1"/>
              <a:t>n.d.</a:t>
            </a:r>
            <a:r>
              <a:rPr lang="en-US" sz="1000" dirty="0"/>
              <a:t>). Disaster preparedness for seniors by seniors. Retrieved from http://</a:t>
            </a:r>
            <a:r>
              <a:rPr lang="en-US" sz="1000" dirty="0" smtClean="0"/>
              <a:t>www.redcross.org/images/MEDIA_CustomProductCatalog/m4640086_Disaster_Preparedness_for_Srs-English.revised_7-09.pdf</a:t>
            </a:r>
          </a:p>
          <a:p>
            <a:pPr marL="0" indent="-457200"/>
            <a:r>
              <a:rPr lang="en-US" sz="1000" dirty="0" smtClean="0"/>
              <a:t>Centers </a:t>
            </a:r>
            <a:r>
              <a:rPr lang="en-US" sz="1000" dirty="0"/>
              <a:t>for Disease Control and </a:t>
            </a:r>
            <a:r>
              <a:rPr lang="en-US" sz="1000" dirty="0" smtClean="0"/>
              <a:t>Prevention. (2017). Disaster planning tips. Retrieved from https</a:t>
            </a:r>
            <a:r>
              <a:rPr lang="en-US" sz="1000" dirty="0"/>
              <a:t>://www.cdc.gov/aging/pdf/disaster_planning</a:t>
            </a:r>
            <a:r>
              <a:rPr lang="en-US" sz="1000" dirty="0" smtClean="0"/>
              <a:t>_ tips.pdf</a:t>
            </a:r>
            <a:endParaRPr lang="en-US" sz="1000" dirty="0"/>
          </a:p>
          <a:p>
            <a:pPr marL="0" indent="-457200"/>
            <a:r>
              <a:rPr lang="en-US" sz="1000" smtClean="0"/>
              <a:t>Federal </a:t>
            </a:r>
            <a:r>
              <a:rPr lang="en-US" sz="1000" dirty="0"/>
              <a:t>Emergency Management </a:t>
            </a:r>
            <a:r>
              <a:rPr lang="en-US" sz="1000" dirty="0" smtClean="0"/>
              <a:t>Agency. (2017). Shelter. Retrieved from https</a:t>
            </a:r>
            <a:r>
              <a:rPr lang="en-US" sz="1000" dirty="0"/>
              <a:t>://</a:t>
            </a:r>
            <a:r>
              <a:rPr lang="en-US" sz="1000" dirty="0" smtClean="0"/>
              <a:t>www.ready.gov/shelter</a:t>
            </a:r>
          </a:p>
          <a:p>
            <a:pPr marL="0" indent="-457200"/>
            <a:r>
              <a:rPr lang="en-US" sz="1000" dirty="0"/>
              <a:t>Federal Emergency Management </a:t>
            </a:r>
            <a:r>
              <a:rPr lang="en-US" sz="1000" dirty="0" smtClean="0"/>
              <a:t>Agency. (2017). Seniors. Retrieved from https</a:t>
            </a:r>
            <a:r>
              <a:rPr lang="en-US" sz="1000" dirty="0"/>
              <a:t>://</a:t>
            </a:r>
            <a:r>
              <a:rPr lang="en-US" sz="1000" dirty="0" smtClean="0"/>
              <a:t>www.ready.gov/seniors</a:t>
            </a:r>
          </a:p>
          <a:p>
            <a:pPr marL="0" indent="-457200"/>
            <a:r>
              <a:rPr lang="en-US" sz="1000" dirty="0" smtClean="0"/>
              <a:t>Federal </a:t>
            </a:r>
            <a:r>
              <a:rPr lang="en-US" sz="1000" dirty="0"/>
              <a:t>Emergency Management </a:t>
            </a:r>
            <a:r>
              <a:rPr lang="en-US" sz="1000" dirty="0" smtClean="0"/>
              <a:t>Agency. (2017). Access and functional needs. Retrieved from https</a:t>
            </a:r>
            <a:r>
              <a:rPr lang="en-US" sz="1000" dirty="0"/>
              <a:t>://</a:t>
            </a:r>
            <a:r>
              <a:rPr lang="en-US" sz="1000" dirty="0" smtClean="0"/>
              <a:t>www.ready.gov/individuals-access-functional-needs</a:t>
            </a:r>
          </a:p>
          <a:p>
            <a:pPr marL="0" indent="-457200"/>
            <a:r>
              <a:rPr lang="en-US" sz="1000" dirty="0" err="1" smtClean="0"/>
              <a:t>Davita</a:t>
            </a:r>
            <a:r>
              <a:rPr lang="en-US" sz="1000" dirty="0" smtClean="0"/>
              <a:t>. (2017). Emergency preparedness for people with kidney disease. Retrieved from https</a:t>
            </a:r>
            <a:r>
              <a:rPr lang="en-US" sz="1000" dirty="0"/>
              <a:t>://</a:t>
            </a:r>
            <a:r>
              <a:rPr lang="en-US" sz="1000" dirty="0" smtClean="0"/>
              <a:t>www.davita.com/kidney-disease/overview/living-with-ckd/emergency-preparedness-for-people-with-kidney-disease/e/4930</a:t>
            </a:r>
          </a:p>
          <a:p>
            <a:pPr marL="0" indent="-457200"/>
            <a:r>
              <a:rPr lang="en-US" sz="1000" dirty="0" err="1" smtClean="0"/>
              <a:t>Davita</a:t>
            </a:r>
            <a:r>
              <a:rPr lang="en-US" sz="1000" dirty="0" smtClean="0"/>
              <a:t>. (2017). Diabetes emergency plan: Are you ready? Retrieved from https</a:t>
            </a:r>
            <a:r>
              <a:rPr lang="en-US" sz="1000" dirty="0"/>
              <a:t>://www.davita.com/kidney-disease/causes/diabetes/diabetes-emergency-plan:-are-you-ready?/</a:t>
            </a:r>
            <a:r>
              <a:rPr lang="en-US" sz="1000" dirty="0" smtClean="0"/>
              <a:t>e/6943</a:t>
            </a:r>
          </a:p>
          <a:p>
            <a:pPr marL="0" indent="-457200"/>
            <a:r>
              <a:rPr lang="en-US" sz="1000" dirty="0" err="1" smtClean="0"/>
              <a:t>Mi</a:t>
            </a:r>
            <a:r>
              <a:rPr lang="en-US" sz="1000" dirty="0" smtClean="0"/>
              <a:t>, Carolyn. (</a:t>
            </a:r>
            <a:r>
              <a:rPr lang="en-US" sz="1000" dirty="0" err="1" smtClean="0"/>
              <a:t>n.d.</a:t>
            </a:r>
            <a:r>
              <a:rPr lang="en-US" sz="1000" dirty="0" smtClean="0"/>
              <a:t>) A helpful list for emergency situations. Retrieved from http</a:t>
            </a:r>
            <a:r>
              <a:rPr lang="en-US" sz="1000" dirty="0"/>
              <a:t>://</a:t>
            </a:r>
            <a:r>
              <a:rPr lang="en-US" sz="1000" dirty="0" smtClean="0"/>
              <a:t>copdandsomuchmore.com/carolynemergency.html</a:t>
            </a:r>
          </a:p>
          <a:p>
            <a:pPr marL="0" indent="-457200"/>
            <a:r>
              <a:rPr lang="en-US" sz="1000" dirty="0" smtClean="0"/>
              <a:t>Alzheimer’s Association. (2017). In a disaster. Retrieved from https</a:t>
            </a:r>
            <a:r>
              <a:rPr lang="en-US" sz="1000" dirty="0"/>
              <a:t>://www.alz.org/care/alzheimers-dementia-disaster-preparedness.asp</a:t>
            </a:r>
          </a:p>
          <a:p>
            <a:pPr marL="0" indent="-457200"/>
            <a:r>
              <a:rPr lang="en-US" sz="1000" dirty="0" smtClean="0"/>
              <a:t>Alzheimer’s Association. (2017). Emergency preparedness. Retrieved from http</a:t>
            </a:r>
            <a:r>
              <a:rPr lang="en-US" sz="1000" dirty="0"/>
              <a:t>://www.alz.org/national/documents/topicsheet_disasterprep.pdf</a:t>
            </a:r>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smtClean="0"/>
          </a:p>
          <a:p>
            <a:pPr marL="0" indent="0">
              <a:buNone/>
            </a:pPr>
            <a:endParaRPr lang="en-US" sz="1200" dirty="0"/>
          </a:p>
          <a:p>
            <a:endParaRPr lang="en-US" sz="2400" dirty="0"/>
          </a:p>
          <a:p>
            <a:endParaRPr lang="en-US" dirty="0"/>
          </a:p>
        </p:txBody>
      </p:sp>
      <p:sp>
        <p:nvSpPr>
          <p:cNvPr id="4" name="Title 1"/>
          <p:cNvSpPr>
            <a:spLocks noGrp="1"/>
          </p:cNvSpPr>
          <p:nvPr>
            <p:ph type="title"/>
          </p:nvPr>
        </p:nvSpPr>
        <p:spPr>
          <a:xfrm>
            <a:off x="533400" y="272912"/>
            <a:ext cx="8183880" cy="1051560"/>
          </a:xfrm>
        </p:spPr>
        <p:txBody>
          <a:bodyPr/>
          <a:lstStyle/>
          <a:p>
            <a:r>
              <a:rPr lang="en-US" b="1" dirty="0" smtClean="0">
                <a:solidFill>
                  <a:srgbClr val="C00000"/>
                </a:solidFill>
              </a:rPr>
              <a:t>References</a:t>
            </a:r>
            <a:endParaRPr lang="en-US" b="1" dirty="0">
              <a:solidFill>
                <a:srgbClr val="C00000"/>
              </a:solidFill>
            </a:endParaRPr>
          </a:p>
        </p:txBody>
      </p:sp>
    </p:spTree>
    <p:extLst>
      <p:ext uri="{BB962C8B-B14F-4D97-AF65-F5344CB8AC3E}">
        <p14:creationId xmlns:p14="http://schemas.microsoft.com/office/powerpoint/2010/main" val="2246185314"/>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Three Steps to Preparedness</a:t>
            </a:r>
            <a:endParaRPr lang="en-US" sz="3200" b="1" dirty="0">
              <a:solidFill>
                <a:srgbClr val="C00000"/>
              </a:solidFill>
            </a:endParaRPr>
          </a:p>
        </p:txBody>
      </p:sp>
      <p:sp>
        <p:nvSpPr>
          <p:cNvPr id="3" name="Content Placeholder 2"/>
          <p:cNvSpPr>
            <a:spLocks noGrp="1"/>
          </p:cNvSpPr>
          <p:nvPr>
            <p:ph idx="1"/>
          </p:nvPr>
        </p:nvSpPr>
        <p:spPr>
          <a:xfrm>
            <a:off x="0" y="1106153"/>
            <a:ext cx="8991600" cy="4061953"/>
          </a:xfrm>
        </p:spPr>
        <p:txBody>
          <a:bodyPr>
            <a:normAutofit/>
          </a:bodyPr>
          <a:lstStyle/>
          <a:p>
            <a:r>
              <a:rPr lang="en-US" sz="2000" dirty="0" smtClean="0"/>
              <a:t>Get a Kit</a:t>
            </a:r>
          </a:p>
          <a:p>
            <a:r>
              <a:rPr lang="en-US" sz="2000" dirty="0" smtClean="0"/>
              <a:t>Make a Plan</a:t>
            </a:r>
          </a:p>
          <a:p>
            <a:r>
              <a:rPr lang="en-US" sz="2000" dirty="0" smtClean="0"/>
              <a:t>Be Informed</a:t>
            </a:r>
          </a:p>
          <a:p>
            <a:endParaRPr lang="en-US" sz="2000" dirty="0"/>
          </a:p>
        </p:txBody>
      </p:sp>
    </p:spTree>
    <p:extLst>
      <p:ext uri="{BB962C8B-B14F-4D97-AF65-F5344CB8AC3E}">
        <p14:creationId xmlns:p14="http://schemas.microsoft.com/office/powerpoint/2010/main" val="3432922477"/>
      </p:ext>
    </p:extLst>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Get a Kit</a:t>
            </a:r>
            <a:endParaRPr lang="en-US" sz="3200" b="1" dirty="0">
              <a:solidFill>
                <a:srgbClr val="C00000"/>
              </a:solidFill>
            </a:endParaRPr>
          </a:p>
        </p:txBody>
      </p:sp>
      <p:sp>
        <p:nvSpPr>
          <p:cNvPr id="3" name="Content Placeholder 2"/>
          <p:cNvSpPr>
            <a:spLocks noGrp="1"/>
          </p:cNvSpPr>
          <p:nvPr>
            <p:ph idx="1"/>
          </p:nvPr>
        </p:nvSpPr>
        <p:spPr>
          <a:xfrm>
            <a:off x="0" y="1106153"/>
            <a:ext cx="8991600" cy="4061953"/>
          </a:xfrm>
        </p:spPr>
        <p:txBody>
          <a:bodyPr>
            <a:normAutofit/>
          </a:bodyPr>
          <a:lstStyle/>
          <a:p>
            <a:r>
              <a:rPr lang="en-US" sz="2000" dirty="0" smtClean="0"/>
              <a:t>At </a:t>
            </a:r>
            <a:r>
              <a:rPr lang="en-US" sz="2000" dirty="0"/>
              <a:t>least three </a:t>
            </a:r>
            <a:r>
              <a:rPr lang="en-US" sz="2000" dirty="0" smtClean="0"/>
              <a:t>days worth of supplies needed. </a:t>
            </a:r>
            <a:endParaRPr lang="en-US" sz="2000" dirty="0"/>
          </a:p>
          <a:p>
            <a:r>
              <a:rPr lang="en-US" sz="2000" dirty="0" smtClean="0"/>
              <a:t>Store </a:t>
            </a:r>
            <a:r>
              <a:rPr lang="en-US" sz="2000" dirty="0"/>
              <a:t>your supplies in one or more easy-to-carry </a:t>
            </a:r>
            <a:r>
              <a:rPr lang="en-US" sz="2000" dirty="0" smtClean="0"/>
              <a:t>containers. </a:t>
            </a:r>
            <a:endParaRPr lang="en-US" sz="2000" dirty="0"/>
          </a:p>
          <a:p>
            <a:r>
              <a:rPr lang="en-US" sz="2000" dirty="0" smtClean="0"/>
              <a:t>Consider </a:t>
            </a:r>
            <a:r>
              <a:rPr lang="en-US" sz="2000" dirty="0"/>
              <a:t>storing supplies in a container that has wheels. </a:t>
            </a:r>
          </a:p>
          <a:p>
            <a:r>
              <a:rPr lang="en-US" sz="2000" dirty="0" smtClean="0"/>
              <a:t>Be </a:t>
            </a:r>
            <a:r>
              <a:rPr lang="en-US" sz="2000" dirty="0"/>
              <a:t>sure your bag has an ID tag. </a:t>
            </a:r>
          </a:p>
          <a:p>
            <a:r>
              <a:rPr lang="en-US" sz="2000" dirty="0" smtClean="0"/>
              <a:t>Label </a:t>
            </a:r>
            <a:r>
              <a:rPr lang="en-US" sz="2000" dirty="0"/>
              <a:t>any </a:t>
            </a:r>
            <a:r>
              <a:rPr lang="en-US" sz="2000" dirty="0" smtClean="0"/>
              <a:t>equipment that </a:t>
            </a:r>
            <a:r>
              <a:rPr lang="en-US" sz="2000" dirty="0"/>
              <a:t>you would need with your name, address and phone numbers. </a:t>
            </a:r>
          </a:p>
          <a:p>
            <a:r>
              <a:rPr lang="en-US" sz="2000" dirty="0" smtClean="0"/>
              <a:t>Keep </a:t>
            </a:r>
            <a:r>
              <a:rPr lang="en-US" sz="2000" dirty="0"/>
              <a:t>your kit </a:t>
            </a:r>
            <a:r>
              <a:rPr lang="en-US" sz="2000" dirty="0" smtClean="0"/>
              <a:t>up-to-date. </a:t>
            </a:r>
            <a:endParaRPr lang="en-US" sz="2000" dirty="0"/>
          </a:p>
        </p:txBody>
      </p:sp>
    </p:spTree>
    <p:extLst>
      <p:ext uri="{BB962C8B-B14F-4D97-AF65-F5344CB8AC3E}">
        <p14:creationId xmlns:p14="http://schemas.microsoft.com/office/powerpoint/2010/main" val="4172902670"/>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lstStyle/>
          <a:p>
            <a:r>
              <a:rPr lang="en-US" b="1" dirty="0" smtClean="0">
                <a:solidFill>
                  <a:srgbClr val="C00000"/>
                </a:solidFill>
              </a:rPr>
              <a:t>What Supplies Should be in Your Kit?</a:t>
            </a:r>
            <a:endParaRPr lang="en-US" b="1" dirty="0">
              <a:solidFill>
                <a:srgbClr val="C00000"/>
              </a:solidFill>
            </a:endParaRPr>
          </a:p>
        </p:txBody>
      </p:sp>
      <p:sp>
        <p:nvSpPr>
          <p:cNvPr id="3" name="Content Placeholder 2"/>
          <p:cNvSpPr>
            <a:spLocks noGrp="1"/>
          </p:cNvSpPr>
          <p:nvPr>
            <p:ph idx="1"/>
          </p:nvPr>
        </p:nvSpPr>
        <p:spPr>
          <a:xfrm>
            <a:off x="152400" y="838200"/>
            <a:ext cx="8839200" cy="5066047"/>
          </a:xfrm>
        </p:spPr>
        <p:txBody>
          <a:bodyPr>
            <a:normAutofit fontScale="62500" lnSpcReduction="20000"/>
          </a:bodyPr>
          <a:lstStyle/>
          <a:p>
            <a:r>
              <a:rPr lang="en-US" sz="2000" dirty="0"/>
              <a:t>Water </a:t>
            </a:r>
            <a:endParaRPr lang="en-US" sz="2000" dirty="0" smtClean="0"/>
          </a:p>
          <a:p>
            <a:r>
              <a:rPr lang="en-US" sz="2000" dirty="0" smtClean="0"/>
              <a:t>Food </a:t>
            </a:r>
          </a:p>
          <a:p>
            <a:r>
              <a:rPr lang="en-US" sz="2000" dirty="0" smtClean="0"/>
              <a:t>Flashlight </a:t>
            </a:r>
            <a:r>
              <a:rPr lang="en-US" sz="2000" dirty="0"/>
              <a:t>with extra batteries and bulbs </a:t>
            </a:r>
            <a:endParaRPr lang="en-US" sz="2000" dirty="0" smtClean="0"/>
          </a:p>
          <a:p>
            <a:r>
              <a:rPr lang="en-US" sz="2000" dirty="0" smtClean="0"/>
              <a:t>Battery-operated </a:t>
            </a:r>
            <a:r>
              <a:rPr lang="en-US" sz="2000" dirty="0"/>
              <a:t>or hand-crank </a:t>
            </a:r>
            <a:r>
              <a:rPr lang="en-US" sz="2000" dirty="0" smtClean="0"/>
              <a:t>radio (NOAA Radio)</a:t>
            </a:r>
          </a:p>
          <a:p>
            <a:r>
              <a:rPr lang="en-US" sz="2000" dirty="0" smtClean="0"/>
              <a:t>First </a:t>
            </a:r>
            <a:r>
              <a:rPr lang="en-US" sz="2000" dirty="0"/>
              <a:t>aid kit and manual </a:t>
            </a:r>
          </a:p>
          <a:p>
            <a:r>
              <a:rPr lang="en-US" sz="2000" dirty="0" smtClean="0"/>
              <a:t>Medications </a:t>
            </a:r>
            <a:r>
              <a:rPr lang="en-US" sz="2000" dirty="0"/>
              <a:t>(7-day supply) and medical items </a:t>
            </a:r>
          </a:p>
          <a:p>
            <a:r>
              <a:rPr lang="en-US" sz="2000" dirty="0" smtClean="0"/>
              <a:t>Multi-purpose </a:t>
            </a:r>
            <a:r>
              <a:rPr lang="en-US" sz="2000" dirty="0"/>
              <a:t>tool </a:t>
            </a:r>
          </a:p>
          <a:p>
            <a:r>
              <a:rPr lang="en-US" sz="2000" dirty="0" smtClean="0"/>
              <a:t>Sanitation </a:t>
            </a:r>
            <a:r>
              <a:rPr lang="en-US" sz="2000" dirty="0"/>
              <a:t>and personal hygiene items </a:t>
            </a:r>
            <a:endParaRPr lang="en-US" sz="2000" dirty="0" smtClean="0"/>
          </a:p>
          <a:p>
            <a:r>
              <a:rPr lang="en-US" sz="2000" dirty="0" smtClean="0"/>
              <a:t>Copies </a:t>
            </a:r>
            <a:r>
              <a:rPr lang="en-US" sz="2000" dirty="0"/>
              <a:t>of personal documents </a:t>
            </a:r>
            <a:endParaRPr lang="en-US" sz="2000" dirty="0" smtClean="0"/>
          </a:p>
          <a:p>
            <a:r>
              <a:rPr lang="en-US" sz="2000" dirty="0" smtClean="0"/>
              <a:t>Cell </a:t>
            </a:r>
            <a:r>
              <a:rPr lang="en-US" sz="2000" dirty="0"/>
              <a:t>phone with an extra battery and charger (s) </a:t>
            </a:r>
            <a:endParaRPr lang="en-US" sz="2000" dirty="0" smtClean="0"/>
          </a:p>
          <a:p>
            <a:r>
              <a:rPr lang="en-US" sz="2000" dirty="0" smtClean="0"/>
              <a:t>Family </a:t>
            </a:r>
            <a:r>
              <a:rPr lang="en-US" sz="2000" dirty="0"/>
              <a:t>and friends’ emergency contact information </a:t>
            </a:r>
          </a:p>
          <a:p>
            <a:r>
              <a:rPr lang="en-US" sz="2000" dirty="0" smtClean="0"/>
              <a:t>Cash </a:t>
            </a:r>
            <a:r>
              <a:rPr lang="en-US" sz="2000" dirty="0"/>
              <a:t>and coins </a:t>
            </a:r>
            <a:endParaRPr lang="en-US" sz="2000" dirty="0" smtClean="0"/>
          </a:p>
          <a:p>
            <a:r>
              <a:rPr lang="en-US" sz="2000" dirty="0" smtClean="0"/>
              <a:t>Emergency </a:t>
            </a:r>
            <a:r>
              <a:rPr lang="en-US" sz="2000" dirty="0"/>
              <a:t>blanket </a:t>
            </a:r>
            <a:endParaRPr lang="en-US" sz="2000" dirty="0" smtClean="0"/>
          </a:p>
          <a:p>
            <a:r>
              <a:rPr lang="en-US" sz="2000" dirty="0" smtClean="0"/>
              <a:t>Map(s</a:t>
            </a:r>
            <a:r>
              <a:rPr lang="en-US" sz="2000" dirty="0"/>
              <a:t>) of the local area </a:t>
            </a:r>
          </a:p>
          <a:p>
            <a:r>
              <a:rPr lang="en-US" sz="2000" dirty="0" smtClean="0"/>
              <a:t>Whistle </a:t>
            </a:r>
          </a:p>
          <a:p>
            <a:r>
              <a:rPr lang="en-US" sz="2000" dirty="0" smtClean="0"/>
              <a:t>One </a:t>
            </a:r>
            <a:r>
              <a:rPr lang="en-US" sz="2000" dirty="0"/>
              <a:t>change of clothing </a:t>
            </a:r>
            <a:endParaRPr lang="en-US" sz="2000" dirty="0" smtClean="0"/>
          </a:p>
          <a:p>
            <a:r>
              <a:rPr lang="en-US" sz="2000" dirty="0" smtClean="0"/>
              <a:t>Manual </a:t>
            </a:r>
            <a:r>
              <a:rPr lang="en-US" sz="2000" dirty="0"/>
              <a:t>can opener </a:t>
            </a:r>
            <a:endParaRPr lang="en-US" sz="2000" dirty="0" smtClean="0"/>
          </a:p>
          <a:p>
            <a:r>
              <a:rPr lang="en-US" sz="2000" dirty="0" smtClean="0"/>
              <a:t>Pet supplies if you have pets </a:t>
            </a:r>
            <a:r>
              <a:rPr lang="en-US" sz="2000" dirty="0"/>
              <a:t>(including </a:t>
            </a:r>
            <a:r>
              <a:rPr lang="en-US" sz="2000" dirty="0" smtClean="0"/>
              <a:t>food, water </a:t>
            </a:r>
            <a:r>
              <a:rPr lang="en-US" sz="2000" dirty="0"/>
              <a:t>and vaccination records) </a:t>
            </a:r>
          </a:p>
          <a:p>
            <a:r>
              <a:rPr lang="en-US" sz="2000" dirty="0" smtClean="0"/>
              <a:t>Extra </a:t>
            </a:r>
            <a:r>
              <a:rPr lang="en-US" sz="2000" dirty="0"/>
              <a:t>set of keys (car, house, etc.) </a:t>
            </a:r>
          </a:p>
          <a:p>
            <a:r>
              <a:rPr lang="en-US" sz="2000" dirty="0" smtClean="0"/>
              <a:t>Pack </a:t>
            </a:r>
            <a:r>
              <a:rPr lang="en-US" sz="2000" dirty="0"/>
              <a:t>of cards to provide entertainment and pass the </a:t>
            </a:r>
            <a:r>
              <a:rPr lang="en-US" sz="2000" dirty="0" smtClean="0"/>
              <a:t>time</a:t>
            </a:r>
          </a:p>
          <a:p>
            <a:r>
              <a:rPr lang="en-US" sz="2000" dirty="0" smtClean="0"/>
              <a:t>Dust mask</a:t>
            </a:r>
          </a:p>
          <a:p>
            <a:r>
              <a:rPr lang="en-US" sz="2000" dirty="0" smtClean="0"/>
              <a:t>Moist </a:t>
            </a:r>
            <a:r>
              <a:rPr lang="en-US" sz="2000" dirty="0" err="1" smtClean="0"/>
              <a:t>towelettes</a:t>
            </a:r>
            <a:r>
              <a:rPr lang="en-US" sz="2000" dirty="0" smtClean="0"/>
              <a:t>, garbage bags, plastic ties for personal sanitation</a:t>
            </a:r>
          </a:p>
          <a:p>
            <a:r>
              <a:rPr lang="en-US" sz="2000" dirty="0" smtClean="0"/>
              <a:t>Wrench or pliers to turn off utilities</a:t>
            </a:r>
            <a:endParaRPr lang="en-US" sz="2000" dirty="0"/>
          </a:p>
        </p:txBody>
      </p:sp>
    </p:spTree>
    <p:extLst>
      <p:ext uri="{BB962C8B-B14F-4D97-AF65-F5344CB8AC3E}">
        <p14:creationId xmlns:p14="http://schemas.microsoft.com/office/powerpoint/2010/main" val="2399084765"/>
      </p:ext>
    </p:extLst>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Additional Supplies for Your Kit</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lnSpcReduction="10000"/>
          </a:bodyPr>
          <a:lstStyle/>
          <a:p>
            <a:r>
              <a:rPr lang="en-US" sz="2000" dirty="0" smtClean="0"/>
              <a:t>Glasses</a:t>
            </a:r>
          </a:p>
          <a:p>
            <a:r>
              <a:rPr lang="en-US" sz="2000" dirty="0" smtClean="0"/>
              <a:t>Infant formula and diapers</a:t>
            </a:r>
          </a:p>
          <a:p>
            <a:r>
              <a:rPr lang="en-US" sz="2000" dirty="0" smtClean="0"/>
              <a:t>Emergency reference materials</a:t>
            </a:r>
          </a:p>
          <a:p>
            <a:r>
              <a:rPr lang="en-US" sz="2000" dirty="0" smtClean="0"/>
              <a:t>Sleeping bag or warm blanket</a:t>
            </a:r>
          </a:p>
          <a:p>
            <a:r>
              <a:rPr lang="en-US" sz="2000" dirty="0" smtClean="0"/>
              <a:t>Chlorine bleach and medicine dropper</a:t>
            </a:r>
          </a:p>
          <a:p>
            <a:r>
              <a:rPr lang="en-US" sz="2000" dirty="0" smtClean="0"/>
              <a:t>Fire extinguisher</a:t>
            </a:r>
          </a:p>
          <a:p>
            <a:r>
              <a:rPr lang="en-US" sz="2000" dirty="0" smtClean="0"/>
              <a:t>Matches in water proof container</a:t>
            </a:r>
          </a:p>
          <a:p>
            <a:r>
              <a:rPr lang="en-US" sz="2000" dirty="0" smtClean="0"/>
              <a:t>Mess kits, paper cups, plates, paper towels, plastic utensils</a:t>
            </a:r>
          </a:p>
          <a:p>
            <a:r>
              <a:rPr lang="en-US" sz="2000" dirty="0" smtClean="0"/>
              <a:t>Paper and pencil</a:t>
            </a:r>
          </a:p>
          <a:p>
            <a:r>
              <a:rPr lang="en-US" sz="2000" dirty="0" smtClean="0"/>
              <a:t>Books, games, puzzles</a:t>
            </a:r>
            <a:endParaRPr lang="en-US" sz="2000" dirty="0"/>
          </a:p>
        </p:txBody>
      </p:sp>
    </p:spTree>
    <p:extLst>
      <p:ext uri="{BB962C8B-B14F-4D97-AF65-F5344CB8AC3E}">
        <p14:creationId xmlns:p14="http://schemas.microsoft.com/office/powerpoint/2010/main" val="3511283031"/>
      </p:ext>
    </p:extLst>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Autofit/>
          </a:bodyPr>
          <a:lstStyle/>
          <a:p>
            <a:r>
              <a:rPr lang="en-US" sz="2800" b="1" dirty="0" smtClean="0">
                <a:solidFill>
                  <a:srgbClr val="C00000"/>
                </a:solidFill>
              </a:rPr>
              <a:t>Older Adults:  What Else Should be in the Kit?</a:t>
            </a:r>
            <a:endParaRPr lang="en-US" sz="2800" b="1" dirty="0">
              <a:solidFill>
                <a:srgbClr val="C00000"/>
              </a:solidFill>
            </a:endParaRPr>
          </a:p>
        </p:txBody>
      </p:sp>
      <p:sp>
        <p:nvSpPr>
          <p:cNvPr id="3" name="Content Placeholder 2"/>
          <p:cNvSpPr>
            <a:spLocks noGrp="1"/>
          </p:cNvSpPr>
          <p:nvPr>
            <p:ph idx="1"/>
          </p:nvPr>
        </p:nvSpPr>
        <p:spPr>
          <a:xfrm>
            <a:off x="914400" y="1676400"/>
            <a:ext cx="7696201" cy="3657600"/>
          </a:xfrm>
        </p:spPr>
        <p:txBody>
          <a:bodyPr lIns="0" tIns="0" rIns="0" bIns="0">
            <a:normAutofit fontScale="92500" lnSpcReduction="10000"/>
          </a:bodyPr>
          <a:lstStyle/>
          <a:p>
            <a:r>
              <a:rPr lang="en-US" sz="2000" dirty="0" smtClean="0"/>
              <a:t>Personalized emergency plans</a:t>
            </a:r>
          </a:p>
          <a:p>
            <a:pPr lvl="1"/>
            <a:r>
              <a:rPr lang="en-US" sz="2000" dirty="0" smtClean="0"/>
              <a:t>Where to go</a:t>
            </a:r>
          </a:p>
          <a:p>
            <a:pPr lvl="1"/>
            <a:r>
              <a:rPr lang="en-US" sz="2000" dirty="0" smtClean="0"/>
              <a:t>How to get there</a:t>
            </a:r>
          </a:p>
          <a:p>
            <a:pPr lvl="1"/>
            <a:r>
              <a:rPr lang="en-US" sz="2000" dirty="0" smtClean="0"/>
              <a:t>Who should be called for help</a:t>
            </a:r>
          </a:p>
          <a:p>
            <a:pPr lvl="1"/>
            <a:r>
              <a:rPr lang="en-US" sz="2000" dirty="0" smtClean="0"/>
              <a:t>What should be brought with them</a:t>
            </a:r>
          </a:p>
          <a:p>
            <a:pPr lvl="2"/>
            <a:r>
              <a:rPr lang="en-US" sz="2000" dirty="0" smtClean="0"/>
              <a:t>Hearing aids and extra batteries</a:t>
            </a:r>
          </a:p>
          <a:p>
            <a:pPr lvl="2"/>
            <a:r>
              <a:rPr lang="en-US" sz="2000" dirty="0" smtClean="0"/>
              <a:t>Oxygen</a:t>
            </a:r>
          </a:p>
          <a:p>
            <a:pPr lvl="2"/>
            <a:r>
              <a:rPr lang="en-US" sz="2000" dirty="0" smtClean="0"/>
              <a:t>Assistive devices</a:t>
            </a:r>
          </a:p>
          <a:p>
            <a:pPr lvl="2"/>
            <a:r>
              <a:rPr lang="en-US" sz="2000" dirty="0" smtClean="0"/>
              <a:t>List of health care providers and pharmacies in water proof bag</a:t>
            </a:r>
          </a:p>
          <a:p>
            <a:r>
              <a:rPr lang="en-US" sz="2000" dirty="0" smtClean="0"/>
              <a:t>Include provisions to transport devices </a:t>
            </a:r>
          </a:p>
          <a:p>
            <a:r>
              <a:rPr lang="en-US" sz="2000" dirty="0" smtClean="0"/>
              <a:t>Keep backup list of emergency information in another location</a:t>
            </a:r>
          </a:p>
          <a:p>
            <a:endParaRPr lang="en-US" sz="2000" dirty="0"/>
          </a:p>
        </p:txBody>
      </p:sp>
    </p:spTree>
    <p:extLst>
      <p:ext uri="{BB962C8B-B14F-4D97-AF65-F5344CB8AC3E}">
        <p14:creationId xmlns:p14="http://schemas.microsoft.com/office/powerpoint/2010/main" val="1327522612"/>
      </p:ext>
    </p:extLst>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Cold Weather Supplies</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a:bodyPr>
          <a:lstStyle/>
          <a:p>
            <a:r>
              <a:rPr lang="en-US" sz="2000" dirty="0"/>
              <a:t>Jacket or coat </a:t>
            </a:r>
          </a:p>
          <a:p>
            <a:r>
              <a:rPr lang="en-US" sz="2000" dirty="0"/>
              <a:t>Long pants and long-sleeve shirt</a:t>
            </a:r>
          </a:p>
          <a:p>
            <a:r>
              <a:rPr lang="en-US" sz="2000" dirty="0"/>
              <a:t>Sturdy shoes </a:t>
            </a:r>
          </a:p>
          <a:p>
            <a:r>
              <a:rPr lang="en-US" sz="2000" dirty="0"/>
              <a:t>Hat, mittens and scarf </a:t>
            </a:r>
          </a:p>
          <a:p>
            <a:r>
              <a:rPr lang="en-US" sz="2000" dirty="0"/>
              <a:t>Sleeping bag or warm blanket</a:t>
            </a:r>
          </a:p>
        </p:txBody>
      </p:sp>
    </p:spTree>
    <p:extLst>
      <p:ext uri="{BB962C8B-B14F-4D97-AF65-F5344CB8AC3E}">
        <p14:creationId xmlns:p14="http://schemas.microsoft.com/office/powerpoint/2010/main" val="3030527174"/>
      </p:ext>
    </p:extLst>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2912"/>
            <a:ext cx="8183880" cy="1051560"/>
          </a:xfrm>
        </p:spPr>
        <p:txBody>
          <a:bodyPr>
            <a:normAutofit/>
          </a:bodyPr>
          <a:lstStyle/>
          <a:p>
            <a:r>
              <a:rPr lang="en-US" sz="3200" b="1" dirty="0" smtClean="0">
                <a:solidFill>
                  <a:srgbClr val="C00000"/>
                </a:solidFill>
              </a:rPr>
              <a:t>Supplies for Your Vehicle</a:t>
            </a:r>
            <a:endParaRPr lang="en-US" sz="3200" b="1" dirty="0">
              <a:solidFill>
                <a:srgbClr val="C00000"/>
              </a:solidFill>
            </a:endParaRPr>
          </a:p>
        </p:txBody>
      </p:sp>
      <p:sp>
        <p:nvSpPr>
          <p:cNvPr id="3" name="Content Placeholder 2"/>
          <p:cNvSpPr>
            <a:spLocks noGrp="1"/>
          </p:cNvSpPr>
          <p:nvPr>
            <p:ph idx="1"/>
          </p:nvPr>
        </p:nvSpPr>
        <p:spPr>
          <a:xfrm>
            <a:off x="0" y="1106424"/>
            <a:ext cx="8988552" cy="4059936"/>
          </a:xfrm>
        </p:spPr>
        <p:txBody>
          <a:bodyPr>
            <a:normAutofit/>
          </a:bodyPr>
          <a:lstStyle/>
          <a:p>
            <a:r>
              <a:rPr lang="en-US" sz="2000" dirty="0"/>
              <a:t>Flashlight with extra batteries and extra bulbs </a:t>
            </a:r>
          </a:p>
          <a:p>
            <a:r>
              <a:rPr lang="en-US" sz="2000" dirty="0"/>
              <a:t>Maps </a:t>
            </a:r>
          </a:p>
          <a:p>
            <a:r>
              <a:rPr lang="en-US" sz="2000" dirty="0"/>
              <a:t>First aid kit and manual </a:t>
            </a:r>
          </a:p>
          <a:p>
            <a:r>
              <a:rPr lang="en-US" sz="2000" dirty="0"/>
              <a:t>Tire repair kit </a:t>
            </a:r>
          </a:p>
          <a:p>
            <a:r>
              <a:rPr lang="en-US" sz="2000" dirty="0"/>
              <a:t>Jumper cables </a:t>
            </a:r>
          </a:p>
          <a:p>
            <a:r>
              <a:rPr lang="en-US" sz="2000" dirty="0"/>
              <a:t>Flares </a:t>
            </a:r>
          </a:p>
          <a:p>
            <a:r>
              <a:rPr lang="en-US" sz="2000" dirty="0"/>
              <a:t>Bottled water </a:t>
            </a:r>
          </a:p>
          <a:p>
            <a:r>
              <a:rPr lang="en-US" sz="2000" dirty="0"/>
              <a:t>Non-perishable </a:t>
            </a:r>
            <a:r>
              <a:rPr lang="en-US" sz="2000" dirty="0" smtClean="0"/>
              <a:t>foods</a:t>
            </a:r>
            <a:endParaRPr lang="en-US" sz="2000" dirty="0"/>
          </a:p>
          <a:p>
            <a:r>
              <a:rPr lang="en-US" sz="2000" dirty="0" smtClean="0"/>
              <a:t>Winter</a:t>
            </a:r>
            <a:endParaRPr lang="en-US" sz="2000" dirty="0"/>
          </a:p>
          <a:p>
            <a:r>
              <a:rPr lang="en-US" sz="2000" dirty="0"/>
              <a:t>Summer</a:t>
            </a:r>
          </a:p>
        </p:txBody>
      </p:sp>
    </p:spTree>
    <p:extLst>
      <p:ext uri="{BB962C8B-B14F-4D97-AF65-F5344CB8AC3E}">
        <p14:creationId xmlns:p14="http://schemas.microsoft.com/office/powerpoint/2010/main" val="3607848231"/>
      </p:ext>
    </p:extLst>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for u of a">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extLst>
    <a:ext uri="{05A4C25C-085E-4340-85A3-A5531E510DB2}">
      <thm15:themeFamily xmlns:thm15="http://schemas.microsoft.com/office/thememl/2012/main" xmlns="" name="Theme1 for u of a" id="{FDADF067-5CE7-4FC2-8D44-D02399BB2DEB}" vid="{C7F36AC8-9964-476C-86F6-58F4F33D1C8C}"/>
    </a:ext>
  </a:extLst>
</a:theme>
</file>

<file path=ppt/theme/theme2.xml><?xml version="1.0" encoding="utf-8"?>
<a:theme xmlns:a="http://schemas.openxmlformats.org/drawingml/2006/main" name="1_BEVEL">
  <a:themeElements>
    <a:clrScheme name="">
      <a:dk1>
        <a:srgbClr val="000000"/>
      </a:dk1>
      <a:lt1>
        <a:srgbClr val="FFFFFF"/>
      </a:lt1>
      <a:dk2>
        <a:srgbClr val="000000"/>
      </a:dk2>
      <a:lt2>
        <a:srgbClr val="CC3300"/>
      </a:lt2>
      <a:accent1>
        <a:srgbClr val="990000"/>
      </a:accent1>
      <a:accent2>
        <a:srgbClr val="CC3300"/>
      </a:accent2>
      <a:accent3>
        <a:srgbClr val="FFFFFF"/>
      </a:accent3>
      <a:accent4>
        <a:srgbClr val="000000"/>
      </a:accent4>
      <a:accent5>
        <a:srgbClr val="CAAAAA"/>
      </a:accent5>
      <a:accent6>
        <a:srgbClr val="B92D00"/>
      </a:accent6>
      <a:hlink>
        <a:srgbClr val="990000"/>
      </a:hlink>
      <a:folHlink>
        <a:srgbClr val="CC0000"/>
      </a:folHlink>
    </a:clrScheme>
    <a:fontScheme name="BEV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EVEL 1">
        <a:dk1>
          <a:srgbClr val="008080"/>
        </a:dk1>
        <a:lt1>
          <a:srgbClr val="DDDDDD"/>
        </a:lt1>
        <a:dk2>
          <a:srgbClr val="000000"/>
        </a:dk2>
        <a:lt2>
          <a:srgbClr val="FFFFFF"/>
        </a:lt2>
        <a:accent1>
          <a:srgbClr val="0099CC"/>
        </a:accent1>
        <a:accent2>
          <a:srgbClr val="9999FF"/>
        </a:accent2>
        <a:accent3>
          <a:srgbClr val="AAAAAA"/>
        </a:accent3>
        <a:accent4>
          <a:srgbClr val="BDBDBD"/>
        </a:accent4>
        <a:accent5>
          <a:srgbClr val="AACAE2"/>
        </a:accent5>
        <a:accent6>
          <a:srgbClr val="8A8AE7"/>
        </a:accent6>
        <a:hlink>
          <a:srgbClr val="00CCCC"/>
        </a:hlink>
        <a:folHlink>
          <a:srgbClr val="00FFCC"/>
        </a:folHlink>
      </a:clrScheme>
      <a:clrMap bg1="dk2" tx1="lt1" bg2="dk1" tx2="lt2" accent1="accent1" accent2="accent2" accent3="accent3" accent4="accent4" accent5="accent5" accent6="accent6" hlink="hlink" folHlink="folHlink"/>
    </a:extraClrScheme>
    <a:extraClrScheme>
      <a:clrScheme name="BEVEL 2">
        <a:dk1>
          <a:srgbClr val="000000"/>
        </a:dk1>
        <a:lt1>
          <a:srgbClr val="FFFFFF"/>
        </a:lt1>
        <a:dk2>
          <a:srgbClr val="000080"/>
        </a:dk2>
        <a:lt2>
          <a:srgbClr val="3366CC"/>
        </a:lt2>
        <a:accent1>
          <a:srgbClr val="9999FF"/>
        </a:accent1>
        <a:accent2>
          <a:srgbClr val="7F00FF"/>
        </a:accent2>
        <a:accent3>
          <a:srgbClr val="FFFFFF"/>
        </a:accent3>
        <a:accent4>
          <a:srgbClr val="000000"/>
        </a:accent4>
        <a:accent5>
          <a:srgbClr val="CACAFF"/>
        </a:accent5>
        <a:accent6>
          <a:srgbClr val="7200E7"/>
        </a:accent6>
        <a:hlink>
          <a:srgbClr val="0099FF"/>
        </a:hlink>
        <a:folHlink>
          <a:srgbClr val="CCECFF"/>
        </a:folHlink>
      </a:clrScheme>
      <a:clrMap bg1="lt1" tx1="dk1" bg2="lt2" tx2="dk2" accent1="accent1" accent2="accent2" accent3="accent3" accent4="accent4" accent5="accent5" accent6="accent6" hlink="hlink" folHlink="folHlink"/>
    </a:extraClrScheme>
    <a:extraClrScheme>
      <a:clrScheme name="BEVEL 3">
        <a:dk1>
          <a:srgbClr val="000000"/>
        </a:dk1>
        <a:lt1>
          <a:srgbClr val="FFFFFF"/>
        </a:lt1>
        <a:dk2>
          <a:srgbClr val="000000"/>
        </a:dk2>
        <a:lt2>
          <a:srgbClr val="777777"/>
        </a:lt2>
        <a:accent1>
          <a:srgbClr val="CBCBCB"/>
        </a:accent1>
        <a:accent2>
          <a:srgbClr val="DDDDDD"/>
        </a:accent2>
        <a:accent3>
          <a:srgbClr val="FFFFFF"/>
        </a:accent3>
        <a:accent4>
          <a:srgbClr val="000000"/>
        </a:accent4>
        <a:accent5>
          <a:srgbClr val="E2E2E2"/>
        </a:accent5>
        <a:accent6>
          <a:srgbClr val="C8C8C8"/>
        </a:accent6>
        <a:hlink>
          <a:srgbClr val="B2B2B2"/>
        </a:hlink>
        <a:folHlink>
          <a:srgbClr val="969696"/>
        </a:folHlink>
      </a:clrScheme>
      <a:clrMap bg1="lt1" tx1="dk1" bg2="lt2" tx2="dk2" accent1="accent1" accent2="accent2" accent3="accent3" accent4="accent4" accent5="accent5" accent6="accent6" hlink="hlink" folHlink="folHlink"/>
    </a:extraClrScheme>
    <a:extraClrScheme>
      <a:clrScheme name="BEVEL 4">
        <a:dk1>
          <a:srgbClr val="003399"/>
        </a:dk1>
        <a:lt1>
          <a:srgbClr val="DDDDDD"/>
        </a:lt1>
        <a:dk2>
          <a:srgbClr val="000000"/>
        </a:dk2>
        <a:lt2>
          <a:srgbClr val="FFFFFF"/>
        </a:lt2>
        <a:accent1>
          <a:srgbClr val="CC00FF"/>
        </a:accent1>
        <a:accent2>
          <a:srgbClr val="00CCCC"/>
        </a:accent2>
        <a:accent3>
          <a:srgbClr val="AAAAAA"/>
        </a:accent3>
        <a:accent4>
          <a:srgbClr val="BDBDBD"/>
        </a:accent4>
        <a:accent5>
          <a:srgbClr val="E2AAFF"/>
        </a:accent5>
        <a:accent6>
          <a:srgbClr val="00B9B9"/>
        </a:accent6>
        <a:hlink>
          <a:srgbClr val="0000FF"/>
        </a:hlink>
        <a:folHlink>
          <a:srgbClr val="6699FF"/>
        </a:folHlink>
      </a:clrScheme>
      <a:clrMap bg1="dk2" tx1="lt1" bg2="dk1" tx2="lt2" accent1="accent1" accent2="accent2" accent3="accent3" accent4="accent4" accent5="accent5" accent6="accent6" hlink="hlink" folHlink="folHlink"/>
    </a:extraClrScheme>
    <a:extraClrScheme>
      <a:clrScheme name="BEVEL 5">
        <a:dk1>
          <a:srgbClr val="660033"/>
        </a:dk1>
        <a:lt1>
          <a:srgbClr val="DDDDDD"/>
        </a:lt1>
        <a:dk2>
          <a:srgbClr val="000000"/>
        </a:dk2>
        <a:lt2>
          <a:srgbClr val="FFFFFF"/>
        </a:lt2>
        <a:accent1>
          <a:srgbClr val="FF99CC"/>
        </a:accent1>
        <a:accent2>
          <a:srgbClr val="9999FF"/>
        </a:accent2>
        <a:accent3>
          <a:srgbClr val="AAAAAA"/>
        </a:accent3>
        <a:accent4>
          <a:srgbClr val="BDBDBD"/>
        </a:accent4>
        <a:accent5>
          <a:srgbClr val="FFCAE2"/>
        </a:accent5>
        <a:accent6>
          <a:srgbClr val="8A8AE7"/>
        </a:accent6>
        <a:hlink>
          <a:srgbClr val="D60093"/>
        </a:hlink>
        <a:folHlink>
          <a:srgbClr val="FF9966"/>
        </a:folHlink>
      </a:clrScheme>
      <a:clrMap bg1="dk2" tx1="lt1" bg2="dk1" tx2="lt2" accent1="accent1" accent2="accent2" accent3="accent3" accent4="accent4" accent5="accent5" accent6="accent6" hlink="hlink" folHlink="folHlink"/>
    </a:extraClrScheme>
    <a:extraClrScheme>
      <a:clrScheme name="BEVEL 6">
        <a:dk1>
          <a:srgbClr val="000000"/>
        </a:dk1>
        <a:lt1>
          <a:srgbClr val="FFFFFF"/>
        </a:lt1>
        <a:dk2>
          <a:srgbClr val="663300"/>
        </a:dk2>
        <a:lt2>
          <a:srgbClr val="CC9900"/>
        </a:lt2>
        <a:accent1>
          <a:srgbClr val="FF9933"/>
        </a:accent1>
        <a:accent2>
          <a:srgbClr val="FF5050"/>
        </a:accent2>
        <a:accent3>
          <a:srgbClr val="FFFFFF"/>
        </a:accent3>
        <a:accent4>
          <a:srgbClr val="000000"/>
        </a:accent4>
        <a:accent5>
          <a:srgbClr val="FFCAAD"/>
        </a:accent5>
        <a:accent6>
          <a:srgbClr val="E74848"/>
        </a:accent6>
        <a:hlink>
          <a:srgbClr val="FFCC99"/>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 for u of a</Template>
  <TotalTime>6055</TotalTime>
  <Words>6662</Words>
  <Application>Microsoft Office PowerPoint</Application>
  <PresentationFormat>On-screen Show (4:3)</PresentationFormat>
  <Paragraphs>678</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Theme1 for u of a</vt:lpstr>
      <vt:lpstr>1_BEVEL</vt:lpstr>
      <vt:lpstr>Emergency Preparedness Among Older Adults</vt:lpstr>
      <vt:lpstr>Objectives</vt:lpstr>
      <vt:lpstr>Three Steps to Preparedness</vt:lpstr>
      <vt:lpstr>Get a Kit</vt:lpstr>
      <vt:lpstr>What Supplies Should be in Your Kit?</vt:lpstr>
      <vt:lpstr>Additional Supplies for Your Kit</vt:lpstr>
      <vt:lpstr>Older Adults:  What Else Should be in the Kit?</vt:lpstr>
      <vt:lpstr>Cold Weather Supplies</vt:lpstr>
      <vt:lpstr>Supplies for Your Vehicle</vt:lpstr>
      <vt:lpstr>Make a Plan</vt:lpstr>
      <vt:lpstr>Be Informed</vt:lpstr>
      <vt:lpstr>When Disaster Strikes</vt:lpstr>
      <vt:lpstr>Information on Shelters</vt:lpstr>
      <vt:lpstr>Information on Special Needs Shelters</vt:lpstr>
      <vt:lpstr>Family Members in Long Term Care Facilities</vt:lpstr>
      <vt:lpstr>General Preparedness Considerations for Seniors</vt:lpstr>
      <vt:lpstr>Individuals with Disabilities and Others with Access and Functional Needs </vt:lpstr>
      <vt:lpstr>Individuals with Disabilities and Others with Access and Functional Needs</vt:lpstr>
      <vt:lpstr>Chronic Disease Considerations – Kidney Disease</vt:lpstr>
      <vt:lpstr>Chronic Disease Considerations—Diabetes </vt:lpstr>
      <vt:lpstr>Chronic Disease Considerations—COPD </vt:lpstr>
      <vt:lpstr>Considerations for Caregivers </vt:lpstr>
      <vt:lpstr>Review and Wrap-up</vt:lpstr>
      <vt:lpstr>Questions?</vt:lpstr>
      <vt:lpstr>References</vt:lpstr>
    </vt:vector>
  </TitlesOfParts>
  <Company>UAEX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Steps to Health and Wealth</dc:title>
  <dc:creator>tech support</dc:creator>
  <cp:lastModifiedBy>Laura Connerly</cp:lastModifiedBy>
  <cp:revision>139</cp:revision>
  <cp:lastPrinted>2017-05-22T20:37:10Z</cp:lastPrinted>
  <dcterms:created xsi:type="dcterms:W3CDTF">2012-10-31T19:32:36Z</dcterms:created>
  <dcterms:modified xsi:type="dcterms:W3CDTF">2017-06-12T15:29:18Z</dcterms:modified>
</cp:coreProperties>
</file>