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75" r:id="rId2"/>
    <p:sldId id="289" r:id="rId3"/>
    <p:sldId id="296" r:id="rId4"/>
    <p:sldId id="283" r:id="rId5"/>
    <p:sldId id="301" r:id="rId6"/>
    <p:sldId id="294" r:id="rId7"/>
    <p:sldId id="293" r:id="rId8"/>
    <p:sldId id="292" r:id="rId9"/>
    <p:sldId id="295" r:id="rId10"/>
    <p:sldId id="284" r:id="rId11"/>
    <p:sldId id="276" r:id="rId12"/>
    <p:sldId id="297" r:id="rId13"/>
    <p:sldId id="280" r:id="rId14"/>
    <p:sldId id="277" r:id="rId15"/>
    <p:sldId id="278" r:id="rId16"/>
    <p:sldId id="279" r:id="rId17"/>
    <p:sldId id="282" r:id="rId18"/>
    <p:sldId id="256" r:id="rId19"/>
    <p:sldId id="265" r:id="rId20"/>
    <p:sldId id="298" r:id="rId21"/>
    <p:sldId id="300" r:id="rId22"/>
    <p:sldId id="299" r:id="rId23"/>
    <p:sldId id="268" r:id="rId24"/>
    <p:sldId id="267" r:id="rId25"/>
    <p:sldId id="262" r:id="rId26"/>
    <p:sldId id="263" r:id="rId27"/>
    <p:sldId id="271" r:id="rId28"/>
    <p:sldId id="264" r:id="rId29"/>
    <p:sldId id="270" r:id="rId30"/>
    <p:sldId id="27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2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2DCE5A-A9B3-433F-A31B-93B9F546CAB7}" type="doc">
      <dgm:prSet loTypeId="urn:microsoft.com/office/officeart/2005/8/layout/process3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66E52117-73B7-4042-A8E9-B3D65D44FF5D}">
      <dgm:prSet phldrT="[Text]"/>
      <dgm:spPr/>
      <dgm:t>
        <a:bodyPr/>
        <a:lstStyle/>
        <a:p>
          <a:r>
            <a:rPr lang="en-US" dirty="0" smtClean="0"/>
            <a:t>Telling Your Story</a:t>
          </a:r>
          <a:endParaRPr lang="en-US" dirty="0"/>
        </a:p>
      </dgm:t>
    </dgm:pt>
    <dgm:pt modelId="{00C1CDEB-316B-4A5C-A4A0-FA698C4170E5}" type="parTrans" cxnId="{704529FE-8FE4-4514-9905-B1DF29D13DDA}">
      <dgm:prSet/>
      <dgm:spPr/>
      <dgm:t>
        <a:bodyPr/>
        <a:lstStyle/>
        <a:p>
          <a:endParaRPr lang="en-US"/>
        </a:p>
      </dgm:t>
    </dgm:pt>
    <dgm:pt modelId="{2B5618C3-2FA1-4C8D-BFB2-31BB1949D240}" type="sibTrans" cxnId="{704529FE-8FE4-4514-9905-B1DF29D13DDA}">
      <dgm:prSet/>
      <dgm:spPr/>
      <dgm:t>
        <a:bodyPr/>
        <a:lstStyle/>
        <a:p>
          <a:endParaRPr lang="en-US"/>
        </a:p>
      </dgm:t>
    </dgm:pt>
    <dgm:pt modelId="{7A29BB93-5313-4997-B561-F0CCE9D8F6A0}">
      <dgm:prSet phldrT="[Text]"/>
      <dgm:spPr/>
      <dgm:t>
        <a:bodyPr/>
        <a:lstStyle/>
        <a:p>
          <a:r>
            <a:rPr lang="en-US" dirty="0" smtClean="0"/>
            <a:t>Communication Planning</a:t>
          </a:r>
          <a:endParaRPr lang="en-US" dirty="0"/>
        </a:p>
      </dgm:t>
    </dgm:pt>
    <dgm:pt modelId="{86E44312-C7EB-4D0A-8265-E211EC5307DD}" type="parTrans" cxnId="{24879F71-1725-4FCA-AA7A-FF1A9B89C3FB}">
      <dgm:prSet/>
      <dgm:spPr/>
      <dgm:t>
        <a:bodyPr/>
        <a:lstStyle/>
        <a:p>
          <a:endParaRPr lang="en-US"/>
        </a:p>
      </dgm:t>
    </dgm:pt>
    <dgm:pt modelId="{2AEE7B55-39D8-4C5E-8494-56B8A938F5D5}" type="sibTrans" cxnId="{24879F71-1725-4FCA-AA7A-FF1A9B89C3FB}">
      <dgm:prSet/>
      <dgm:spPr/>
      <dgm:t>
        <a:bodyPr/>
        <a:lstStyle/>
        <a:p>
          <a:endParaRPr lang="en-US"/>
        </a:p>
      </dgm:t>
    </dgm:pt>
    <dgm:pt modelId="{3CA4AF60-1F66-46D8-A565-26BA5455243C}">
      <dgm:prSet phldrT="[Text]"/>
      <dgm:spPr/>
      <dgm:t>
        <a:bodyPr/>
        <a:lstStyle/>
        <a:p>
          <a:r>
            <a:rPr lang="en-US" dirty="0" smtClean="0"/>
            <a:t>Building Bridges</a:t>
          </a:r>
          <a:endParaRPr lang="en-US" dirty="0"/>
        </a:p>
      </dgm:t>
    </dgm:pt>
    <dgm:pt modelId="{B2788841-F51B-4290-9B7F-0C607035DCCE}" type="parTrans" cxnId="{9CEFB3FD-D67D-49A3-92C6-2AC0FAD1F80F}">
      <dgm:prSet/>
      <dgm:spPr/>
      <dgm:t>
        <a:bodyPr/>
        <a:lstStyle/>
        <a:p>
          <a:endParaRPr lang="en-US"/>
        </a:p>
      </dgm:t>
    </dgm:pt>
    <dgm:pt modelId="{7F55B235-B469-4859-96AA-F3CCF6FCE943}" type="sibTrans" cxnId="{9CEFB3FD-D67D-49A3-92C6-2AC0FAD1F80F}">
      <dgm:prSet/>
      <dgm:spPr/>
      <dgm:t>
        <a:bodyPr/>
        <a:lstStyle/>
        <a:p>
          <a:endParaRPr lang="en-US"/>
        </a:p>
      </dgm:t>
    </dgm:pt>
    <dgm:pt modelId="{EF94E255-AD85-4854-A710-F6A40220EEC5}">
      <dgm:prSet phldrT="[Text]"/>
      <dgm:spPr/>
      <dgm:t>
        <a:bodyPr/>
        <a:lstStyle/>
        <a:p>
          <a:r>
            <a:rPr lang="en-US" dirty="0" smtClean="0"/>
            <a:t>Trust Behaviors</a:t>
          </a:r>
          <a:endParaRPr lang="en-US" dirty="0"/>
        </a:p>
      </dgm:t>
    </dgm:pt>
    <dgm:pt modelId="{EB8E0D72-AC51-4D7B-8591-1A1E0DC99844}" type="parTrans" cxnId="{E13055BF-942A-469A-BF78-FDFE10734EA0}">
      <dgm:prSet/>
      <dgm:spPr/>
      <dgm:t>
        <a:bodyPr/>
        <a:lstStyle/>
        <a:p>
          <a:endParaRPr lang="en-US"/>
        </a:p>
      </dgm:t>
    </dgm:pt>
    <dgm:pt modelId="{512C33E4-959D-4696-A251-C40906378652}" type="sibTrans" cxnId="{E13055BF-942A-469A-BF78-FDFE10734EA0}">
      <dgm:prSet/>
      <dgm:spPr/>
      <dgm:t>
        <a:bodyPr/>
        <a:lstStyle/>
        <a:p>
          <a:endParaRPr lang="en-US"/>
        </a:p>
      </dgm:t>
    </dgm:pt>
    <dgm:pt modelId="{9D76B4B1-6810-4FB0-B994-E1FD7C38D257}">
      <dgm:prSet phldrT="[Text]"/>
      <dgm:spPr/>
      <dgm:t>
        <a:bodyPr/>
        <a:lstStyle/>
        <a:p>
          <a:r>
            <a:rPr lang="en-US" dirty="0" smtClean="0"/>
            <a:t>The Media</a:t>
          </a:r>
          <a:endParaRPr lang="en-US" dirty="0"/>
        </a:p>
      </dgm:t>
    </dgm:pt>
    <dgm:pt modelId="{AD872808-E18A-4EAB-A6FC-FBF4EF425756}" type="parTrans" cxnId="{1D481AFB-7F15-45AF-8F13-B9F79E3FF0FC}">
      <dgm:prSet/>
      <dgm:spPr/>
      <dgm:t>
        <a:bodyPr/>
        <a:lstStyle/>
        <a:p>
          <a:endParaRPr lang="en-US"/>
        </a:p>
      </dgm:t>
    </dgm:pt>
    <dgm:pt modelId="{B93CCC60-5D1C-4F87-AB24-19BD6B5AEE62}" type="sibTrans" cxnId="{1D481AFB-7F15-45AF-8F13-B9F79E3FF0FC}">
      <dgm:prSet/>
      <dgm:spPr/>
      <dgm:t>
        <a:bodyPr/>
        <a:lstStyle/>
        <a:p>
          <a:endParaRPr lang="en-US"/>
        </a:p>
      </dgm:t>
    </dgm:pt>
    <dgm:pt modelId="{BF5CA3CA-A3D1-40FD-AC2D-8EFE936AA08C}">
      <dgm:prSet phldrT="[Text]"/>
      <dgm:spPr/>
      <dgm:t>
        <a:bodyPr/>
        <a:lstStyle/>
        <a:p>
          <a:r>
            <a:rPr lang="en-US" dirty="0" smtClean="0"/>
            <a:t>A Limited Role</a:t>
          </a:r>
          <a:endParaRPr lang="en-US" dirty="0"/>
        </a:p>
      </dgm:t>
    </dgm:pt>
    <dgm:pt modelId="{4DBFFFBE-331D-4FDE-8229-AB204C7D7A25}" type="parTrans" cxnId="{8FD29071-9FF4-405D-9A0C-9765D3B3050B}">
      <dgm:prSet/>
      <dgm:spPr/>
      <dgm:t>
        <a:bodyPr/>
        <a:lstStyle/>
        <a:p>
          <a:endParaRPr lang="en-US"/>
        </a:p>
      </dgm:t>
    </dgm:pt>
    <dgm:pt modelId="{21412664-0C0E-4EBE-8ABA-F00A80C28798}" type="sibTrans" cxnId="{8FD29071-9FF4-405D-9A0C-9765D3B3050B}">
      <dgm:prSet/>
      <dgm:spPr/>
      <dgm:t>
        <a:bodyPr/>
        <a:lstStyle/>
        <a:p>
          <a:endParaRPr lang="en-US"/>
        </a:p>
      </dgm:t>
    </dgm:pt>
    <dgm:pt modelId="{1848911A-8C74-4A12-9803-766F230FCD95}" type="pres">
      <dgm:prSet presAssocID="{2E2DCE5A-A9B3-433F-A31B-93B9F546CA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FDDB8F-45DE-45C1-B96A-7E0271FB0FF5}" type="pres">
      <dgm:prSet presAssocID="{66E52117-73B7-4042-A8E9-B3D65D44FF5D}" presName="composite" presStyleCnt="0"/>
      <dgm:spPr/>
    </dgm:pt>
    <dgm:pt modelId="{5ED27BFA-5FB9-4BD5-9186-CF8427DEEAE9}" type="pres">
      <dgm:prSet presAssocID="{66E52117-73B7-4042-A8E9-B3D65D44FF5D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7302CB-B013-43D5-A3C6-4B93CFC6CCE8}" type="pres">
      <dgm:prSet presAssocID="{66E52117-73B7-4042-A8E9-B3D65D44FF5D}" presName="parSh" presStyleLbl="node1" presStyleIdx="0" presStyleCnt="3" custLinFactNeighborX="-5747" custLinFactNeighborY="-2893"/>
      <dgm:spPr/>
      <dgm:t>
        <a:bodyPr/>
        <a:lstStyle/>
        <a:p>
          <a:endParaRPr lang="en-US"/>
        </a:p>
      </dgm:t>
    </dgm:pt>
    <dgm:pt modelId="{857FE7B5-3393-4C94-86AE-E6EF17FF5083}" type="pres">
      <dgm:prSet presAssocID="{66E52117-73B7-4042-A8E9-B3D65D44FF5D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12E298-6F70-4333-A3A3-47920671F6DA}" type="pres">
      <dgm:prSet presAssocID="{2B5618C3-2FA1-4C8D-BFB2-31BB1949D240}" presName="sibTrans" presStyleLbl="sibTrans2D1" presStyleIdx="0" presStyleCnt="2"/>
      <dgm:spPr/>
      <dgm:t>
        <a:bodyPr/>
        <a:lstStyle/>
        <a:p>
          <a:endParaRPr lang="en-US"/>
        </a:p>
      </dgm:t>
    </dgm:pt>
    <dgm:pt modelId="{E6CD7319-96A9-46EF-A21A-3B7042E6A5A2}" type="pres">
      <dgm:prSet presAssocID="{2B5618C3-2FA1-4C8D-BFB2-31BB1949D240}" presName="connTx" presStyleLbl="sibTrans2D1" presStyleIdx="0" presStyleCnt="2"/>
      <dgm:spPr/>
      <dgm:t>
        <a:bodyPr/>
        <a:lstStyle/>
        <a:p>
          <a:endParaRPr lang="en-US"/>
        </a:p>
      </dgm:t>
    </dgm:pt>
    <dgm:pt modelId="{3B34E44A-CD32-4EEC-B7CD-89AE34C6762E}" type="pres">
      <dgm:prSet presAssocID="{3CA4AF60-1F66-46D8-A565-26BA5455243C}" presName="composite" presStyleCnt="0"/>
      <dgm:spPr/>
    </dgm:pt>
    <dgm:pt modelId="{540A1379-8637-40AF-B699-43EA980E144A}" type="pres">
      <dgm:prSet presAssocID="{3CA4AF60-1F66-46D8-A565-26BA5455243C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145513-5AFE-4F1D-9A98-6D7C158A68BE}" type="pres">
      <dgm:prSet presAssocID="{3CA4AF60-1F66-46D8-A565-26BA5455243C}" presName="parSh" presStyleLbl="node1" presStyleIdx="1" presStyleCnt="3"/>
      <dgm:spPr/>
      <dgm:t>
        <a:bodyPr/>
        <a:lstStyle/>
        <a:p>
          <a:endParaRPr lang="en-US"/>
        </a:p>
      </dgm:t>
    </dgm:pt>
    <dgm:pt modelId="{DDDB60C4-39D7-4FB3-82A6-38F90D8A376D}" type="pres">
      <dgm:prSet presAssocID="{3CA4AF60-1F66-46D8-A565-26BA5455243C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F2306E-7867-48A0-83C4-A3501AF4C0A0}" type="pres">
      <dgm:prSet presAssocID="{7F55B235-B469-4859-96AA-F3CCF6FCE943}" presName="sibTrans" presStyleLbl="sibTrans2D1" presStyleIdx="1" presStyleCnt="2"/>
      <dgm:spPr/>
      <dgm:t>
        <a:bodyPr/>
        <a:lstStyle/>
        <a:p>
          <a:endParaRPr lang="en-US"/>
        </a:p>
      </dgm:t>
    </dgm:pt>
    <dgm:pt modelId="{6820C2A5-DEF0-4265-9BA2-B363CF41EC47}" type="pres">
      <dgm:prSet presAssocID="{7F55B235-B469-4859-96AA-F3CCF6FCE943}" presName="connTx" presStyleLbl="sibTrans2D1" presStyleIdx="1" presStyleCnt="2"/>
      <dgm:spPr/>
      <dgm:t>
        <a:bodyPr/>
        <a:lstStyle/>
        <a:p>
          <a:endParaRPr lang="en-US"/>
        </a:p>
      </dgm:t>
    </dgm:pt>
    <dgm:pt modelId="{F3D66975-00CC-48B1-B52E-B97C4FD4B4CB}" type="pres">
      <dgm:prSet presAssocID="{9D76B4B1-6810-4FB0-B994-E1FD7C38D257}" presName="composite" presStyleCnt="0"/>
      <dgm:spPr/>
    </dgm:pt>
    <dgm:pt modelId="{6163F5D7-B96C-4B8D-B8F7-70FDAF8F6E28}" type="pres">
      <dgm:prSet presAssocID="{9D76B4B1-6810-4FB0-B994-E1FD7C38D257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2A7AA-B8F4-4D8D-9189-CA753FBAE9D2}" type="pres">
      <dgm:prSet presAssocID="{9D76B4B1-6810-4FB0-B994-E1FD7C38D257}" presName="parSh" presStyleLbl="node1" presStyleIdx="2" presStyleCnt="3"/>
      <dgm:spPr/>
      <dgm:t>
        <a:bodyPr/>
        <a:lstStyle/>
        <a:p>
          <a:endParaRPr lang="en-US"/>
        </a:p>
      </dgm:t>
    </dgm:pt>
    <dgm:pt modelId="{89F93D8A-F825-4E48-AE06-2CAE6DB6DFF7}" type="pres">
      <dgm:prSet presAssocID="{9D76B4B1-6810-4FB0-B994-E1FD7C38D257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838158-7792-4E8D-8C2C-E8D97D6D96FD}" type="presOf" srcId="{2E2DCE5A-A9B3-433F-A31B-93B9F546CAB7}" destId="{1848911A-8C74-4A12-9803-766F230FCD95}" srcOrd="0" destOrd="0" presId="urn:microsoft.com/office/officeart/2005/8/layout/process3"/>
    <dgm:cxn modelId="{E13055BF-942A-469A-BF78-FDFE10734EA0}" srcId="{3CA4AF60-1F66-46D8-A565-26BA5455243C}" destId="{EF94E255-AD85-4854-A710-F6A40220EEC5}" srcOrd="0" destOrd="0" parTransId="{EB8E0D72-AC51-4D7B-8591-1A1E0DC99844}" sibTransId="{512C33E4-959D-4696-A251-C40906378652}"/>
    <dgm:cxn modelId="{24879F71-1725-4FCA-AA7A-FF1A9B89C3FB}" srcId="{66E52117-73B7-4042-A8E9-B3D65D44FF5D}" destId="{7A29BB93-5313-4997-B561-F0CCE9D8F6A0}" srcOrd="0" destOrd="0" parTransId="{86E44312-C7EB-4D0A-8265-E211EC5307DD}" sibTransId="{2AEE7B55-39D8-4C5E-8494-56B8A938F5D5}"/>
    <dgm:cxn modelId="{83BD5526-35A1-4644-945D-711F4C77F695}" type="presOf" srcId="{66E52117-73B7-4042-A8E9-B3D65D44FF5D}" destId="{5ED27BFA-5FB9-4BD5-9186-CF8427DEEAE9}" srcOrd="0" destOrd="0" presId="urn:microsoft.com/office/officeart/2005/8/layout/process3"/>
    <dgm:cxn modelId="{76362652-F8F6-49C6-9EA3-42CC97C953E4}" type="presOf" srcId="{9D76B4B1-6810-4FB0-B994-E1FD7C38D257}" destId="{6163F5D7-B96C-4B8D-B8F7-70FDAF8F6E28}" srcOrd="0" destOrd="0" presId="urn:microsoft.com/office/officeart/2005/8/layout/process3"/>
    <dgm:cxn modelId="{825D2A4F-DEA5-4057-8078-92C10C6C077B}" type="presOf" srcId="{2B5618C3-2FA1-4C8D-BFB2-31BB1949D240}" destId="{C712E298-6F70-4333-A3A3-47920671F6DA}" srcOrd="0" destOrd="0" presId="urn:microsoft.com/office/officeart/2005/8/layout/process3"/>
    <dgm:cxn modelId="{5E1A39DF-1733-4974-8F13-1A49CA5F5FC1}" type="presOf" srcId="{3CA4AF60-1F66-46D8-A565-26BA5455243C}" destId="{540A1379-8637-40AF-B699-43EA980E144A}" srcOrd="0" destOrd="0" presId="urn:microsoft.com/office/officeart/2005/8/layout/process3"/>
    <dgm:cxn modelId="{CC5E2716-BEF9-4FA7-8FAB-9D0528909A39}" type="presOf" srcId="{66E52117-73B7-4042-A8E9-B3D65D44FF5D}" destId="{997302CB-B013-43D5-A3C6-4B93CFC6CCE8}" srcOrd="1" destOrd="0" presId="urn:microsoft.com/office/officeart/2005/8/layout/process3"/>
    <dgm:cxn modelId="{5086776A-C243-44E6-A996-58FD277F5921}" type="presOf" srcId="{EF94E255-AD85-4854-A710-F6A40220EEC5}" destId="{DDDB60C4-39D7-4FB3-82A6-38F90D8A376D}" srcOrd="0" destOrd="0" presId="urn:microsoft.com/office/officeart/2005/8/layout/process3"/>
    <dgm:cxn modelId="{C90865D3-3E2E-4EEB-829B-C4BA93939366}" type="presOf" srcId="{7F55B235-B469-4859-96AA-F3CCF6FCE943}" destId="{4EF2306E-7867-48A0-83C4-A3501AF4C0A0}" srcOrd="0" destOrd="0" presId="urn:microsoft.com/office/officeart/2005/8/layout/process3"/>
    <dgm:cxn modelId="{FD6389A3-175D-48CA-AF1D-2A0ACF0B356C}" type="presOf" srcId="{2B5618C3-2FA1-4C8D-BFB2-31BB1949D240}" destId="{E6CD7319-96A9-46EF-A21A-3B7042E6A5A2}" srcOrd="1" destOrd="0" presId="urn:microsoft.com/office/officeart/2005/8/layout/process3"/>
    <dgm:cxn modelId="{704529FE-8FE4-4514-9905-B1DF29D13DDA}" srcId="{2E2DCE5A-A9B3-433F-A31B-93B9F546CAB7}" destId="{66E52117-73B7-4042-A8E9-B3D65D44FF5D}" srcOrd="0" destOrd="0" parTransId="{00C1CDEB-316B-4A5C-A4A0-FA698C4170E5}" sibTransId="{2B5618C3-2FA1-4C8D-BFB2-31BB1949D240}"/>
    <dgm:cxn modelId="{1139BA5A-6AD9-4612-AADF-3EB267AB8A27}" type="presOf" srcId="{7F55B235-B469-4859-96AA-F3CCF6FCE943}" destId="{6820C2A5-DEF0-4265-9BA2-B363CF41EC47}" srcOrd="1" destOrd="0" presId="urn:microsoft.com/office/officeart/2005/8/layout/process3"/>
    <dgm:cxn modelId="{9CEFB3FD-D67D-49A3-92C6-2AC0FAD1F80F}" srcId="{2E2DCE5A-A9B3-433F-A31B-93B9F546CAB7}" destId="{3CA4AF60-1F66-46D8-A565-26BA5455243C}" srcOrd="1" destOrd="0" parTransId="{B2788841-F51B-4290-9B7F-0C607035DCCE}" sibTransId="{7F55B235-B469-4859-96AA-F3CCF6FCE943}"/>
    <dgm:cxn modelId="{5DC885CA-6080-4306-A998-672C44417B4A}" type="presOf" srcId="{7A29BB93-5313-4997-B561-F0CCE9D8F6A0}" destId="{857FE7B5-3393-4C94-86AE-E6EF17FF5083}" srcOrd="0" destOrd="0" presId="urn:microsoft.com/office/officeart/2005/8/layout/process3"/>
    <dgm:cxn modelId="{A48654A2-F68D-48B9-B03F-F92230389726}" type="presOf" srcId="{3CA4AF60-1F66-46D8-A565-26BA5455243C}" destId="{BC145513-5AFE-4F1D-9A98-6D7C158A68BE}" srcOrd="1" destOrd="0" presId="urn:microsoft.com/office/officeart/2005/8/layout/process3"/>
    <dgm:cxn modelId="{DE9A4E13-B25D-49D0-907A-9081F4901813}" type="presOf" srcId="{BF5CA3CA-A3D1-40FD-AC2D-8EFE936AA08C}" destId="{89F93D8A-F825-4E48-AE06-2CAE6DB6DFF7}" srcOrd="0" destOrd="0" presId="urn:microsoft.com/office/officeart/2005/8/layout/process3"/>
    <dgm:cxn modelId="{D1F8B9B7-CD04-464F-848D-52F97BFD61C1}" type="presOf" srcId="{9D76B4B1-6810-4FB0-B994-E1FD7C38D257}" destId="{7462A7AA-B8F4-4D8D-9189-CA753FBAE9D2}" srcOrd="1" destOrd="0" presId="urn:microsoft.com/office/officeart/2005/8/layout/process3"/>
    <dgm:cxn modelId="{8FD29071-9FF4-405D-9A0C-9765D3B3050B}" srcId="{9D76B4B1-6810-4FB0-B994-E1FD7C38D257}" destId="{BF5CA3CA-A3D1-40FD-AC2D-8EFE936AA08C}" srcOrd="0" destOrd="0" parTransId="{4DBFFFBE-331D-4FDE-8229-AB204C7D7A25}" sibTransId="{21412664-0C0E-4EBE-8ABA-F00A80C28798}"/>
    <dgm:cxn modelId="{1D481AFB-7F15-45AF-8F13-B9F79E3FF0FC}" srcId="{2E2DCE5A-A9B3-433F-A31B-93B9F546CAB7}" destId="{9D76B4B1-6810-4FB0-B994-E1FD7C38D257}" srcOrd="2" destOrd="0" parTransId="{AD872808-E18A-4EAB-A6FC-FBF4EF425756}" sibTransId="{B93CCC60-5D1C-4F87-AB24-19BD6B5AEE62}"/>
    <dgm:cxn modelId="{8331A04D-5A1F-4198-9074-B06DC8D5E5E6}" type="presParOf" srcId="{1848911A-8C74-4A12-9803-766F230FCD95}" destId="{23FDDB8F-45DE-45C1-B96A-7E0271FB0FF5}" srcOrd="0" destOrd="0" presId="urn:microsoft.com/office/officeart/2005/8/layout/process3"/>
    <dgm:cxn modelId="{03EA0EA5-5302-41E3-95BA-0CB4AF000662}" type="presParOf" srcId="{23FDDB8F-45DE-45C1-B96A-7E0271FB0FF5}" destId="{5ED27BFA-5FB9-4BD5-9186-CF8427DEEAE9}" srcOrd="0" destOrd="0" presId="urn:microsoft.com/office/officeart/2005/8/layout/process3"/>
    <dgm:cxn modelId="{3F12F23D-C2E6-410B-A96C-47190D3B4719}" type="presParOf" srcId="{23FDDB8F-45DE-45C1-B96A-7E0271FB0FF5}" destId="{997302CB-B013-43D5-A3C6-4B93CFC6CCE8}" srcOrd="1" destOrd="0" presId="urn:microsoft.com/office/officeart/2005/8/layout/process3"/>
    <dgm:cxn modelId="{C085A66C-4597-43C6-8A9E-85F2708A1E3C}" type="presParOf" srcId="{23FDDB8F-45DE-45C1-B96A-7E0271FB0FF5}" destId="{857FE7B5-3393-4C94-86AE-E6EF17FF5083}" srcOrd="2" destOrd="0" presId="urn:microsoft.com/office/officeart/2005/8/layout/process3"/>
    <dgm:cxn modelId="{2CC498E0-2061-4477-8443-BAC736C129AA}" type="presParOf" srcId="{1848911A-8C74-4A12-9803-766F230FCD95}" destId="{C712E298-6F70-4333-A3A3-47920671F6DA}" srcOrd="1" destOrd="0" presId="urn:microsoft.com/office/officeart/2005/8/layout/process3"/>
    <dgm:cxn modelId="{1D358D30-5EDC-448A-8ED2-C47FFE826CF6}" type="presParOf" srcId="{C712E298-6F70-4333-A3A3-47920671F6DA}" destId="{E6CD7319-96A9-46EF-A21A-3B7042E6A5A2}" srcOrd="0" destOrd="0" presId="urn:microsoft.com/office/officeart/2005/8/layout/process3"/>
    <dgm:cxn modelId="{6BBC1F66-21E2-48EE-BC50-1979D4970AD9}" type="presParOf" srcId="{1848911A-8C74-4A12-9803-766F230FCD95}" destId="{3B34E44A-CD32-4EEC-B7CD-89AE34C6762E}" srcOrd="2" destOrd="0" presId="urn:microsoft.com/office/officeart/2005/8/layout/process3"/>
    <dgm:cxn modelId="{A9047813-95E4-4A97-907D-537E53576DAC}" type="presParOf" srcId="{3B34E44A-CD32-4EEC-B7CD-89AE34C6762E}" destId="{540A1379-8637-40AF-B699-43EA980E144A}" srcOrd="0" destOrd="0" presId="urn:microsoft.com/office/officeart/2005/8/layout/process3"/>
    <dgm:cxn modelId="{45B0774E-D1A4-49B1-B7A2-CA1E212769B4}" type="presParOf" srcId="{3B34E44A-CD32-4EEC-B7CD-89AE34C6762E}" destId="{BC145513-5AFE-4F1D-9A98-6D7C158A68BE}" srcOrd="1" destOrd="0" presId="urn:microsoft.com/office/officeart/2005/8/layout/process3"/>
    <dgm:cxn modelId="{DD3C8DF1-075F-48AF-8636-0B3AD4BD3699}" type="presParOf" srcId="{3B34E44A-CD32-4EEC-B7CD-89AE34C6762E}" destId="{DDDB60C4-39D7-4FB3-82A6-38F90D8A376D}" srcOrd="2" destOrd="0" presId="urn:microsoft.com/office/officeart/2005/8/layout/process3"/>
    <dgm:cxn modelId="{BB632016-22BE-4A8C-AD95-85E32659F6B5}" type="presParOf" srcId="{1848911A-8C74-4A12-9803-766F230FCD95}" destId="{4EF2306E-7867-48A0-83C4-A3501AF4C0A0}" srcOrd="3" destOrd="0" presId="urn:microsoft.com/office/officeart/2005/8/layout/process3"/>
    <dgm:cxn modelId="{22B93F7F-1AD2-4EB6-9CF6-10B435A9FB3B}" type="presParOf" srcId="{4EF2306E-7867-48A0-83C4-A3501AF4C0A0}" destId="{6820C2A5-DEF0-4265-9BA2-B363CF41EC47}" srcOrd="0" destOrd="0" presId="urn:microsoft.com/office/officeart/2005/8/layout/process3"/>
    <dgm:cxn modelId="{B194A6D9-117E-416C-A1B1-8E89FF37426F}" type="presParOf" srcId="{1848911A-8C74-4A12-9803-766F230FCD95}" destId="{F3D66975-00CC-48B1-B52E-B97C4FD4B4CB}" srcOrd="4" destOrd="0" presId="urn:microsoft.com/office/officeart/2005/8/layout/process3"/>
    <dgm:cxn modelId="{E4A14D7E-99E3-4C74-B6DD-45D69F2EF6F8}" type="presParOf" srcId="{F3D66975-00CC-48B1-B52E-B97C4FD4B4CB}" destId="{6163F5D7-B96C-4B8D-B8F7-70FDAF8F6E28}" srcOrd="0" destOrd="0" presId="urn:microsoft.com/office/officeart/2005/8/layout/process3"/>
    <dgm:cxn modelId="{02828963-8CCD-448B-BB87-E7AFCBEA6CD3}" type="presParOf" srcId="{F3D66975-00CC-48B1-B52E-B97C4FD4B4CB}" destId="{7462A7AA-B8F4-4D8D-9189-CA753FBAE9D2}" srcOrd="1" destOrd="0" presId="urn:microsoft.com/office/officeart/2005/8/layout/process3"/>
    <dgm:cxn modelId="{6FD8AA2E-DFE6-40A7-8F4E-DBC43B7D63F0}" type="presParOf" srcId="{F3D66975-00CC-48B1-B52E-B97C4FD4B4CB}" destId="{89F93D8A-F825-4E48-AE06-2CAE6DB6DFF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302CB-B013-43D5-A3C6-4B93CFC6CCE8}">
      <dsp:nvSpPr>
        <dsp:cNvPr id="0" name=""/>
        <dsp:cNvSpPr/>
      </dsp:nvSpPr>
      <dsp:spPr>
        <a:xfrm>
          <a:off x="0" y="2019304"/>
          <a:ext cx="1981687" cy="7775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Telling Your Story</a:t>
          </a:r>
          <a:endParaRPr lang="en-US" sz="1800" kern="1200" dirty="0"/>
        </a:p>
      </dsp:txBody>
      <dsp:txXfrm>
        <a:off x="0" y="2019304"/>
        <a:ext cx="1981687" cy="518400"/>
      </dsp:txXfrm>
    </dsp:sp>
    <dsp:sp modelId="{857FE7B5-3393-4C94-86AE-E6EF17FF5083}">
      <dsp:nvSpPr>
        <dsp:cNvPr id="0" name=""/>
        <dsp:cNvSpPr/>
      </dsp:nvSpPr>
      <dsp:spPr>
        <a:xfrm>
          <a:off x="410246" y="2560200"/>
          <a:ext cx="1981687" cy="103680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Communication Planning</a:t>
          </a:r>
          <a:endParaRPr lang="en-US" sz="1800" kern="1200" dirty="0"/>
        </a:p>
      </dsp:txBody>
      <dsp:txXfrm>
        <a:off x="440613" y="2590567"/>
        <a:ext cx="1920953" cy="976066"/>
      </dsp:txXfrm>
    </dsp:sp>
    <dsp:sp modelId="{C712E298-6F70-4333-A3A3-47920671F6DA}">
      <dsp:nvSpPr>
        <dsp:cNvPr id="0" name=""/>
        <dsp:cNvSpPr/>
      </dsp:nvSpPr>
      <dsp:spPr>
        <a:xfrm rot="24260">
          <a:off x="2283185" y="2043188"/>
          <a:ext cx="639209" cy="4933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2283187" y="2141342"/>
        <a:ext cx="491194" cy="296030"/>
      </dsp:txXfrm>
    </dsp:sp>
    <dsp:sp modelId="{BC145513-5AFE-4F1D-9A98-6D7C158A68BE}">
      <dsp:nvSpPr>
        <dsp:cNvPr id="0" name=""/>
        <dsp:cNvSpPr/>
      </dsp:nvSpPr>
      <dsp:spPr>
        <a:xfrm>
          <a:off x="3187712" y="2041800"/>
          <a:ext cx="1981687" cy="7775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Building Bridges</a:t>
          </a:r>
          <a:endParaRPr lang="en-US" sz="1800" kern="1200" dirty="0"/>
        </a:p>
      </dsp:txBody>
      <dsp:txXfrm>
        <a:off x="3187712" y="2041800"/>
        <a:ext cx="1981687" cy="518400"/>
      </dsp:txXfrm>
    </dsp:sp>
    <dsp:sp modelId="{DDDB60C4-39D7-4FB3-82A6-38F90D8A376D}">
      <dsp:nvSpPr>
        <dsp:cNvPr id="0" name=""/>
        <dsp:cNvSpPr/>
      </dsp:nvSpPr>
      <dsp:spPr>
        <a:xfrm>
          <a:off x="3593600" y="2560200"/>
          <a:ext cx="1981687" cy="103680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Trust Behaviors</a:t>
          </a:r>
          <a:endParaRPr lang="en-US" sz="1800" kern="1200" dirty="0"/>
        </a:p>
      </dsp:txBody>
      <dsp:txXfrm>
        <a:off x="3623967" y="2590567"/>
        <a:ext cx="1920953" cy="976066"/>
      </dsp:txXfrm>
    </dsp:sp>
    <dsp:sp modelId="{4EF2306E-7867-48A0-83C4-A3501AF4C0A0}">
      <dsp:nvSpPr>
        <dsp:cNvPr id="0" name=""/>
        <dsp:cNvSpPr/>
      </dsp:nvSpPr>
      <dsp:spPr>
        <a:xfrm>
          <a:off x="5469816" y="2054308"/>
          <a:ext cx="636883" cy="4933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5469816" y="2152984"/>
        <a:ext cx="488868" cy="296030"/>
      </dsp:txXfrm>
    </dsp:sp>
    <dsp:sp modelId="{7462A7AA-B8F4-4D8D-9189-CA753FBAE9D2}">
      <dsp:nvSpPr>
        <dsp:cNvPr id="0" name=""/>
        <dsp:cNvSpPr/>
      </dsp:nvSpPr>
      <dsp:spPr>
        <a:xfrm>
          <a:off x="6371066" y="2041800"/>
          <a:ext cx="1981687" cy="7775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The Media</a:t>
          </a:r>
          <a:endParaRPr lang="en-US" sz="1800" kern="1200" dirty="0"/>
        </a:p>
      </dsp:txBody>
      <dsp:txXfrm>
        <a:off x="6371066" y="2041800"/>
        <a:ext cx="1981687" cy="518400"/>
      </dsp:txXfrm>
    </dsp:sp>
    <dsp:sp modelId="{89F93D8A-F825-4E48-AE06-2CAE6DB6DFF7}">
      <dsp:nvSpPr>
        <dsp:cNvPr id="0" name=""/>
        <dsp:cNvSpPr/>
      </dsp:nvSpPr>
      <dsp:spPr>
        <a:xfrm>
          <a:off x="6776954" y="2560200"/>
          <a:ext cx="1981687" cy="103680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 Limited Role</a:t>
          </a:r>
          <a:endParaRPr lang="en-US" sz="1800" kern="1200" dirty="0"/>
        </a:p>
      </dsp:txBody>
      <dsp:txXfrm>
        <a:off x="6807321" y="2590567"/>
        <a:ext cx="1920953" cy="976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CBFAD-9308-4CEE-BAE9-B1BB0A5C480D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66E14-58A2-41D3-B242-D3A3AB8DD1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62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66E14-58A2-41D3-B242-D3A3AB8DD11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66E14-58A2-41D3-B242-D3A3AB8DD11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904F-BCF8-41E5-8683-A6024A72B1C9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9853E-26F5-4D73-86B6-5ABE9C35BF58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B620-78E2-4D76-88B5-9069FE6F60C7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22F4-879E-43B3-BC4C-8C5A9AFB5719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77DB-B77C-49F7-BEE3-8D74C3ECD4BD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883E5-1920-4F3C-90C4-BBA56601E367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9ED8-35B9-473F-B46B-D4A9034EE8A4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8013-8387-4958-BFB0-BDF7357ECA43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1072D-B901-4D5C-9E01-C13A5DE18020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2BD1-3198-46D3-A8FB-55B847A63776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EED2-EE2A-4412-A60A-AF13B7CCA417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8E379-7892-4B42-89BF-CA6551AAD05B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University of Arkansas Division of Agriculture Public Policy Center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99317-2333-4B5F-ACD8-4E1401108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c.uaex.edu/" TargetMode="External"/><Relationship Id="rId2" Type="http://schemas.openxmlformats.org/officeDocument/2006/relationships/hyperlink" Target="mailto:khiggins@uaex.edu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E H C Community Service, Leadership Development, Education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914400"/>
            <a:ext cx="4229350" cy="3886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743200"/>
            <a:ext cx="4343400" cy="1676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Telling Your Story</a:t>
            </a:r>
            <a:br>
              <a:rPr lang="en-US" dirty="0" smtClean="0"/>
            </a:br>
            <a:r>
              <a:rPr lang="en-US" sz="2400" dirty="0" smtClean="0"/>
              <a:t>&amp; Building Bridges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200" i="1" dirty="0" smtClean="0"/>
              <a:t>Effective Communication </a:t>
            </a:r>
            <a:br>
              <a:rPr lang="en-US" sz="2200" i="1" dirty="0" smtClean="0"/>
            </a:br>
            <a:r>
              <a:rPr lang="en-US" sz="2200" i="1" dirty="0" smtClean="0"/>
              <a:t>with the Public and Media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943600"/>
            <a:ext cx="6934200" cy="685800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>
                <a:solidFill>
                  <a:schemeClr val="tx2"/>
                </a:solidFill>
              </a:rPr>
              <a:t>Kristin Higgins, Program Associate</a:t>
            </a:r>
          </a:p>
          <a:p>
            <a:pPr algn="l"/>
            <a:r>
              <a:rPr lang="en-US" sz="1400" dirty="0" smtClean="0">
                <a:solidFill>
                  <a:schemeClr val="tx2"/>
                </a:solidFill>
              </a:rPr>
              <a:t>University of Arkansas Division of Agriculture </a:t>
            </a:r>
          </a:p>
          <a:p>
            <a:pPr algn="l"/>
            <a:r>
              <a:rPr lang="en-US" sz="1400" dirty="0" smtClean="0">
                <a:solidFill>
                  <a:schemeClr val="tx2"/>
                </a:solidFill>
              </a:rPr>
              <a:t>Public Policy Center</a:t>
            </a:r>
            <a:endParaRPr lang="en-US" sz="1400" dirty="0">
              <a:solidFill>
                <a:schemeClr val="tx2"/>
              </a:solidFill>
            </a:endParaRPr>
          </a:p>
        </p:txBody>
      </p:sp>
      <p:pic>
        <p:nvPicPr>
          <p:cNvPr id="5" name="Picture 4" descr=" U of A Division of Agriculture Research and Extension University of Arkansas System. Public Policy Center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228600"/>
            <a:ext cx="1245480" cy="13978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Multiple Audiences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n-US" sz="3200" dirty="0" smtClean="0"/>
              <a:t>Create multiple plans:</a:t>
            </a:r>
          </a:p>
          <a:p>
            <a:pPr lvl="1"/>
            <a:r>
              <a:rPr lang="en-US" dirty="0" smtClean="0"/>
              <a:t>Community</a:t>
            </a:r>
          </a:p>
          <a:p>
            <a:pPr lvl="1"/>
            <a:r>
              <a:rPr lang="en-US" dirty="0" smtClean="0"/>
              <a:t>Sponsors</a:t>
            </a:r>
          </a:p>
          <a:p>
            <a:pPr lvl="1"/>
            <a:r>
              <a:rPr lang="en-US" dirty="0" smtClean="0"/>
              <a:t>Media</a:t>
            </a:r>
          </a:p>
          <a:p>
            <a:pPr lvl="1"/>
            <a:r>
              <a:rPr lang="en-US" dirty="0" smtClean="0"/>
              <a:t>Social Media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6. Develop a Timetable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Identify action steps and assign deadlines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Example: </a:t>
            </a:r>
          </a:p>
          <a:p>
            <a:pPr lvl="2">
              <a:buNone/>
            </a:pPr>
            <a:r>
              <a:rPr lang="en-US" dirty="0" smtClean="0"/>
              <a:t>June: Established communication committee </a:t>
            </a:r>
          </a:p>
          <a:p>
            <a:pPr lvl="2">
              <a:buNone/>
            </a:pPr>
            <a:r>
              <a:rPr lang="en-US" dirty="0" smtClean="0"/>
              <a:t>July: E-mailed press release on August event</a:t>
            </a:r>
          </a:p>
          <a:p>
            <a:pPr lvl="2">
              <a:buNone/>
            </a:pPr>
            <a:r>
              <a:rPr lang="en-US" dirty="0" smtClean="0"/>
              <a:t>August: Recruited 5 new volunteers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Predetermine evaluation dates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7. Evaluate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Did you meet deadlines?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Did you accomplish goals?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What does your audience say?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What did you find easy? Difficult?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What would you do different next time?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What do you want to add?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Building Bridges = Trust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4191000" cy="4114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i="1" dirty="0" smtClean="0"/>
          </a:p>
          <a:p>
            <a:pPr algn="ctr">
              <a:buNone/>
            </a:pPr>
            <a:r>
              <a:rPr lang="en-US" i="1" dirty="0" smtClean="0"/>
              <a:t>	“You can have all the facts and figures, all the supporting evidence, all the endorsement that you want, but if you don’t command trust, you won’t get anywhere.”</a:t>
            </a:r>
          </a:p>
          <a:p>
            <a:pPr algn="ctr">
              <a:buNone/>
            </a:pPr>
            <a:endParaRPr lang="en-US" i="1" dirty="0" smtClean="0"/>
          </a:p>
        </p:txBody>
      </p:sp>
      <p:pic>
        <p:nvPicPr>
          <p:cNvPr id="4" name="Picture 3" descr="Picture of Niall Fitzgeral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0" y="2286000"/>
            <a:ext cx="3175000" cy="1905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0" y="46482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Niall Fitzgerald, </a:t>
            </a:r>
          </a:p>
          <a:p>
            <a:pPr algn="ctr"/>
            <a:r>
              <a:rPr lang="en-US" dirty="0" smtClean="0"/>
              <a:t>former chairman of Unilever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Trust Behaviors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Talk Straight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Demonstrate Respect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Create Transparency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Right Wrongs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Give Credit to Others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88668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Source: The Speed of Trust, Stephen M. R. Covey</a:t>
            </a:r>
            <a:endParaRPr lang="en-US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Trust Behaviors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en-US" dirty="0" smtClean="0"/>
              <a:t>6. Deliver Results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7. Get Better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8. Confront Reality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9. Clarify Expectations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10. Practice Accountability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64008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Source: The Speed of Trust, Stephen M. R. Covey</a:t>
            </a:r>
            <a:endParaRPr lang="en-US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Trust Behaviors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/>
              <a:t>11. Listen First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12. Keep Commitments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13. Extend Trust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64008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Source: The Speed of Trust, Stephen M. R. Covey</a:t>
            </a:r>
            <a:endParaRPr lang="en-US" i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Trust Behaviors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Apply these principles to each other</a:t>
            </a:r>
          </a:p>
          <a:p>
            <a:endParaRPr lang="en-US" dirty="0" smtClean="0"/>
          </a:p>
          <a:p>
            <a:r>
              <a:rPr lang="en-US" dirty="0" smtClean="0"/>
              <a:t>Apply these principles toward the public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Working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the Media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Content Placeholder 3" descr="Pictures of journalists. What my friends think I do, sitting in front of a computer. What my Mom thinks I do, news anchor. What society thinks I do, taking pictures of a crowd. What my editor thinks I do, children coloring. What I think I do, working with another reporter putting out a story. What I acutally do, a man working on a computer, desk cluttered and talking on the phone as he types.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1600200"/>
            <a:ext cx="5101131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The World of Journalism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/>
          </a:bodyPr>
          <a:lstStyle/>
          <a:p>
            <a:r>
              <a:rPr lang="en-US" dirty="0" smtClean="0"/>
              <a:t>39,806 – Newspaper jobs eliminated between 2007 and 2011. </a:t>
            </a:r>
            <a:r>
              <a:rPr lang="en-US" sz="2800" dirty="0" smtClean="0"/>
              <a:t>(source: newspaperlayoffs.com)</a:t>
            </a:r>
          </a:p>
          <a:p>
            <a:endParaRPr lang="en-US" sz="2800" dirty="0" smtClean="0"/>
          </a:p>
          <a:p>
            <a:r>
              <a:rPr lang="en-US" dirty="0" smtClean="0"/>
              <a:t>$32,000 – Average reporter salary </a:t>
            </a:r>
            <a:r>
              <a:rPr lang="en-US" sz="2800" dirty="0" smtClean="0"/>
              <a:t>(indeed.com)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244,864 – </a:t>
            </a:r>
            <a:r>
              <a:rPr lang="en-US" i="1" dirty="0" smtClean="0"/>
              <a:t>Arkansas Democrat-Gazette</a:t>
            </a:r>
            <a:r>
              <a:rPr lang="en-US" dirty="0" smtClean="0"/>
              <a:t>’s Sunday circulation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Today’s Discussion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228600" y="1066800"/>
          <a:ext cx="87630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The Bad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en-US" b="1" dirty="0" smtClean="0"/>
              <a:t>NEWS TRIAGE</a:t>
            </a:r>
          </a:p>
          <a:p>
            <a:pPr>
              <a:buNone/>
            </a:pPr>
            <a:r>
              <a:rPr lang="en-US" dirty="0" smtClean="0"/>
              <a:t>	With less space for publishing community news and fewer reporters on hand, media outlets have to prioritize their coverage.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Your event or organization might not be deemed important enough for coverage.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The Good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53400" cy="4449763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en-US" sz="3500" b="1" dirty="0" smtClean="0"/>
              <a:t>HYPER LOCAL NEWS</a:t>
            </a:r>
            <a:endParaRPr lang="en-US" sz="3500" dirty="0" smtClean="0"/>
          </a:p>
          <a:p>
            <a:pPr>
              <a:buNone/>
            </a:pPr>
            <a:r>
              <a:rPr lang="en-US" dirty="0" smtClean="0"/>
              <a:t>	Community blogs and Facebook pages have popped up to keep residents informed of local news – school sports highlights, lost and found pets, public meetings and events. 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	Smaller organizations can now share information with a wider group of people through new online venues.</a:t>
            </a:r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How to Connect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New reporter? Seek them out at meetings, make a phone call to introduce yourself, give them your card</a:t>
            </a:r>
          </a:p>
          <a:p>
            <a:endParaRPr lang="en-US" dirty="0"/>
          </a:p>
          <a:p>
            <a:r>
              <a:rPr lang="en-US" dirty="0" smtClean="0"/>
              <a:t>Ignored issue? Invite reporter or editor out to coffee to talk more about important issue, even if there’s not an immediate story</a:t>
            </a:r>
          </a:p>
          <a:p>
            <a:endParaRPr lang="en-US" dirty="0"/>
          </a:p>
          <a:p>
            <a:pPr>
              <a:buNone/>
            </a:pPr>
            <a:r>
              <a:rPr lang="en-US" i="1" dirty="0" smtClean="0"/>
              <a:t>Reporters want to develop community relationships because it leads to better understanding, better stories and better access. 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Effective press releases: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Explain </a:t>
            </a:r>
            <a:r>
              <a:rPr lang="en-US" dirty="0"/>
              <a:t>w</a:t>
            </a:r>
            <a:r>
              <a:rPr lang="en-US" dirty="0" smtClean="0"/>
              <a:t>hy the public </a:t>
            </a:r>
            <a:r>
              <a:rPr lang="en-US" dirty="0"/>
              <a:t>s</a:t>
            </a:r>
            <a:r>
              <a:rPr lang="en-US" dirty="0" smtClean="0"/>
              <a:t>hould care, therefore why the newspaper should care about printing</a:t>
            </a:r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Delivered via email, fax, mail, etc. several weeks ahead of time, with reminders the day before </a:t>
            </a:r>
            <a:r>
              <a:rPr lang="en-US" i="1" dirty="0" smtClean="0"/>
              <a:t>and</a:t>
            </a:r>
            <a:r>
              <a:rPr lang="en-US" dirty="0" smtClean="0"/>
              <a:t> DAY OF event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i="1" dirty="0" smtClean="0"/>
              <a:t>If possible, have a press packet ready with important information, fact sheets, etc. at event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Good press releases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What’s new</a:t>
            </a:r>
          </a:p>
          <a:p>
            <a:r>
              <a:rPr lang="en-US" dirty="0" smtClean="0"/>
              <a:t>Contact information for interviews</a:t>
            </a:r>
          </a:p>
          <a:p>
            <a:r>
              <a:rPr lang="en-US" dirty="0"/>
              <a:t>C</a:t>
            </a:r>
            <a:r>
              <a:rPr lang="en-US" dirty="0" smtClean="0"/>
              <a:t>ost estimates or donation amounts</a:t>
            </a:r>
          </a:p>
          <a:p>
            <a:r>
              <a:rPr lang="en-US" dirty="0" smtClean="0"/>
              <a:t>Names, titles </a:t>
            </a:r>
          </a:p>
          <a:p>
            <a:r>
              <a:rPr lang="en-US" dirty="0" smtClean="0"/>
              <a:t>Background on issue – dates, people, etc.</a:t>
            </a:r>
          </a:p>
          <a:p>
            <a:endParaRPr lang="en-US" dirty="0"/>
          </a:p>
          <a:p>
            <a:pPr>
              <a:buNone/>
            </a:pPr>
            <a:r>
              <a:rPr lang="en-US" i="1" dirty="0" smtClean="0"/>
              <a:t>Put everything in the body of the email. Not everyone has the time or right programs to open attachments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Return phone calls/emails as quickly as possible </a:t>
            </a:r>
          </a:p>
          <a:p>
            <a:endParaRPr lang="en-US" dirty="0" smtClean="0"/>
          </a:p>
          <a:p>
            <a:r>
              <a:rPr lang="en-US" dirty="0" smtClean="0"/>
              <a:t>Provide accurate information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Provide access for interviews</a:t>
            </a:r>
          </a:p>
          <a:p>
            <a:endParaRPr lang="en-US" dirty="0" smtClean="0"/>
          </a:p>
          <a:p>
            <a:r>
              <a:rPr lang="en-US" dirty="0" smtClean="0"/>
              <a:t>Talk in complete sentences when possible</a:t>
            </a:r>
          </a:p>
          <a:p>
            <a:endParaRPr lang="en-US" dirty="0" smtClean="0"/>
          </a:p>
          <a:p>
            <a:r>
              <a:rPr lang="en-US" dirty="0" smtClean="0"/>
              <a:t>Give reporters advance notice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Don’t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Lie</a:t>
            </a:r>
          </a:p>
          <a:p>
            <a:r>
              <a:rPr lang="en-US" dirty="0" smtClean="0"/>
              <a:t>Guess on dollar figures</a:t>
            </a:r>
          </a:p>
          <a:p>
            <a:r>
              <a:rPr lang="en-US" dirty="0" smtClean="0"/>
              <a:t>Repeatedly call to ask if your event is being covered</a:t>
            </a:r>
          </a:p>
          <a:p>
            <a:r>
              <a:rPr lang="en-US" dirty="0" smtClean="0"/>
              <a:t>Wait until after an interview to invoke “Off the record”</a:t>
            </a:r>
          </a:p>
          <a:p>
            <a:r>
              <a:rPr lang="en-US" dirty="0" smtClean="0"/>
              <a:t>Offer reporters food, gifts, or anything else that may create a conflict of interest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Prepare yourself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Unless it’s an emergency, don’t go into an interview cold</a:t>
            </a:r>
          </a:p>
          <a:p>
            <a:pPr lvl="1"/>
            <a:r>
              <a:rPr lang="en-US" dirty="0" smtClean="0"/>
              <a:t>Review your information prior to the interview</a:t>
            </a:r>
          </a:p>
          <a:p>
            <a:pPr lvl="1"/>
            <a:r>
              <a:rPr lang="en-US" dirty="0" smtClean="0"/>
              <a:t>Keep your notes in front of you to refer back to</a:t>
            </a:r>
          </a:p>
          <a:p>
            <a:pPr lvl="1"/>
            <a:r>
              <a:rPr lang="en-US" dirty="0" smtClean="0"/>
              <a:t>Know what the reporter is writing about</a:t>
            </a:r>
          </a:p>
          <a:p>
            <a:pPr lvl="1"/>
            <a:r>
              <a:rPr lang="en-US" dirty="0" smtClean="0"/>
              <a:t>Think about what you’re saying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Expect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Reporters to talk to multiple people, not just you</a:t>
            </a:r>
          </a:p>
          <a:p>
            <a:r>
              <a:rPr lang="en-US" dirty="0" smtClean="0"/>
              <a:t>All conversations to be on the record – unless you say “This is off the record” before the statement is made</a:t>
            </a:r>
          </a:p>
          <a:p>
            <a:r>
              <a:rPr lang="en-US" dirty="0" smtClean="0"/>
              <a:t>Accuracy – CALL the reporter/editor about any mistake otherwise it will be repeated as truth in future stories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Know that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 reporters don’t write the headlines</a:t>
            </a:r>
          </a:p>
          <a:p>
            <a:r>
              <a:rPr lang="en-US" dirty="0" smtClean="0"/>
              <a:t>Not everything you say will be printed</a:t>
            </a:r>
          </a:p>
          <a:p>
            <a:r>
              <a:rPr lang="en-US" dirty="0" smtClean="0"/>
              <a:t>You may be talking to an inexperienced reporter</a:t>
            </a:r>
          </a:p>
          <a:p>
            <a:r>
              <a:rPr lang="en-US" dirty="0" smtClean="0"/>
              <a:t>Reporters do not do allow prior review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Ask Yourself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Define Your Audience</a:t>
            </a:r>
          </a:p>
          <a:p>
            <a:pPr lvl="1"/>
            <a:r>
              <a:rPr lang="en-US" dirty="0" smtClean="0"/>
              <a:t>Who do you want to reach?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Determine Your Purpose</a:t>
            </a:r>
          </a:p>
          <a:p>
            <a:pPr lvl="1"/>
            <a:r>
              <a:rPr lang="en-US" dirty="0" smtClean="0"/>
              <a:t>Why do you want to reach them?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Identify Your Information</a:t>
            </a:r>
          </a:p>
          <a:p>
            <a:pPr lvl="1"/>
            <a:r>
              <a:rPr lang="en-US" dirty="0" smtClean="0"/>
              <a:t>What do you want to tell them?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Plan Your Steps</a:t>
            </a:r>
          </a:p>
          <a:p>
            <a:pPr lvl="1"/>
            <a:r>
              <a:rPr lang="en-US" dirty="0" smtClean="0"/>
              <a:t>How will you tell them?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sz="1800" dirty="0" smtClean="0"/>
          </a:p>
          <a:p>
            <a:pPr algn="ctr"/>
            <a:r>
              <a:rPr lang="en-US" sz="1800" dirty="0" smtClean="0"/>
              <a:t>Kristin Higgins</a:t>
            </a:r>
          </a:p>
          <a:p>
            <a:pPr algn="ctr"/>
            <a:r>
              <a:rPr lang="en-US" sz="1800" dirty="0" smtClean="0">
                <a:hlinkClick r:id="rId2"/>
              </a:rPr>
              <a:t>khiggins@uaex.edu</a:t>
            </a:r>
            <a:endParaRPr lang="en-US" sz="1800" dirty="0" smtClean="0"/>
          </a:p>
          <a:p>
            <a:pPr algn="ctr"/>
            <a:r>
              <a:rPr lang="en-US" sz="1800" dirty="0" smtClean="0"/>
              <a:t>501-671-2160</a:t>
            </a:r>
          </a:p>
          <a:p>
            <a:pPr algn="ctr"/>
            <a:endParaRPr lang="en-US" sz="1800" dirty="0" smtClean="0"/>
          </a:p>
          <a:p>
            <a:pPr algn="ctr"/>
            <a:r>
              <a:rPr lang="en-US" sz="1800" dirty="0" smtClean="0">
                <a:hlinkClick r:id="rId3"/>
              </a:rPr>
              <a:t>www.ppc.uaex.edu</a:t>
            </a:r>
            <a:endParaRPr lang="en-US" sz="1800" dirty="0" smtClean="0"/>
          </a:p>
          <a:p>
            <a:pPr algn="ctr"/>
            <a:r>
              <a:rPr lang="en-US" sz="1800" dirty="0" smtClean="0"/>
              <a:t>Facebook.com/</a:t>
            </a:r>
            <a:r>
              <a:rPr lang="en-US" sz="1800" dirty="0" err="1" smtClean="0"/>
              <a:t>uappc</a:t>
            </a:r>
            <a:endParaRPr lang="en-US" sz="1800" dirty="0" smtClean="0"/>
          </a:p>
          <a:p>
            <a:pPr algn="ctr"/>
            <a:endParaRPr lang="en-US" sz="1800" dirty="0"/>
          </a:p>
        </p:txBody>
      </p:sp>
      <p:pic>
        <p:nvPicPr>
          <p:cNvPr id="6" name="Picture 5" descr=" U of A Division of Agriculture Research and Extension University of Arkansas System. Public Policy Center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3000" y="1143000"/>
            <a:ext cx="1778880" cy="19964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2400" y="152400"/>
            <a:ext cx="8839200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/>
              <a:t>QUESTIONS?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tx1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Good Communication =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Develop Communication Plans</a:t>
            </a:r>
          </a:p>
          <a:p>
            <a:pPr lvl="1"/>
            <a:r>
              <a:rPr lang="en-US" dirty="0" smtClean="0"/>
              <a:t>Determine goals</a:t>
            </a:r>
          </a:p>
          <a:p>
            <a:pPr lvl="1"/>
            <a:r>
              <a:rPr lang="en-US" dirty="0" smtClean="0"/>
              <a:t>Identify message</a:t>
            </a:r>
          </a:p>
          <a:p>
            <a:pPr lvl="1"/>
            <a:r>
              <a:rPr lang="en-US" dirty="0" smtClean="0"/>
              <a:t>Develop a timeframe for implementation</a:t>
            </a:r>
          </a:p>
          <a:p>
            <a:pPr lvl="1"/>
            <a:r>
              <a:rPr lang="en-US" dirty="0" smtClean="0"/>
              <a:t>Establish how often you communicate</a:t>
            </a:r>
          </a:p>
          <a:p>
            <a:pPr lvl="1"/>
            <a:r>
              <a:rPr lang="en-US" dirty="0" smtClean="0"/>
              <a:t>Reduce confusion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1. Assess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What is the situation?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What is your current communication style?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Who are you reaching now?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What has been your audience feedback?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What assets does your community have?</a:t>
            </a:r>
          </a:p>
          <a:p>
            <a:pPr lvl="1">
              <a:buNone/>
            </a:pPr>
            <a:r>
              <a:rPr lang="en-US" dirty="0" smtClean="0"/>
              <a:t>i.e. media, interested residents, etc.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What assets does your group have?</a:t>
            </a:r>
          </a:p>
          <a:p>
            <a:pPr lvl="1">
              <a:buNone/>
            </a:pPr>
            <a:r>
              <a:rPr lang="en-US" dirty="0" smtClean="0"/>
              <a:t>i.e. partners, committees, budget, building, etc.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sz="28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2. Establish Goals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What do you want to accomplish or change?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sz="28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 smtClean="0"/>
              <a:t>3. Determine Your Audience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Who will be affected by your goals?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Who else do you want to reach?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How does your audience seek and receive information?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 smtClean="0"/>
              <a:t>4. Identify your Message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What is your mission?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What about your organization will resonate with the audience?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What do you want the public to know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Short-term: upcoming event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Long-term: your impact on the community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 smtClean="0"/>
              <a:t>5. Create Your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Identify </a:t>
            </a:r>
            <a:r>
              <a:rPr lang="en-US" i="1" dirty="0" smtClean="0"/>
              <a:t>realistic</a:t>
            </a:r>
            <a:r>
              <a:rPr lang="en-US" dirty="0" smtClean="0"/>
              <a:t> short-term goals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Identify </a:t>
            </a:r>
            <a:r>
              <a:rPr lang="en-US" i="1" dirty="0" smtClean="0"/>
              <a:t>realistic</a:t>
            </a:r>
            <a:r>
              <a:rPr lang="en-US" dirty="0" smtClean="0"/>
              <a:t> long-term goals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How often will you communicate?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Recognize how strategy might differ depending on the audience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Identify spokesperson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ADAR MED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LEADAR MEDIA</Template>
  <TotalTime>578</TotalTime>
  <Words>898</Words>
  <Application>Microsoft Office PowerPoint</Application>
  <PresentationFormat>On-screen Show (4:3)</PresentationFormat>
  <Paragraphs>207</Paragraphs>
  <Slides>30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LEADAR MEDIA</vt:lpstr>
      <vt:lpstr>Telling Your Story &amp; Building Bridges  Effective Communication  with the Public and Media </vt:lpstr>
      <vt:lpstr>Today’s Discussion</vt:lpstr>
      <vt:lpstr>Ask Yourself</vt:lpstr>
      <vt:lpstr>Good Communication = Planning</vt:lpstr>
      <vt:lpstr>1. Assess </vt:lpstr>
      <vt:lpstr>2. Establish Goals</vt:lpstr>
      <vt:lpstr>3. Determine Your Audience</vt:lpstr>
      <vt:lpstr>4. Identify your Message</vt:lpstr>
      <vt:lpstr>5. Create Your Strategy</vt:lpstr>
      <vt:lpstr>Multiple Audiences</vt:lpstr>
      <vt:lpstr>6. Develop a Timetable</vt:lpstr>
      <vt:lpstr>7. Evaluate</vt:lpstr>
      <vt:lpstr>Building Bridges = Trust</vt:lpstr>
      <vt:lpstr>Trust Behaviors</vt:lpstr>
      <vt:lpstr>Trust Behaviors</vt:lpstr>
      <vt:lpstr>Trust Behaviors</vt:lpstr>
      <vt:lpstr>Trust Behaviors</vt:lpstr>
      <vt:lpstr>PowerPoint Presentation</vt:lpstr>
      <vt:lpstr>The World of Journalism</vt:lpstr>
      <vt:lpstr>The Bad News</vt:lpstr>
      <vt:lpstr>The Good News</vt:lpstr>
      <vt:lpstr>How to Connect </vt:lpstr>
      <vt:lpstr>Effective press releases: </vt:lpstr>
      <vt:lpstr>Good press releases include:</vt:lpstr>
      <vt:lpstr>Do</vt:lpstr>
      <vt:lpstr>Don’t</vt:lpstr>
      <vt:lpstr>Prepare yourself</vt:lpstr>
      <vt:lpstr>Expect</vt:lpstr>
      <vt:lpstr>Know that</vt:lpstr>
      <vt:lpstr>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Telling Your Story and Building Bridges - Effective Communication with the Public and Media PowerPoint</dc:title>
  <dc:subject>Volunteer Leader Training Guide</dc:subject>
  <dc:creator>Kristin Higgins</dc:creator>
  <cp:keywords>arkansas,division,agriculture,volunteer,leader,training,guide,communication</cp:keywords>
  <cp:lastModifiedBy>mcurtis</cp:lastModifiedBy>
  <cp:revision>91</cp:revision>
  <dcterms:created xsi:type="dcterms:W3CDTF">2013-02-06T21:58:57Z</dcterms:created>
  <dcterms:modified xsi:type="dcterms:W3CDTF">2014-06-30T19:53:14Z</dcterms:modified>
</cp:coreProperties>
</file>