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22" r:id="rId3"/>
    <p:sldId id="323" r:id="rId4"/>
    <p:sldId id="330" r:id="rId5"/>
    <p:sldId id="340" r:id="rId6"/>
    <p:sldId id="335" r:id="rId7"/>
    <p:sldId id="341" r:id="rId8"/>
    <p:sldId id="342" r:id="rId9"/>
    <p:sldId id="336" r:id="rId10"/>
    <p:sldId id="344" r:id="rId11"/>
    <p:sldId id="331" r:id="rId12"/>
    <p:sldId id="345" r:id="rId13"/>
    <p:sldId id="304" r:id="rId14"/>
    <p:sldId id="327" r:id="rId15"/>
    <p:sldId id="328" r:id="rId16"/>
    <p:sldId id="361" r:id="rId17"/>
    <p:sldId id="346" r:id="rId18"/>
    <p:sldId id="360" r:id="rId19"/>
    <p:sldId id="355" r:id="rId20"/>
    <p:sldId id="357" r:id="rId21"/>
    <p:sldId id="359" r:id="rId22"/>
    <p:sldId id="321" r:id="rId23"/>
    <p:sldId id="334"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44293" autoAdjust="0"/>
  </p:normalViewPr>
  <p:slideViewPr>
    <p:cSldViewPr>
      <p:cViewPr varScale="1">
        <p:scale>
          <a:sx n="51" d="100"/>
          <a:sy n="51" d="100"/>
        </p:scale>
        <p:origin x="310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06B69743-A725-4669-B969-32392B4AA847}" type="datetimeFigureOut">
              <a:rPr lang="en-US" smtClean="0"/>
              <a:t>7/12/2018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58CB71CF-14CE-4FF1-B0C8-10E4E6965E3D}" type="slidenum">
              <a:rPr lang="en-US" smtClean="0"/>
              <a:t>‹#›</a:t>
            </a:fld>
            <a:endParaRPr lang="en-US"/>
          </a:p>
        </p:txBody>
      </p:sp>
    </p:spTree>
    <p:extLst>
      <p:ext uri="{BB962C8B-B14F-4D97-AF65-F5344CB8AC3E}">
        <p14:creationId xmlns:p14="http://schemas.microsoft.com/office/powerpoint/2010/main" val="323348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solidFill>
              </a:rPr>
              <a:t>Good communication skills are key to success </a:t>
            </a:r>
            <a:r>
              <a:rPr lang="en-US" sz="1600" dirty="0" smtClean="0">
                <a:solidFill>
                  <a:schemeClr val="tx1"/>
                </a:solidFill>
              </a:rPr>
              <a:t>in</a:t>
            </a:r>
            <a:r>
              <a:rPr lang="en-US" sz="1600" baseline="0" dirty="0" smtClean="0">
                <a:solidFill>
                  <a:schemeClr val="tx1"/>
                </a:solidFill>
              </a:rPr>
              <a:t> lif</a:t>
            </a:r>
            <a:r>
              <a:rPr lang="en-US" sz="1600" dirty="0" smtClean="0">
                <a:solidFill>
                  <a:schemeClr val="tx1"/>
                </a:solidFill>
              </a:rPr>
              <a:t>e</a:t>
            </a:r>
            <a:r>
              <a:rPr lang="en-US" sz="1600" dirty="0">
                <a:solidFill>
                  <a:schemeClr val="tx1"/>
                </a:solidFill>
              </a:rPr>
              <a:t>, work and relationships. Without effective communication, a message can turn into error, misunderstanding, frustration, or even disaster by being misinterpreted or poorly delivered.</a:t>
            </a:r>
          </a:p>
          <a:p>
            <a:r>
              <a:rPr lang="en-US" sz="1600" dirty="0">
                <a:solidFill>
                  <a:schemeClr val="tx1"/>
                </a:solidFill>
              </a:rPr>
              <a:t>Communication is the process by which we exchange information between individuals or groups of people. It is a process where we try as clearly and accurately as we can, to convey our thoughts, intentions and objectives.</a:t>
            </a:r>
          </a:p>
          <a:p>
            <a:r>
              <a:rPr lang="en-US" sz="1600" dirty="0">
                <a:solidFill>
                  <a:schemeClr val="tx1"/>
                </a:solidFill>
              </a:rPr>
              <a:t>Communication is successful only when both the sender and the receiver understand the same information.</a:t>
            </a:r>
            <a:br>
              <a:rPr lang="en-US" sz="1600" dirty="0">
                <a:solidFill>
                  <a:schemeClr val="tx1"/>
                </a:solidFill>
              </a:rPr>
            </a:br>
            <a:r>
              <a:rPr lang="en-US" sz="1600" dirty="0">
                <a:solidFill>
                  <a:schemeClr val="tx1"/>
                </a:solidFill>
              </a:rPr>
              <a:t>In today's highly informational and technological environment it has become increasingly important to have good communication skills.</a:t>
            </a:r>
          </a:p>
          <a:p>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58CB71CF-14CE-4FF1-B0C8-10E4E6965E3D}" type="slidenum">
              <a:rPr lang="en-US" smtClean="0"/>
              <a:t>1</a:t>
            </a:fld>
            <a:endParaRPr lang="en-US"/>
          </a:p>
        </p:txBody>
      </p:sp>
    </p:spTree>
    <p:extLst>
      <p:ext uri="{BB962C8B-B14F-4D97-AF65-F5344CB8AC3E}">
        <p14:creationId xmlns:p14="http://schemas.microsoft.com/office/powerpoint/2010/main" val="205918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want to show you some logo’s and please tell me what company the logo represents. This is a form of visual communication.</a:t>
            </a:r>
          </a:p>
        </p:txBody>
      </p:sp>
      <p:sp>
        <p:nvSpPr>
          <p:cNvPr id="4" name="Slide Number Placeholder 3"/>
          <p:cNvSpPr>
            <a:spLocks noGrp="1"/>
          </p:cNvSpPr>
          <p:nvPr>
            <p:ph type="sldNum" sz="quarter" idx="10"/>
          </p:nvPr>
        </p:nvSpPr>
        <p:spPr/>
        <p:txBody>
          <a:bodyPr/>
          <a:lstStyle/>
          <a:p>
            <a:fld id="{58CB71CF-14CE-4FF1-B0C8-10E4E6965E3D}" type="slidenum">
              <a:rPr lang="en-US" smtClean="0"/>
              <a:t>10</a:t>
            </a:fld>
            <a:endParaRPr lang="en-US"/>
          </a:p>
        </p:txBody>
      </p:sp>
    </p:spTree>
    <p:extLst>
      <p:ext uri="{BB962C8B-B14F-4D97-AF65-F5344CB8AC3E}">
        <p14:creationId xmlns:p14="http://schemas.microsoft.com/office/powerpoint/2010/main" val="42598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Effective Communication is important in problem solving, conflict resolution, for positive working and personal relationships, and in reducing the stresses associated with interpersonal interactions.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11</a:t>
            </a:fld>
            <a:endParaRPr lang="en-US"/>
          </a:p>
        </p:txBody>
      </p:sp>
    </p:spTree>
    <p:extLst>
      <p:ext uri="{BB962C8B-B14F-4D97-AF65-F5344CB8AC3E}">
        <p14:creationId xmlns:p14="http://schemas.microsoft.com/office/powerpoint/2010/main" val="1299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do People Talk to Each Other?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talk it is because we have a thought, idea, or feeling that we want to share with someone. We talk to be acquainted, build relationships, express emotions to others, share information and persuade others to understand our personal views. In order to have communication, both listening and speaking are necessary. </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12</a:t>
            </a:fld>
            <a:endParaRPr lang="en-US"/>
          </a:p>
        </p:txBody>
      </p:sp>
    </p:spTree>
    <p:extLst>
      <p:ext uri="{BB962C8B-B14F-4D97-AF65-F5344CB8AC3E}">
        <p14:creationId xmlns:p14="http://schemas.microsoft.com/office/powerpoint/2010/main" val="104883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CB71CF-14CE-4FF1-B0C8-10E4E6965E3D}" type="slidenum">
              <a:rPr lang="en-US" smtClean="0"/>
              <a:t>13</a:t>
            </a:fld>
            <a:endParaRPr lang="en-US"/>
          </a:p>
        </p:txBody>
      </p:sp>
    </p:spTree>
    <p:extLst>
      <p:ext uri="{BB962C8B-B14F-4D97-AF65-F5344CB8AC3E}">
        <p14:creationId xmlns:p14="http://schemas.microsoft.com/office/powerpoint/2010/main" val="243138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B71CF-14CE-4FF1-B0C8-10E4E6965E3D}" type="slidenum">
              <a:rPr lang="en-US" smtClean="0"/>
              <a:t>14</a:t>
            </a:fld>
            <a:endParaRPr lang="en-US"/>
          </a:p>
        </p:txBody>
      </p:sp>
    </p:spTree>
    <p:extLst>
      <p:ext uri="{BB962C8B-B14F-4D97-AF65-F5344CB8AC3E}">
        <p14:creationId xmlns:p14="http://schemas.microsoft.com/office/powerpoint/2010/main" val="378775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B71CF-14CE-4FF1-B0C8-10E4E6965E3D}" type="slidenum">
              <a:rPr lang="en-US" smtClean="0"/>
              <a:t>15</a:t>
            </a:fld>
            <a:endParaRPr lang="en-US"/>
          </a:p>
        </p:txBody>
      </p:sp>
    </p:spTree>
    <p:extLst>
      <p:ext uri="{BB962C8B-B14F-4D97-AF65-F5344CB8AC3E}">
        <p14:creationId xmlns:p14="http://schemas.microsoft.com/office/powerpoint/2010/main" val="160935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are in conflict, you may have difficulty clearly articulating your situation without escalating the conflict. Using an “I” message (also known as an “assertiveness statement”) can help you state your concerns, feelings, and needs in a manner that is easier for the listener to hear and understand </a:t>
            </a:r>
          </a:p>
          <a:p>
            <a:r>
              <a:rPr lang="en-US" sz="1200" b="0" i="0" u="none" strike="noStrike" kern="1200" baseline="0" dirty="0" smtClean="0">
                <a:solidFill>
                  <a:schemeClr val="tx1"/>
                </a:solidFill>
                <a:latin typeface="+mn-lt"/>
                <a:ea typeface="+mn-ea"/>
                <a:cs typeface="+mn-cs"/>
              </a:rPr>
              <a:t>An “I-statement” focuses on your own feelings and experiences. It does not focus on your perspective of what the other person has done or failed to do. It is the difference, for example, between saying, "I feel that I am not being permitted to participate in office projects to the extent that others are” and "You always let Marge work on office projects, but you never ask me if I’m interested.” </a:t>
            </a:r>
          </a:p>
          <a:p>
            <a:r>
              <a:rPr lang="en-US" sz="1200" b="0" i="0" u="none" strike="noStrike" kern="1200" baseline="0" dirty="0" smtClean="0">
                <a:solidFill>
                  <a:schemeClr val="tx1"/>
                </a:solidFill>
                <a:latin typeface="+mn-lt"/>
                <a:ea typeface="+mn-ea"/>
                <a:cs typeface="+mn-cs"/>
              </a:rPr>
              <a:t>If you can express your experience in a way that does not attack, criticize, or blame others, you are less likely to provoke defensiveness and hostility which tends to escalate conflicts, or have the other person shut-down or tune you out which tends to stifle communication. </a:t>
            </a:r>
          </a:p>
          <a:p>
            <a:r>
              <a:rPr lang="en-US" sz="1200" b="0" i="0" u="none" strike="noStrike" kern="1200" baseline="0" dirty="0" smtClean="0">
                <a:solidFill>
                  <a:schemeClr val="tx1"/>
                </a:solidFill>
                <a:latin typeface="+mn-lt"/>
                <a:ea typeface="+mn-ea"/>
                <a:cs typeface="+mn-cs"/>
              </a:rPr>
              <a:t>Ultimately, I-messages help create more opportunities for the resolution of conflict by creating more opportunities for constructive dialogue about the true sources of conflict. </a:t>
            </a:r>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16</a:t>
            </a:fld>
            <a:endParaRPr lang="en-US"/>
          </a:p>
        </p:txBody>
      </p:sp>
    </p:spTree>
    <p:extLst>
      <p:ext uri="{BB962C8B-B14F-4D97-AF65-F5344CB8AC3E}">
        <p14:creationId xmlns:p14="http://schemas.microsoft.com/office/powerpoint/2010/main" val="410276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Four parts of an “I” Message: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“When you____________________________________________________________”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state observation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 “I feel or I think ________________________________________________________”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state feeling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3. “Because ____________________________________________________________”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state need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4. “I would prefer that_____________________________________________________”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state preference </a:t>
            </a:r>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17</a:t>
            </a:fld>
            <a:endParaRPr lang="en-US"/>
          </a:p>
        </p:txBody>
      </p:sp>
    </p:spTree>
    <p:extLst>
      <p:ext uri="{BB962C8B-B14F-4D97-AF65-F5344CB8AC3E}">
        <p14:creationId xmlns:p14="http://schemas.microsoft.com/office/powerpoint/2010/main" val="380036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B71CF-14CE-4FF1-B0C8-10E4E6965E3D}" type="slidenum">
              <a:rPr lang="en-US" smtClean="0"/>
              <a:t>18</a:t>
            </a:fld>
            <a:endParaRPr lang="en-US"/>
          </a:p>
        </p:txBody>
      </p:sp>
    </p:spTree>
    <p:extLst>
      <p:ext uri="{BB962C8B-B14F-4D97-AF65-F5344CB8AC3E}">
        <p14:creationId xmlns:p14="http://schemas.microsoft.com/office/powerpoint/2010/main" val="20854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Conflict 101</a:t>
            </a:r>
          </a:p>
          <a:p>
            <a:r>
              <a:rPr lang="en-US" b="1" dirty="0"/>
              <a:t>A conflict is more than just a disagreement.</a:t>
            </a:r>
            <a:r>
              <a:rPr lang="en-US" dirty="0"/>
              <a:t> It is a situation in which one or both parties perceive a threat (whether or not the threat is real).</a:t>
            </a:r>
          </a:p>
          <a:p>
            <a:r>
              <a:rPr lang="en-US" b="1" dirty="0"/>
              <a:t>Conflicts continue to fester when ignored.</a:t>
            </a:r>
            <a:r>
              <a:rPr lang="en-US" dirty="0"/>
              <a:t> Because conflicts involve perceived threats to our well-being and survival, they stay with us until we face and resolve them.</a:t>
            </a:r>
          </a:p>
          <a:p>
            <a:r>
              <a:rPr lang="en-US" b="1" dirty="0"/>
              <a:t>We respond to conflicts based on our perceptions</a:t>
            </a:r>
            <a:r>
              <a:rPr lang="en-US" dirty="0"/>
              <a:t> of the situation, not necessarily to an objective review of the facts. Our perceptions are influenced by our life experiences, culture, values, and beliefs.</a:t>
            </a:r>
          </a:p>
          <a:p>
            <a:r>
              <a:rPr lang="en-US" b="1" dirty="0"/>
              <a:t>Conflicts trigger strong emotions.</a:t>
            </a:r>
            <a:r>
              <a:rPr lang="en-US" dirty="0"/>
              <a:t> If you aren’t comfortable with your emotions or able to manage them in times of stress, you won’t be able to resolve conflict successfully.</a:t>
            </a:r>
          </a:p>
          <a:p>
            <a:r>
              <a:rPr lang="en-US" b="1" dirty="0"/>
              <a:t>Conflicts are an opportunity for growth.</a:t>
            </a:r>
            <a:r>
              <a:rPr lang="en-US" dirty="0"/>
              <a:t> When you’re able to resolve conflict in a relationship, it builds trust. You can feel secure knowing your relationship can survive challenges and disagreements.</a:t>
            </a:r>
          </a:p>
          <a:p>
            <a:endParaRPr lang="en-US" dirty="0" smtClean="0"/>
          </a:p>
          <a:p>
            <a:r>
              <a:rPr lang="en-US" dirty="0" smtClean="0"/>
              <a:t>Think about a conflict you’ve had with someone.</a:t>
            </a:r>
            <a:r>
              <a:rPr lang="en-US" baseline="0" dirty="0" smtClean="0"/>
              <a:t> Take a moment to write the: subject of the conflict, your reaction, other persons reaction, did you avoid or address the conflict, what was the result or current state of that event?</a:t>
            </a:r>
          </a:p>
          <a:p>
            <a:endParaRPr lang="en-US" baseline="0" dirty="0" smtClean="0"/>
          </a:p>
          <a:p>
            <a:r>
              <a:rPr lang="en-US" baseline="0" dirty="0" smtClean="0"/>
              <a:t>Now that you’ve had a moment to think about that…let’s proceed.</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19</a:t>
            </a:fld>
            <a:endParaRPr lang="en-US"/>
          </a:p>
        </p:txBody>
      </p:sp>
    </p:spTree>
    <p:extLst>
      <p:ext uri="{BB962C8B-B14F-4D97-AF65-F5344CB8AC3E}">
        <p14:creationId xmlns:p14="http://schemas.microsoft.com/office/powerpoint/2010/main" val="308786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2</a:t>
            </a:fld>
            <a:endParaRPr lang="en-US"/>
          </a:p>
        </p:txBody>
      </p:sp>
    </p:spTree>
    <p:extLst>
      <p:ext uri="{BB962C8B-B14F-4D97-AF65-F5344CB8AC3E}">
        <p14:creationId xmlns:p14="http://schemas.microsoft.com/office/powerpoint/2010/main" val="348012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Model neutral language.</a:t>
            </a:r>
            <a:r>
              <a:rPr lang="en-US" dirty="0"/>
              <a:t> When people are in conflict they use inflammatory language such as profanity, name calling, and exaggerations that escalate the conflict. Restate inflammatory language in a more objective way to help make the information less emotionally laden and more useful for future discussions.</a:t>
            </a:r>
          </a:p>
          <a:p>
            <a:r>
              <a:rPr lang="en-US" b="1" dirty="0"/>
              <a:t>Separate the person from the problem.</a:t>
            </a:r>
            <a:r>
              <a:rPr lang="en-US" dirty="0"/>
              <a:t> View the problem as a specific behavior or set of circumstances rather than attributing negative feelings to the whole person. This approach makes the problem more manageable and hopeful than deciding you "can’t stand" this person any longer.</a:t>
            </a:r>
          </a:p>
          <a:p>
            <a:r>
              <a:rPr lang="en-US" b="1" dirty="0"/>
              <a:t>Work together</a:t>
            </a:r>
            <a:r>
              <a:rPr lang="en-US" dirty="0"/>
              <a:t>. This requires that each person stop placing blame and take ownership of the problem. Make a commitment to work together and listen to each other to solve the conflict.</a:t>
            </a:r>
          </a:p>
          <a:p>
            <a:r>
              <a:rPr lang="en-US" b="1" dirty="0"/>
              <a:t>Agree to disagree.</a:t>
            </a:r>
            <a:r>
              <a:rPr lang="en-US" dirty="0"/>
              <a:t> Each person has a unique point of view and rarely agrees on every detail. Being right is not what is important. When managing conflict, seeking the "truth" can trap you rather than set you free. For example, consider the differing testimony of witnesses that all see the same car accident. Truth is relative to the person’s point of view.</a:t>
            </a:r>
          </a:p>
          <a:p>
            <a:r>
              <a:rPr lang="en-US" b="1" dirty="0"/>
              <a:t>Focus on the future.</a:t>
            </a:r>
            <a:r>
              <a:rPr lang="en-US" dirty="0"/>
              <a:t> In conflict we tend to remember every single thing that ever bothered us about that person. People in conflict need to vent about the past but they often dwell on the past. Often the best way to take ownership of the problem is to recognize that regardless of the past, you need to create a plan to address the present conflict and those that may arise in the future.</a:t>
            </a:r>
          </a:p>
        </p:txBody>
      </p:sp>
      <p:sp>
        <p:nvSpPr>
          <p:cNvPr id="4" name="Slide Number Placeholder 3"/>
          <p:cNvSpPr>
            <a:spLocks noGrp="1"/>
          </p:cNvSpPr>
          <p:nvPr>
            <p:ph type="sldNum" sz="quarter" idx="10"/>
          </p:nvPr>
        </p:nvSpPr>
        <p:spPr/>
        <p:txBody>
          <a:bodyPr/>
          <a:lstStyle/>
          <a:p>
            <a:fld id="{58CB71CF-14CE-4FF1-B0C8-10E4E6965E3D}" type="slidenum">
              <a:rPr lang="en-US" smtClean="0"/>
              <a:t>20</a:t>
            </a:fld>
            <a:endParaRPr lang="en-US"/>
          </a:p>
        </p:txBody>
      </p:sp>
    </p:spTree>
    <p:extLst>
      <p:ext uri="{BB962C8B-B14F-4D97-AF65-F5344CB8AC3E}">
        <p14:creationId xmlns:p14="http://schemas.microsoft.com/office/powerpoint/2010/main" val="128655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Listen </a:t>
            </a:r>
            <a:r>
              <a:rPr lang="en-US" b="1" dirty="0"/>
              <a:t>for what is felt as well as said.</a:t>
            </a:r>
            <a:r>
              <a:rPr lang="en-US" dirty="0"/>
              <a:t> When we listen we connect more deeply to our own needs and emotions, and to those of other people. Listening also strengthens us, informs us, and makes it easier for others to hear us when it's our turn to speak.</a:t>
            </a:r>
          </a:p>
          <a:p>
            <a:r>
              <a:rPr lang="en-US" b="1" dirty="0"/>
              <a:t>Make conflict resolution the priority rather than winning or "being right."</a:t>
            </a:r>
            <a:r>
              <a:rPr lang="en-US" dirty="0"/>
              <a:t> Maintaining and strengthening the relationship, rather than “winning” the argument, should always be your first priority. Be respectful of the other person and his or her viewpoint.</a:t>
            </a:r>
          </a:p>
          <a:p>
            <a:r>
              <a:rPr lang="en-US" b="1" dirty="0"/>
              <a:t>Focus on the present.</a:t>
            </a:r>
            <a:r>
              <a:rPr lang="en-US" dirty="0"/>
              <a:t> If you’re holding on to grudges based on past resentments, your ability to see the reality of the current situation will be impaired. Rather than looking to the past and assigning blame, focus on what you can do in the here-and-now to solve the problem.</a:t>
            </a:r>
          </a:p>
          <a:p>
            <a:r>
              <a:rPr lang="en-US" b="1" dirty="0"/>
              <a:t>Pick your battles.</a:t>
            </a:r>
            <a:r>
              <a:rPr lang="en-US" dirty="0"/>
              <a:t> Conflicts can be draining, so it’s important to consider whether the issue is really worthy of your time and energy. Maybe you don't want to surrender a parking space if you’ve been circling for 15 minutes, but if there are dozens of empty spots, arguing over a single space isn’t worth it.</a:t>
            </a:r>
          </a:p>
          <a:p>
            <a:r>
              <a:rPr lang="en-US" b="1" dirty="0"/>
              <a:t>Be willing to forgive.</a:t>
            </a:r>
            <a:r>
              <a:rPr lang="en-US" dirty="0"/>
              <a:t> Resolving conflict is impossible if you’re unwilling or unable to forgive. Resolution lies in releasing the urge to punish, which can never compensate for our losses and only adds to our injury by further depleting and draining our lives.</a:t>
            </a:r>
          </a:p>
          <a:p>
            <a:r>
              <a:rPr lang="en-US" b="1" dirty="0"/>
              <a:t>Know when to let something go.</a:t>
            </a:r>
            <a:r>
              <a:rPr lang="en-US" dirty="0"/>
              <a:t> If you can’t come to an agreement, agree to disagree. It takes two people to keep an argument going. If a conflict is going nowhere, you can choose to disengage and move on.</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21</a:t>
            </a:fld>
            <a:endParaRPr lang="en-US"/>
          </a:p>
        </p:txBody>
      </p:sp>
    </p:spTree>
    <p:extLst>
      <p:ext uri="{BB962C8B-B14F-4D97-AF65-F5344CB8AC3E}">
        <p14:creationId xmlns:p14="http://schemas.microsoft.com/office/powerpoint/2010/main" val="321614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effectively communicate, we must realize that we are all different in the way we perceive the world and use this understanding as a guide to our communication with others. Tony Robbins</a:t>
            </a:r>
            <a:br>
              <a:rPr lang="en-US" sz="1600" dirty="0"/>
            </a:br>
            <a:endParaRPr lang="en-US" sz="1600" dirty="0"/>
          </a:p>
          <a:p>
            <a:endParaRPr lang="en-US" baseline="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8CB71CF-14CE-4FF1-B0C8-10E4E6965E3D}" type="slidenum">
              <a:rPr lang="en-US" smtClean="0"/>
              <a:t>22</a:t>
            </a:fld>
            <a:endParaRPr lang="en-US"/>
          </a:p>
        </p:txBody>
      </p:sp>
    </p:spTree>
    <p:extLst>
      <p:ext uri="{BB962C8B-B14F-4D97-AF65-F5344CB8AC3E}">
        <p14:creationId xmlns:p14="http://schemas.microsoft.com/office/powerpoint/2010/main" val="254429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23</a:t>
            </a:fld>
            <a:endParaRPr lang="en-US"/>
          </a:p>
        </p:txBody>
      </p:sp>
    </p:spTree>
    <p:extLst>
      <p:ext uri="{BB962C8B-B14F-4D97-AF65-F5344CB8AC3E}">
        <p14:creationId xmlns:p14="http://schemas.microsoft.com/office/powerpoint/2010/main" val="200090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CB71CF-14CE-4FF1-B0C8-10E4E6965E3D}" type="slidenum">
              <a:rPr lang="en-US" smtClean="0"/>
              <a:t>3</a:t>
            </a:fld>
            <a:endParaRPr lang="en-US"/>
          </a:p>
        </p:txBody>
      </p:sp>
    </p:spTree>
    <p:extLst>
      <p:ext uri="{BB962C8B-B14F-4D97-AF65-F5344CB8AC3E}">
        <p14:creationId xmlns:p14="http://schemas.microsoft.com/office/powerpoint/2010/main" val="4068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solidFill>
              </a:rPr>
              <a:t>Non-verbal: </a:t>
            </a:r>
          </a:p>
          <a:p>
            <a:r>
              <a:rPr lang="en-US" sz="1600" dirty="0">
                <a:solidFill>
                  <a:schemeClr val="tx1"/>
                </a:solidFill>
              </a:rPr>
              <a:t>Communicating by sending and receiving wordless messages. These messages usually reinforce verbal communication, but they can also convey thoughts and feelings on their own. </a:t>
            </a:r>
          </a:p>
          <a:p>
            <a:r>
              <a:rPr lang="en-US" sz="1600" dirty="0">
                <a:solidFill>
                  <a:schemeClr val="tx1"/>
                </a:solidFill>
              </a:rPr>
              <a:t>Types of non-verbal communication are: body language- which includes facial expressions, eye contact, body posture, gestures such as a wave, pointed finger, etc. overall body movements, tone of voice, touch and others. </a:t>
            </a:r>
          </a:p>
          <a:p>
            <a:endParaRPr lang="en-US" sz="1600" dirty="0"/>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4</a:t>
            </a:fld>
            <a:endParaRPr lang="en-US"/>
          </a:p>
        </p:txBody>
      </p:sp>
    </p:spTree>
    <p:extLst>
      <p:ext uri="{BB962C8B-B14F-4D97-AF65-F5344CB8AC3E}">
        <p14:creationId xmlns:p14="http://schemas.microsoft.com/office/powerpoint/2010/main" val="355608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Eye Contact: </a:t>
            </a:r>
            <a:r>
              <a:rPr lang="en-US" sz="1600" dirty="0"/>
              <a:t>Maintain consistent eye contact to demonstrate interest and sincerity. Eye contact can show the other person that you are self-confident and a good listener. Keep your eye contact natural. Drop it occasionally so that the other person does not feel like you are staring. </a:t>
            </a:r>
          </a:p>
          <a:p>
            <a:r>
              <a:rPr lang="en-US" sz="1600" b="1" dirty="0"/>
              <a:t>Facial Expression: </a:t>
            </a:r>
            <a:r>
              <a:rPr lang="en-US" sz="1600" dirty="0"/>
              <a:t>Allow your face to reflect your feelings, but don’t overdo it. Exaggerated expressions can seem insincere. You can also use your face to break tension by maintaining a “soft” expression when a conversation is getting heated. </a:t>
            </a:r>
          </a:p>
          <a:p>
            <a:r>
              <a:rPr lang="en-US" sz="1600" b="1" dirty="0"/>
              <a:t>Touch:</a:t>
            </a:r>
            <a:r>
              <a:rPr lang="en-US" sz="1600" dirty="0"/>
              <a:t> Firmness of your handshake can show the other person you are self-confident when you are meeting for the first time. A gentle touch on the shoulder can show empathy when someone is getting emotional. A hug can be friendly, comforting or caring when used with someone you know well. Be careful how you use touch with strangers and co-workers so it is not interpreted as inappropriate. </a:t>
            </a:r>
          </a:p>
          <a:p>
            <a:r>
              <a:rPr lang="en-US" sz="1600" b="1" dirty="0"/>
              <a:t>Gestures: </a:t>
            </a:r>
            <a:r>
              <a:rPr lang="en-US" sz="1600" dirty="0"/>
              <a:t>Some people speak with their hands, punctuating their words with expansive hand gestures. This can emphasize your words, but be careful of doing it to an extreme. Keep you hand gestures small and natural, letting them emphasize what you are saying without overwhelming your words. </a:t>
            </a:r>
          </a:p>
        </p:txBody>
      </p:sp>
      <p:sp>
        <p:nvSpPr>
          <p:cNvPr id="4" name="Slide Number Placeholder 3"/>
          <p:cNvSpPr>
            <a:spLocks noGrp="1"/>
          </p:cNvSpPr>
          <p:nvPr>
            <p:ph type="sldNum" sz="quarter" idx="10"/>
          </p:nvPr>
        </p:nvSpPr>
        <p:spPr/>
        <p:txBody>
          <a:bodyPr/>
          <a:lstStyle/>
          <a:p>
            <a:fld id="{58CB71CF-14CE-4FF1-B0C8-10E4E6965E3D}" type="slidenum">
              <a:rPr lang="en-US" smtClean="0"/>
              <a:t>5</a:t>
            </a:fld>
            <a:endParaRPr lang="en-US"/>
          </a:p>
        </p:txBody>
      </p:sp>
    </p:spTree>
    <p:extLst>
      <p:ext uri="{BB962C8B-B14F-4D97-AF65-F5344CB8AC3E}">
        <p14:creationId xmlns:p14="http://schemas.microsoft.com/office/powerpoint/2010/main" val="252814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6</a:t>
            </a:fld>
            <a:endParaRPr lang="en-US"/>
          </a:p>
        </p:txBody>
      </p:sp>
    </p:spTree>
    <p:extLst>
      <p:ext uri="{BB962C8B-B14F-4D97-AF65-F5344CB8AC3E}">
        <p14:creationId xmlns:p14="http://schemas.microsoft.com/office/powerpoint/2010/main" val="165436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sz="1600" dirty="0"/>
              <a:t>Oral communication: The use of words in delivering the intended message. This includes spoken word, either face-to-face, through the phone, voice chat, video conferencing or any other medium. </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7</a:t>
            </a:fld>
            <a:endParaRPr lang="en-US"/>
          </a:p>
        </p:txBody>
      </p:sp>
    </p:spTree>
    <p:extLst>
      <p:ext uri="{BB962C8B-B14F-4D97-AF65-F5344CB8AC3E}">
        <p14:creationId xmlns:p14="http://schemas.microsoft.com/office/powerpoint/2010/main" val="414125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sz="1600" dirty="0" smtClean="0"/>
              <a:t>Written</a:t>
            </a:r>
            <a:r>
              <a:rPr lang="en-US" sz="1600" baseline="0" dirty="0" smtClean="0"/>
              <a:t> communication</a:t>
            </a:r>
            <a:r>
              <a:rPr lang="en-US" sz="1600" dirty="0" smtClean="0"/>
              <a:t> </a:t>
            </a:r>
            <a:r>
              <a:rPr lang="en-US" sz="1600" dirty="0"/>
              <a:t>i</a:t>
            </a:r>
            <a:r>
              <a:rPr lang="en-US" sz="1600" dirty="0" smtClean="0"/>
              <a:t>ncludes </a:t>
            </a:r>
            <a:r>
              <a:rPr lang="en-US" sz="1600" dirty="0"/>
              <a:t>traditional pen and paper letters and documents, typed electronic documents, e-mails, text chats, SMS and anything else conveyed through written symbols such as language.</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8</a:t>
            </a:fld>
            <a:endParaRPr lang="en-US"/>
          </a:p>
        </p:txBody>
      </p:sp>
    </p:spTree>
    <p:extLst>
      <p:ext uri="{BB962C8B-B14F-4D97-AF65-F5344CB8AC3E}">
        <p14:creationId xmlns:p14="http://schemas.microsoft.com/office/powerpoint/2010/main" val="371957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Visual</a:t>
            </a:r>
            <a:r>
              <a:rPr lang="en-US" sz="1600" baseline="0" dirty="0" smtClean="0"/>
              <a:t> Communication </a:t>
            </a:r>
            <a:endParaRPr lang="en-US" sz="1600" dirty="0"/>
          </a:p>
          <a:p>
            <a:r>
              <a:rPr lang="en-US" sz="1600" dirty="0"/>
              <a:t>Signs, typography, drawing, graphic design, illustration, color and other electronic resources. Visual communication usually reinforces written communication, and can in many cases replace written communication altogether. Can you think of examples of visual communication that portrays written communication? </a:t>
            </a:r>
          </a:p>
          <a:p>
            <a:endParaRPr lang="en-US" dirty="0"/>
          </a:p>
        </p:txBody>
      </p:sp>
      <p:sp>
        <p:nvSpPr>
          <p:cNvPr id="4" name="Slide Number Placeholder 3"/>
          <p:cNvSpPr>
            <a:spLocks noGrp="1"/>
          </p:cNvSpPr>
          <p:nvPr>
            <p:ph type="sldNum" sz="quarter" idx="10"/>
          </p:nvPr>
        </p:nvSpPr>
        <p:spPr/>
        <p:txBody>
          <a:bodyPr/>
          <a:lstStyle/>
          <a:p>
            <a:fld id="{58CB71CF-14CE-4FF1-B0C8-10E4E6965E3D}" type="slidenum">
              <a:rPr lang="en-US" smtClean="0"/>
              <a:t>9</a:t>
            </a:fld>
            <a:endParaRPr lang="en-US"/>
          </a:p>
        </p:txBody>
      </p:sp>
    </p:spTree>
    <p:extLst>
      <p:ext uri="{BB962C8B-B14F-4D97-AF65-F5344CB8AC3E}">
        <p14:creationId xmlns:p14="http://schemas.microsoft.com/office/powerpoint/2010/main" val="3146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ECC0D7E-99A4-4110-ADBD-37A9DF85CF5D}" type="datetimeFigureOut">
              <a:rPr lang="en-US" smtClean="0"/>
              <a:t>7/12/2018</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C9C0EA6-479F-4A13-BCC7-8A21E9C2CF95}"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720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C0D7E-99A4-4110-ADBD-37A9DF85CF5D}"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183459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C0D7E-99A4-4110-ADBD-37A9DF85CF5D}"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192513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C0D7E-99A4-4110-ADBD-37A9DF85CF5D}"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353397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ECC0D7E-99A4-4110-ADBD-37A9DF85CF5D}" type="datetimeFigureOut">
              <a:rPr lang="en-US" smtClean="0"/>
              <a:t>7/12/2018</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C9C0EA6-479F-4A13-BCC7-8A21E9C2CF95}"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198195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CC0D7E-99A4-4110-ADBD-37A9DF85CF5D}"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296257574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CC0D7E-99A4-4110-ADBD-37A9DF85CF5D}" type="datetimeFigureOut">
              <a:rPr lang="en-US" smtClean="0"/>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19291195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CC0D7E-99A4-4110-ADBD-37A9DF85CF5D}" type="datetimeFigureOut">
              <a:rPr lang="en-US" smtClean="0"/>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28894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0D7E-99A4-4110-ADBD-37A9DF85CF5D}" type="datetimeFigureOut">
              <a:rPr lang="en-US" smtClean="0"/>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C0EA6-479F-4A13-BCC7-8A21E9C2CF95}" type="slidenum">
              <a:rPr lang="en-US" smtClean="0"/>
              <a:t>‹#›</a:t>
            </a:fld>
            <a:endParaRPr lang="en-US"/>
          </a:p>
        </p:txBody>
      </p:sp>
    </p:spTree>
    <p:extLst>
      <p:ext uri="{BB962C8B-B14F-4D97-AF65-F5344CB8AC3E}">
        <p14:creationId xmlns:p14="http://schemas.microsoft.com/office/powerpoint/2010/main" val="326877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1ECC0D7E-99A4-4110-ADBD-37A9DF85CF5D}" type="datetimeFigureOut">
              <a:rPr lang="en-US" smtClean="0"/>
              <a:t>7/12/2018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FC9C0EA6-479F-4A13-BCC7-8A21E9C2CF95}"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608179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1ECC0D7E-99A4-4110-ADBD-37A9DF85CF5D}" type="datetimeFigureOut">
              <a:rPr lang="en-US" smtClean="0"/>
              <a:t>7/12/2018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FC9C0EA6-479F-4A13-BCC7-8A21E9C2CF95}"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ECC0D7E-99A4-4110-ADBD-37A9DF85CF5D}" type="datetimeFigureOut">
              <a:rPr lang="en-US" smtClean="0"/>
              <a:t>7/12/2018</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C9C0EA6-479F-4A13-BCC7-8A21E9C2CF95}"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243911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 Effective Communication</a:t>
            </a:r>
            <a:endParaRPr lang="en-US" sz="4800" dirty="0"/>
          </a:p>
        </p:txBody>
      </p:sp>
      <p:sp>
        <p:nvSpPr>
          <p:cNvPr id="3" name="Subtitle 2"/>
          <p:cNvSpPr>
            <a:spLocks noGrp="1"/>
          </p:cNvSpPr>
          <p:nvPr>
            <p:ph type="subTitle" idx="1"/>
          </p:nvPr>
        </p:nvSpPr>
        <p:spPr>
          <a:xfrm>
            <a:off x="1738370" y="4764271"/>
            <a:ext cx="6034030" cy="874529"/>
          </a:xfrm>
        </p:spPr>
        <p:txBody>
          <a:bodyPr>
            <a:normAutofit fontScale="92500" lnSpcReduction="10000"/>
          </a:bodyPr>
          <a:lstStyle/>
          <a:p>
            <a:r>
              <a:rPr lang="en-US" dirty="0" smtClean="0"/>
              <a:t>Rebecca Simon</a:t>
            </a:r>
          </a:p>
          <a:p>
            <a:r>
              <a:rPr lang="en-US" dirty="0" smtClean="0"/>
              <a:t>Program Associate</a:t>
            </a:r>
          </a:p>
          <a:p>
            <a:r>
              <a:rPr lang="en-US" dirty="0" smtClean="0"/>
              <a:t>UAEX- LRSO </a:t>
            </a:r>
          </a:p>
        </p:txBody>
      </p:sp>
      <p:pic>
        <p:nvPicPr>
          <p:cNvPr id="1026" name="Picture 2" descr="https://www.uaex.edu/media-resources/images/logos/AEH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
            <a:ext cx="1759032" cy="1616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156" y="209526"/>
            <a:ext cx="2198425" cy="1282415"/>
          </a:xfrm>
          <a:prstGeom prst="rect">
            <a:avLst/>
          </a:prstGeom>
        </p:spPr>
      </p:pic>
    </p:spTree>
    <p:extLst>
      <p:ext uri="{BB962C8B-B14F-4D97-AF65-F5344CB8AC3E}">
        <p14:creationId xmlns:p14="http://schemas.microsoft.com/office/powerpoint/2010/main" val="4005657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22867" y="439478"/>
            <a:ext cx="1600200" cy="166977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90719"/>
            <a:ext cx="2509092" cy="21614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13" y="2264406"/>
            <a:ext cx="2286000" cy="2286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2590800"/>
            <a:ext cx="1926771" cy="192677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01" y="4517571"/>
            <a:ext cx="2076450" cy="2209800"/>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0205" t="4571" r="30959"/>
          <a:stretch/>
        </p:blipFill>
        <p:spPr>
          <a:xfrm>
            <a:off x="3276600" y="412313"/>
            <a:ext cx="1417602" cy="1828800"/>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6335" t="10009" r="27364" b="10009"/>
          <a:stretch/>
        </p:blipFill>
        <p:spPr>
          <a:xfrm>
            <a:off x="883169" y="4705561"/>
            <a:ext cx="1915089" cy="204276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3873" y="2716462"/>
            <a:ext cx="3186545" cy="157734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5497" t="11684" r="6551" b="13764"/>
          <a:stretch/>
        </p:blipFill>
        <p:spPr>
          <a:xfrm>
            <a:off x="3170643" y="5318726"/>
            <a:ext cx="2612573" cy="816429"/>
          </a:xfrm>
          <a:prstGeom prst="rect">
            <a:avLst/>
          </a:prstGeom>
        </p:spPr>
      </p:pic>
    </p:spTree>
    <p:extLst>
      <p:ext uri="{BB962C8B-B14F-4D97-AF65-F5344CB8AC3E}">
        <p14:creationId xmlns:p14="http://schemas.microsoft.com/office/powerpoint/2010/main" val="1650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440824"/>
            <a:ext cx="7391400" cy="3512176"/>
          </a:xfrm>
        </p:spPr>
        <p:txBody>
          <a:bodyPr/>
          <a:lstStyle/>
          <a:p>
            <a:r>
              <a:rPr lang="en-US" sz="6600" dirty="0" smtClean="0"/>
              <a:t>Effective Communication</a:t>
            </a:r>
            <a:endParaRPr lang="en-US" sz="6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7187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talk to each other?</a:t>
            </a:r>
            <a:endParaRPr lang="en-US" dirty="0"/>
          </a:p>
        </p:txBody>
      </p:sp>
      <p:sp>
        <p:nvSpPr>
          <p:cNvPr id="3" name="Content Placeholder 2"/>
          <p:cNvSpPr>
            <a:spLocks noGrp="1"/>
          </p:cNvSpPr>
          <p:nvPr>
            <p:ph idx="1"/>
          </p:nvPr>
        </p:nvSpPr>
        <p:spPr>
          <a:xfrm>
            <a:off x="938758" y="2286002"/>
            <a:ext cx="7633742" cy="4571998"/>
          </a:xfrm>
        </p:spPr>
        <p:txBody>
          <a:bodyPr>
            <a:normAutofit/>
          </a:bodyPr>
          <a:lstStyle/>
          <a:p>
            <a:r>
              <a:rPr lang="en-US" sz="2800" dirty="0" smtClean="0"/>
              <a:t>Have a thought, idea, or feeling we want to share.</a:t>
            </a:r>
          </a:p>
          <a:p>
            <a:r>
              <a:rPr lang="en-US" sz="2800" dirty="0" smtClean="0"/>
              <a:t>Become acquainted</a:t>
            </a:r>
          </a:p>
          <a:p>
            <a:r>
              <a:rPr lang="en-US" sz="2800" dirty="0" smtClean="0"/>
              <a:t>Build relationships</a:t>
            </a:r>
          </a:p>
          <a:p>
            <a:r>
              <a:rPr lang="en-US" sz="2800" dirty="0"/>
              <a:t>E</a:t>
            </a:r>
            <a:r>
              <a:rPr lang="en-US" sz="2800" dirty="0" smtClean="0"/>
              <a:t>xpress emotions</a:t>
            </a:r>
          </a:p>
          <a:p>
            <a:r>
              <a:rPr lang="en-US" sz="2800" dirty="0" smtClean="0"/>
              <a:t>Share information</a:t>
            </a:r>
          </a:p>
          <a:p>
            <a:r>
              <a:rPr lang="en-US" sz="2800" dirty="0" smtClean="0"/>
              <a:t>Persuade others to understand our personal views</a:t>
            </a:r>
            <a:endParaRPr lang="en-US" sz="2800" dirty="0"/>
          </a:p>
        </p:txBody>
      </p:sp>
    </p:spTree>
    <p:extLst>
      <p:ext uri="{BB962C8B-B14F-4D97-AF65-F5344CB8AC3E}">
        <p14:creationId xmlns:p14="http://schemas.microsoft.com/office/powerpoint/2010/main" val="133163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Communication </a:t>
            </a:r>
            <a:endParaRPr lang="en-US" dirty="0"/>
          </a:p>
        </p:txBody>
      </p:sp>
      <p:sp>
        <p:nvSpPr>
          <p:cNvPr id="3" name="Content Placeholder 2"/>
          <p:cNvSpPr>
            <a:spLocks noGrp="1"/>
          </p:cNvSpPr>
          <p:nvPr>
            <p:ph idx="1"/>
          </p:nvPr>
        </p:nvSpPr>
        <p:spPr>
          <a:xfrm>
            <a:off x="914400" y="2121409"/>
            <a:ext cx="7633742" cy="3593591"/>
          </a:xfrm>
        </p:spPr>
        <p:txBody>
          <a:bodyPr>
            <a:normAutofit/>
          </a:bodyPr>
          <a:lstStyle/>
          <a:p>
            <a:pPr marL="0" indent="0" algn="ctr">
              <a:buNone/>
            </a:pPr>
            <a:r>
              <a:rPr lang="en-US" sz="2800" dirty="0" smtClean="0"/>
              <a:t>Helps people build trust, respect, foster learning and accomplish goals. </a:t>
            </a:r>
          </a:p>
          <a:p>
            <a:pPr marL="0" indent="0" algn="ctr">
              <a:buNone/>
            </a:pPr>
            <a:endParaRPr lang="en-US" sz="2800" dirty="0" smtClean="0"/>
          </a:p>
          <a:p>
            <a:pPr marL="0" indent="0" algn="ctr">
              <a:buNone/>
            </a:pPr>
            <a:r>
              <a:rPr lang="en-US" sz="2800" dirty="0" smtClean="0"/>
              <a:t>To improve communication, recognize the importance of listening and making listening a key part of the conversation. </a:t>
            </a:r>
          </a:p>
        </p:txBody>
      </p:sp>
    </p:spTree>
    <p:extLst>
      <p:ext uri="{BB962C8B-B14F-4D97-AF65-F5344CB8AC3E}">
        <p14:creationId xmlns:p14="http://schemas.microsoft.com/office/powerpoint/2010/main" val="7155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Do’s</a:t>
            </a:r>
            <a:endParaRPr lang="en-US" dirty="0"/>
          </a:p>
        </p:txBody>
      </p:sp>
      <p:sp>
        <p:nvSpPr>
          <p:cNvPr id="4" name="Content Placeholder 3"/>
          <p:cNvSpPr>
            <a:spLocks noGrp="1"/>
          </p:cNvSpPr>
          <p:nvPr>
            <p:ph sz="half" idx="1"/>
          </p:nvPr>
        </p:nvSpPr>
        <p:spPr>
          <a:xfrm>
            <a:off x="942974" y="1447800"/>
            <a:ext cx="3857625" cy="4457700"/>
          </a:xfrm>
        </p:spPr>
        <p:txBody>
          <a:bodyPr>
            <a:noAutofit/>
          </a:bodyPr>
          <a:lstStyle/>
          <a:p>
            <a:r>
              <a:rPr lang="en-US" sz="2400" dirty="0"/>
              <a:t>S</a:t>
            </a:r>
            <a:r>
              <a:rPr lang="en-US" sz="2400" dirty="0" smtClean="0"/>
              <a:t>hake hands and truly welcome them</a:t>
            </a:r>
          </a:p>
          <a:p>
            <a:r>
              <a:rPr lang="en-US" sz="2400" dirty="0" smtClean="0"/>
              <a:t>Sit eye to eye and knee to knee</a:t>
            </a:r>
          </a:p>
          <a:p>
            <a:r>
              <a:rPr lang="en-US" sz="2400" dirty="0" smtClean="0"/>
              <a:t>Listen</a:t>
            </a:r>
          </a:p>
          <a:p>
            <a:r>
              <a:rPr lang="en-US" sz="2400" dirty="0" smtClean="0"/>
              <a:t>Open your mind</a:t>
            </a:r>
          </a:p>
          <a:p>
            <a:r>
              <a:rPr lang="en-US" sz="2400" dirty="0" smtClean="0"/>
              <a:t>Keep calm, remain confident</a:t>
            </a:r>
          </a:p>
        </p:txBody>
      </p:sp>
      <p:sp>
        <p:nvSpPr>
          <p:cNvPr id="3" name="Content Placeholder 2"/>
          <p:cNvSpPr>
            <a:spLocks noGrp="1"/>
          </p:cNvSpPr>
          <p:nvPr>
            <p:ph sz="half" idx="2"/>
          </p:nvPr>
        </p:nvSpPr>
        <p:spPr>
          <a:xfrm>
            <a:off x="4800599" y="1447800"/>
            <a:ext cx="3853354" cy="4572000"/>
          </a:xfrm>
        </p:spPr>
        <p:txBody>
          <a:bodyPr>
            <a:normAutofit/>
          </a:bodyPr>
          <a:lstStyle/>
          <a:p>
            <a:r>
              <a:rPr lang="en-US" sz="2400" dirty="0"/>
              <a:t>Establish time limits</a:t>
            </a:r>
          </a:p>
          <a:p>
            <a:r>
              <a:rPr lang="en-US" sz="2400" dirty="0"/>
              <a:t>Get to the real issues</a:t>
            </a:r>
          </a:p>
          <a:p>
            <a:r>
              <a:rPr lang="en-US" sz="2400" dirty="0"/>
              <a:t>Empathize</a:t>
            </a:r>
          </a:p>
          <a:p>
            <a:r>
              <a:rPr lang="en-US" sz="2400" dirty="0"/>
              <a:t>Welcome constructive criticism</a:t>
            </a:r>
          </a:p>
          <a:p>
            <a:r>
              <a:rPr lang="en-US" sz="2400" dirty="0"/>
              <a:t>Focus on problems, not personalities</a:t>
            </a:r>
          </a:p>
          <a:p>
            <a:endParaRPr lang="en-US" sz="2400" dirty="0"/>
          </a:p>
        </p:txBody>
      </p:sp>
    </p:spTree>
    <p:extLst>
      <p:ext uri="{BB962C8B-B14F-4D97-AF65-F5344CB8AC3E}">
        <p14:creationId xmlns:p14="http://schemas.microsoft.com/office/powerpoint/2010/main" val="2371761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Communication :What not to do</a:t>
            </a:r>
            <a:endParaRPr lang="en-US" sz="4000" dirty="0"/>
          </a:p>
        </p:txBody>
      </p:sp>
      <p:sp>
        <p:nvSpPr>
          <p:cNvPr id="8" name="Content Placeholder 4"/>
          <p:cNvSpPr>
            <a:spLocks noGrp="1"/>
          </p:cNvSpPr>
          <p:nvPr>
            <p:ph sz="half" idx="1"/>
          </p:nvPr>
        </p:nvSpPr>
        <p:spPr>
          <a:xfrm>
            <a:off x="1158625" y="1851771"/>
            <a:ext cx="3593592" cy="4076700"/>
          </a:xfrm>
        </p:spPr>
        <p:txBody>
          <a:bodyPr>
            <a:noAutofit/>
          </a:bodyPr>
          <a:lstStyle/>
          <a:p>
            <a:r>
              <a:rPr lang="en-US" sz="2400" dirty="0" smtClean="0"/>
              <a:t>Interrupt</a:t>
            </a:r>
          </a:p>
          <a:p>
            <a:r>
              <a:rPr lang="en-US" sz="2400" dirty="0" smtClean="0"/>
              <a:t>Change subject without warning</a:t>
            </a:r>
          </a:p>
          <a:p>
            <a:r>
              <a:rPr lang="en-US" sz="2400" dirty="0" smtClean="0"/>
              <a:t>Don’t complain about your own agenda</a:t>
            </a:r>
          </a:p>
          <a:p>
            <a:r>
              <a:rPr lang="en-US" sz="2400" dirty="0" smtClean="0"/>
              <a:t>Don’t engage in silent combat</a:t>
            </a:r>
          </a:p>
          <a:p>
            <a:r>
              <a:rPr lang="en-US" sz="2400" dirty="0"/>
              <a:t>Don’t start </a:t>
            </a:r>
            <a:r>
              <a:rPr lang="en-US" sz="2400" dirty="0" smtClean="0"/>
              <a:t>rehearsing and answer. </a:t>
            </a:r>
            <a:endParaRPr lang="en-US" sz="2400" dirty="0"/>
          </a:p>
          <a:p>
            <a:endParaRPr lang="en-US" sz="2400" dirty="0" smtClean="0"/>
          </a:p>
        </p:txBody>
      </p:sp>
      <p:sp>
        <p:nvSpPr>
          <p:cNvPr id="3" name="Content Placeholder 2"/>
          <p:cNvSpPr>
            <a:spLocks noGrp="1"/>
          </p:cNvSpPr>
          <p:nvPr>
            <p:ph sz="half" idx="2"/>
          </p:nvPr>
        </p:nvSpPr>
        <p:spPr>
          <a:xfrm>
            <a:off x="4978908" y="1916598"/>
            <a:ext cx="3593592" cy="4457700"/>
          </a:xfrm>
        </p:spPr>
        <p:txBody>
          <a:bodyPr>
            <a:normAutofit/>
          </a:bodyPr>
          <a:lstStyle/>
          <a:p>
            <a:r>
              <a:rPr lang="en-US" sz="2400" dirty="0" smtClean="0"/>
              <a:t>Don’t </a:t>
            </a:r>
            <a:r>
              <a:rPr lang="en-US" sz="2400" dirty="0"/>
              <a:t>advise unless you’re asked</a:t>
            </a:r>
          </a:p>
          <a:p>
            <a:r>
              <a:rPr lang="en-US" sz="2400" dirty="0"/>
              <a:t>Don’t come across as a know-it-all professional</a:t>
            </a:r>
          </a:p>
          <a:p>
            <a:r>
              <a:rPr lang="en-US" sz="2400" dirty="0"/>
              <a:t>Don’t let yourself get backed into a corner by a parent who intimidates you</a:t>
            </a:r>
          </a:p>
          <a:p>
            <a:endParaRPr lang="en-US" sz="2400" dirty="0"/>
          </a:p>
        </p:txBody>
      </p:sp>
    </p:spTree>
    <p:extLst>
      <p:ext uri="{BB962C8B-B14F-4D97-AF65-F5344CB8AC3E}">
        <p14:creationId xmlns:p14="http://schemas.microsoft.com/office/powerpoint/2010/main" val="352330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362200"/>
            <a:ext cx="7633742" cy="1492132"/>
          </a:xfrm>
        </p:spPr>
        <p:txBody>
          <a:bodyPr/>
          <a:lstStyle/>
          <a:p>
            <a:pPr algn="ctr"/>
            <a:r>
              <a:rPr lang="en-US" dirty="0" smtClean="0"/>
              <a:t>Using I-Statements to Express Yourself</a:t>
            </a:r>
            <a:endParaRPr lang="en-US" dirty="0"/>
          </a:p>
        </p:txBody>
      </p:sp>
    </p:spTree>
    <p:extLst>
      <p:ext uri="{BB962C8B-B14F-4D97-AF65-F5344CB8AC3E}">
        <p14:creationId xmlns:p14="http://schemas.microsoft.com/office/powerpoint/2010/main" val="129542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Statements	</a:t>
            </a:r>
            <a:endParaRPr lang="en-US" dirty="0"/>
          </a:p>
        </p:txBody>
      </p:sp>
      <p:sp>
        <p:nvSpPr>
          <p:cNvPr id="3" name="Content Placeholder 2"/>
          <p:cNvSpPr>
            <a:spLocks noGrp="1"/>
          </p:cNvSpPr>
          <p:nvPr>
            <p:ph idx="1"/>
          </p:nvPr>
        </p:nvSpPr>
        <p:spPr>
          <a:xfrm>
            <a:off x="938758" y="1600200"/>
            <a:ext cx="7633742" cy="4571998"/>
          </a:xfrm>
        </p:spPr>
        <p:txBody>
          <a:bodyPr>
            <a:normAutofit/>
          </a:bodyPr>
          <a:lstStyle/>
          <a:p>
            <a:pPr marL="0" indent="0">
              <a:buNone/>
            </a:pPr>
            <a:r>
              <a:rPr lang="en-US" sz="2800" dirty="0" smtClean="0"/>
              <a:t>“When you __________________________”</a:t>
            </a:r>
          </a:p>
          <a:p>
            <a:pPr marL="2286000" lvl="5" indent="0">
              <a:buNone/>
            </a:pPr>
            <a:r>
              <a:rPr lang="en-US" sz="2200" dirty="0" smtClean="0"/>
              <a:t>            state observation </a:t>
            </a:r>
          </a:p>
          <a:p>
            <a:pPr marL="0" indent="0">
              <a:buNone/>
            </a:pPr>
            <a:r>
              <a:rPr lang="en-US" sz="2800" dirty="0" smtClean="0"/>
              <a:t>“I </a:t>
            </a:r>
            <a:r>
              <a:rPr lang="en-US" sz="2800" smtClean="0"/>
              <a:t>feel or </a:t>
            </a:r>
            <a:r>
              <a:rPr lang="en-US" sz="2800" dirty="0" smtClean="0"/>
              <a:t>I think _______________________”</a:t>
            </a:r>
          </a:p>
          <a:p>
            <a:pPr marL="3200400" lvl="7" indent="0">
              <a:buNone/>
            </a:pPr>
            <a:r>
              <a:rPr lang="en-US" sz="2200" dirty="0" smtClean="0"/>
              <a:t>          state feeling</a:t>
            </a:r>
          </a:p>
          <a:p>
            <a:pPr marL="0" indent="0">
              <a:buNone/>
            </a:pPr>
            <a:r>
              <a:rPr lang="en-US" sz="2800" dirty="0" smtClean="0"/>
              <a:t>“Because ____________________________”</a:t>
            </a:r>
            <a:endParaRPr lang="en-US" sz="2800" dirty="0"/>
          </a:p>
          <a:p>
            <a:pPr marL="0" indent="0">
              <a:buNone/>
            </a:pPr>
            <a:r>
              <a:rPr lang="en-US" sz="2800" dirty="0" smtClean="0"/>
              <a:t>					</a:t>
            </a:r>
            <a:r>
              <a:rPr lang="en-US" sz="2200" dirty="0" smtClean="0"/>
              <a:t>state need</a:t>
            </a:r>
          </a:p>
          <a:p>
            <a:pPr marL="0" indent="0">
              <a:buNone/>
            </a:pPr>
            <a:r>
              <a:rPr lang="en-US" sz="2800" dirty="0" smtClean="0"/>
              <a:t>“I would prefer that ____________________”</a:t>
            </a:r>
          </a:p>
          <a:p>
            <a:pPr marL="0" indent="0">
              <a:buNone/>
            </a:pPr>
            <a:r>
              <a:rPr lang="en-US" sz="2800" dirty="0"/>
              <a:t>	</a:t>
            </a:r>
            <a:r>
              <a:rPr lang="en-US" sz="2800" dirty="0" smtClean="0"/>
              <a:t>				    </a:t>
            </a:r>
            <a:r>
              <a:rPr lang="en-US" sz="2200" dirty="0" smtClean="0"/>
              <a:t>state preference</a:t>
            </a:r>
          </a:p>
        </p:txBody>
      </p:sp>
    </p:spTree>
    <p:extLst>
      <p:ext uri="{BB962C8B-B14F-4D97-AF65-F5344CB8AC3E}">
        <p14:creationId xmlns:p14="http://schemas.microsoft.com/office/powerpoint/2010/main" val="1134267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Conflict</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667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633742" cy="1492132"/>
          </a:xfrm>
        </p:spPr>
        <p:txBody>
          <a:bodyPr/>
          <a:lstStyle/>
          <a:p>
            <a:r>
              <a:rPr lang="en-US" dirty="0" smtClean="0"/>
              <a:t>Conflict </a:t>
            </a:r>
            <a:endParaRPr lang="en-US" dirty="0"/>
          </a:p>
        </p:txBody>
      </p:sp>
      <p:sp>
        <p:nvSpPr>
          <p:cNvPr id="3" name="Content Placeholder 2"/>
          <p:cNvSpPr>
            <a:spLocks noGrp="1"/>
          </p:cNvSpPr>
          <p:nvPr>
            <p:ph idx="1"/>
          </p:nvPr>
        </p:nvSpPr>
        <p:spPr>
          <a:xfrm>
            <a:off x="914400" y="1524000"/>
            <a:ext cx="4572000" cy="4267200"/>
          </a:xfrm>
        </p:spPr>
        <p:txBody>
          <a:bodyPr>
            <a:normAutofit fontScale="85000" lnSpcReduction="10000"/>
          </a:bodyPr>
          <a:lstStyle/>
          <a:p>
            <a:r>
              <a:rPr lang="en-US" sz="2800" dirty="0"/>
              <a:t>A conflict is more than just a </a:t>
            </a:r>
            <a:r>
              <a:rPr lang="en-US" sz="2800" dirty="0" smtClean="0"/>
              <a:t>disagreement</a:t>
            </a:r>
            <a:endParaRPr lang="en-US" sz="2800" dirty="0"/>
          </a:p>
          <a:p>
            <a:r>
              <a:rPr lang="en-US" sz="2800" dirty="0"/>
              <a:t>Conflicts continue to fester when </a:t>
            </a:r>
            <a:r>
              <a:rPr lang="en-US" sz="2800" dirty="0" smtClean="0"/>
              <a:t>ignored</a:t>
            </a:r>
            <a:endParaRPr lang="en-US" sz="2800" dirty="0"/>
          </a:p>
          <a:p>
            <a:r>
              <a:rPr lang="en-US" sz="2800" dirty="0"/>
              <a:t>We respond to conflicts based on our perceptions of the </a:t>
            </a:r>
            <a:r>
              <a:rPr lang="en-US" sz="2800" dirty="0" smtClean="0"/>
              <a:t>situation</a:t>
            </a:r>
            <a:endParaRPr lang="en-US" sz="2800" dirty="0"/>
          </a:p>
          <a:p>
            <a:r>
              <a:rPr lang="en-US" sz="2800" dirty="0"/>
              <a:t>Conflicts trigger strong </a:t>
            </a:r>
            <a:r>
              <a:rPr lang="en-US" sz="2800" dirty="0" smtClean="0"/>
              <a:t>emotions</a:t>
            </a:r>
            <a:endParaRPr lang="en-US" sz="2800" dirty="0"/>
          </a:p>
          <a:p>
            <a:r>
              <a:rPr lang="en-US" sz="2800" dirty="0"/>
              <a:t>Conflicts are an opportunity for </a:t>
            </a:r>
            <a:r>
              <a:rPr lang="en-US" sz="2800" dirty="0" smtClean="0"/>
              <a:t>growth</a:t>
            </a:r>
            <a:endParaRPr lang="en-US" sz="2800" dirty="0"/>
          </a:p>
        </p:txBody>
      </p:sp>
      <p:pic>
        <p:nvPicPr>
          <p:cNvPr id="2050" name="Picture 2" descr="C:\Users\rsimon.DOMAIN\AppData\Local\Microsoft\Windows\INetCache\IE\V7G8CD56\2136954235_35424aa0bc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81200"/>
            <a:ext cx="28956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172200"/>
            <a:ext cx="2938729" cy="551814"/>
          </a:xfrm>
          <a:prstGeom prst="rect">
            <a:avLst/>
          </a:prstGeom>
        </p:spPr>
      </p:pic>
    </p:spTree>
    <p:extLst>
      <p:ext uri="{BB962C8B-B14F-4D97-AF65-F5344CB8AC3E}">
        <p14:creationId xmlns:p14="http://schemas.microsoft.com/office/powerpoint/2010/main" val="244955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7745505" cy="3039615"/>
          </a:xfrm>
        </p:spPr>
        <p:txBody>
          <a:bodyPr anchor="ctr">
            <a:normAutofit lnSpcReduction="10000"/>
          </a:bodyPr>
          <a:lstStyle/>
          <a:p>
            <a:pPr marL="0" indent="0" algn="ctr">
              <a:buNone/>
            </a:pPr>
            <a:r>
              <a:rPr lang="en-US" sz="3600" dirty="0" smtClean="0"/>
              <a:t>The act or process of using words, sounds, signs, or behaviors to express or exchange information or to express your ideas, thoughts, feelings, etc. to someone else.</a:t>
            </a:r>
            <a:endParaRPr lang="en-US" sz="3600" dirty="0"/>
          </a:p>
        </p:txBody>
      </p:sp>
      <p:sp>
        <p:nvSpPr>
          <p:cNvPr id="2" name="Title 1"/>
          <p:cNvSpPr>
            <a:spLocks noGrp="1"/>
          </p:cNvSpPr>
          <p:nvPr>
            <p:ph type="title"/>
          </p:nvPr>
        </p:nvSpPr>
        <p:spPr>
          <a:xfrm>
            <a:off x="304800" y="685800"/>
            <a:ext cx="8229600" cy="1143000"/>
          </a:xfrm>
        </p:spPr>
        <p:txBody>
          <a:bodyPr/>
          <a:lstStyle/>
          <a:p>
            <a:pPr algn="ctr"/>
            <a:r>
              <a:rPr lang="en-US" dirty="0" smtClean="0"/>
              <a:t>Communication</a:t>
            </a:r>
            <a:endParaRPr lang="en-US" dirty="0"/>
          </a:p>
        </p:txBody>
      </p:sp>
    </p:spTree>
    <p:extLst>
      <p:ext uri="{BB962C8B-B14F-4D97-AF65-F5344CB8AC3E}">
        <p14:creationId xmlns:p14="http://schemas.microsoft.com/office/powerpoint/2010/main" val="517558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Conflict Management</a:t>
            </a:r>
            <a:endParaRPr lang="en-US" dirty="0"/>
          </a:p>
        </p:txBody>
      </p:sp>
      <p:sp>
        <p:nvSpPr>
          <p:cNvPr id="3" name="Content Placeholder 2"/>
          <p:cNvSpPr>
            <a:spLocks noGrp="1"/>
          </p:cNvSpPr>
          <p:nvPr>
            <p:ph idx="1"/>
          </p:nvPr>
        </p:nvSpPr>
        <p:spPr/>
        <p:txBody>
          <a:bodyPr>
            <a:normAutofit/>
          </a:bodyPr>
          <a:lstStyle/>
          <a:p>
            <a:r>
              <a:rPr lang="en-US" sz="2800" dirty="0" smtClean="0"/>
              <a:t>Model neutral language.</a:t>
            </a:r>
          </a:p>
          <a:p>
            <a:r>
              <a:rPr lang="en-US" sz="2800" dirty="0" smtClean="0"/>
              <a:t>Separate the person from the problem.</a:t>
            </a:r>
          </a:p>
          <a:p>
            <a:r>
              <a:rPr lang="en-US" sz="2800" dirty="0" smtClean="0"/>
              <a:t>Work together.</a:t>
            </a:r>
          </a:p>
          <a:p>
            <a:r>
              <a:rPr lang="en-US" sz="2800" dirty="0" smtClean="0"/>
              <a:t>Agree to disagree.</a:t>
            </a:r>
          </a:p>
          <a:p>
            <a:r>
              <a:rPr lang="en-US" sz="2800" dirty="0" smtClean="0"/>
              <a:t>Focus on the future.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172200"/>
            <a:ext cx="2938729" cy="551814"/>
          </a:xfrm>
          <a:prstGeom prst="rect">
            <a:avLst/>
          </a:prstGeom>
        </p:spPr>
      </p:pic>
    </p:spTree>
    <p:extLst>
      <p:ext uri="{BB962C8B-B14F-4D97-AF65-F5344CB8AC3E}">
        <p14:creationId xmlns:p14="http://schemas.microsoft.com/office/powerpoint/2010/main" val="10465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Tips for Conflict Management</a:t>
            </a:r>
            <a:endParaRPr lang="en-US" dirty="0"/>
          </a:p>
        </p:txBody>
      </p:sp>
      <p:sp>
        <p:nvSpPr>
          <p:cNvPr id="3" name="Content Placeholder 2"/>
          <p:cNvSpPr>
            <a:spLocks noGrp="1"/>
          </p:cNvSpPr>
          <p:nvPr>
            <p:ph idx="1"/>
          </p:nvPr>
        </p:nvSpPr>
        <p:spPr/>
        <p:txBody>
          <a:bodyPr>
            <a:normAutofit/>
          </a:bodyPr>
          <a:lstStyle/>
          <a:p>
            <a:r>
              <a:rPr lang="en-US" sz="2800" dirty="0" smtClean="0"/>
              <a:t>Listen for what is felt as well as said.</a:t>
            </a:r>
          </a:p>
          <a:p>
            <a:r>
              <a:rPr lang="en-US" sz="2800" dirty="0" smtClean="0"/>
              <a:t>Resolve the conflict rather than “being right”.</a:t>
            </a:r>
          </a:p>
          <a:p>
            <a:r>
              <a:rPr lang="en-US" sz="2800" dirty="0" smtClean="0"/>
              <a:t>Focus on the present.</a:t>
            </a:r>
          </a:p>
          <a:p>
            <a:r>
              <a:rPr lang="en-US" sz="2800" dirty="0" smtClean="0"/>
              <a:t>Pick your battles. </a:t>
            </a:r>
          </a:p>
          <a:p>
            <a:r>
              <a:rPr lang="en-US" sz="2800" dirty="0" smtClean="0"/>
              <a:t>Be willing to forgive.</a:t>
            </a:r>
          </a:p>
          <a:p>
            <a:r>
              <a:rPr lang="en-US" sz="2800" dirty="0" smtClean="0"/>
              <a:t>Know when to let something go. </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172200"/>
            <a:ext cx="2938729" cy="551814"/>
          </a:xfrm>
          <a:prstGeom prst="rect">
            <a:avLst/>
          </a:prstGeom>
        </p:spPr>
      </p:pic>
    </p:spTree>
    <p:extLst>
      <p:ext uri="{BB962C8B-B14F-4D97-AF65-F5344CB8AC3E}">
        <p14:creationId xmlns:p14="http://schemas.microsoft.com/office/powerpoint/2010/main" val="4181698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981200" y="310342"/>
            <a:ext cx="5480858" cy="5480858"/>
          </a:xfrm>
          <a:prstGeom prst="rect">
            <a:avLst/>
          </a:prstGeom>
          <a:ln>
            <a:noFill/>
          </a:ln>
          <a:effectLst>
            <a:softEdge rad="112500"/>
          </a:effectLst>
        </p:spPr>
      </p:pic>
      <p:sp>
        <p:nvSpPr>
          <p:cNvPr id="2" name="Title 1"/>
          <p:cNvSpPr>
            <a:spLocks noGrp="1"/>
          </p:cNvSpPr>
          <p:nvPr>
            <p:ph type="title"/>
          </p:nvPr>
        </p:nvSpPr>
        <p:spPr/>
        <p:txBody>
          <a:bodyPr/>
          <a:lstStyle/>
          <a:p>
            <a:pPr algn="ctr"/>
            <a:r>
              <a:rPr lang="en-US" dirty="0" smtClean="0">
                <a:solidFill>
                  <a:srgbClr val="00B050"/>
                </a:solidFill>
              </a:rPr>
              <a:t>Conclusion</a:t>
            </a:r>
            <a:endParaRPr lang="en-US" dirty="0">
              <a:solidFill>
                <a:srgbClr val="00B050"/>
              </a:solidFill>
            </a:endParaRPr>
          </a:p>
        </p:txBody>
      </p:sp>
      <p:sp>
        <p:nvSpPr>
          <p:cNvPr id="4" name="TextBox 3"/>
          <p:cNvSpPr txBox="1"/>
          <p:nvPr/>
        </p:nvSpPr>
        <p:spPr>
          <a:xfrm>
            <a:off x="2709004" y="3050771"/>
            <a:ext cx="4025249" cy="1938992"/>
          </a:xfrm>
          <a:prstGeom prst="rect">
            <a:avLst/>
          </a:prstGeom>
          <a:noFill/>
        </p:spPr>
        <p:txBody>
          <a:bodyPr wrap="square" rtlCol="0">
            <a:spAutoFit/>
          </a:bodyPr>
          <a:lstStyle/>
          <a:p>
            <a:pPr algn="ctr"/>
            <a:r>
              <a:rPr lang="en-US" sz="2000" dirty="0" smtClean="0"/>
              <a:t>To effectively communicate, we must realize that we are all different in the way we perceive the world and use this understanding as a guide to our communication with others. </a:t>
            </a:r>
          </a:p>
          <a:p>
            <a:pPr algn="ctr"/>
            <a:r>
              <a:rPr lang="en-US" sz="2000" dirty="0" smtClean="0"/>
              <a:t>-- Tony Robbins</a:t>
            </a:r>
            <a:endParaRPr lang="en-US" sz="2000" dirty="0"/>
          </a:p>
        </p:txBody>
      </p:sp>
    </p:spTree>
    <p:extLst>
      <p:ext uri="{BB962C8B-B14F-4D97-AF65-F5344CB8AC3E}">
        <p14:creationId xmlns:p14="http://schemas.microsoft.com/office/powerpoint/2010/main" val="29463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28800" y="114300"/>
            <a:ext cx="5715000" cy="6667500"/>
          </a:xfrm>
          <a:prstGeom prst="rect">
            <a:avLst/>
          </a:prstGeom>
        </p:spPr>
      </p:pic>
    </p:spTree>
    <p:extLst>
      <p:ext uri="{BB962C8B-B14F-4D97-AF65-F5344CB8AC3E}">
        <p14:creationId xmlns:p14="http://schemas.microsoft.com/office/powerpoint/2010/main" val="27676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Verbal</a:t>
            </a:r>
          </a:p>
          <a:p>
            <a:r>
              <a:rPr lang="en-US" sz="4400" dirty="0" smtClean="0"/>
              <a:t>Non-verbal</a:t>
            </a:r>
          </a:p>
          <a:p>
            <a:r>
              <a:rPr lang="en-US" sz="4400" dirty="0" smtClean="0"/>
              <a:t>Visual </a:t>
            </a:r>
          </a:p>
          <a:p>
            <a:pPr marL="0" indent="0">
              <a:buNone/>
            </a:pPr>
            <a:endParaRPr lang="en-US" sz="4400" dirty="0"/>
          </a:p>
        </p:txBody>
      </p:sp>
      <p:sp>
        <p:nvSpPr>
          <p:cNvPr id="2" name="Title 1"/>
          <p:cNvSpPr>
            <a:spLocks noGrp="1"/>
          </p:cNvSpPr>
          <p:nvPr>
            <p:ph type="title"/>
          </p:nvPr>
        </p:nvSpPr>
        <p:spPr/>
        <p:txBody>
          <a:bodyPr>
            <a:normAutofit/>
          </a:bodyPr>
          <a:lstStyle/>
          <a:p>
            <a:pPr algn="ctr"/>
            <a:r>
              <a:rPr lang="en-US" dirty="0" smtClean="0"/>
              <a:t>Types of Communication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945" t="4612" r="14564" b="8922"/>
          <a:stretch/>
        </p:blipFill>
        <p:spPr>
          <a:xfrm flipH="1">
            <a:off x="4648199" y="1600200"/>
            <a:ext cx="3409603" cy="4217661"/>
          </a:xfrm>
          <a:prstGeom prst="rect">
            <a:avLst/>
          </a:prstGeom>
          <a:ln>
            <a:noFill/>
          </a:ln>
          <a:effectLst>
            <a:softEdge rad="112500"/>
          </a:effectLst>
        </p:spPr>
      </p:pic>
    </p:spTree>
    <p:extLst>
      <p:ext uri="{BB962C8B-B14F-4D97-AF65-F5344CB8AC3E}">
        <p14:creationId xmlns:p14="http://schemas.microsoft.com/office/powerpoint/2010/main" val="109044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6600" dirty="0" smtClean="0"/>
              <a:t>Non-verbal </a:t>
            </a:r>
            <a:br>
              <a:rPr lang="en-US" sz="6600" dirty="0" smtClean="0"/>
            </a:br>
            <a:r>
              <a:rPr lang="en-US" sz="6600" dirty="0" smtClean="0"/>
              <a:t>Communication</a:t>
            </a:r>
            <a:endParaRPr lang="en-US" sz="6600" dirty="0"/>
          </a:p>
        </p:txBody>
      </p:sp>
      <p:sp>
        <p:nvSpPr>
          <p:cNvPr id="9" name="Subtitle 8"/>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172200"/>
            <a:ext cx="2938729" cy="551814"/>
          </a:xfrm>
          <a:prstGeom prst="rect">
            <a:avLst/>
          </a:prstGeom>
        </p:spPr>
      </p:pic>
    </p:spTree>
    <p:extLst>
      <p:ext uri="{BB962C8B-B14F-4D97-AF65-F5344CB8AC3E}">
        <p14:creationId xmlns:p14="http://schemas.microsoft.com/office/powerpoint/2010/main" val="360702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Tips</a:t>
            </a:r>
            <a:endParaRPr lang="en-US" dirty="0"/>
          </a:p>
        </p:txBody>
      </p:sp>
      <p:sp>
        <p:nvSpPr>
          <p:cNvPr id="5" name="Content Placeholder 4"/>
          <p:cNvSpPr>
            <a:spLocks noGrp="1"/>
          </p:cNvSpPr>
          <p:nvPr>
            <p:ph idx="1"/>
          </p:nvPr>
        </p:nvSpPr>
        <p:spPr/>
        <p:txBody>
          <a:bodyPr/>
          <a:lstStyle/>
          <a:p>
            <a:endParaRPr lang="en-US"/>
          </a:p>
        </p:txBody>
      </p:sp>
      <p:pic>
        <p:nvPicPr>
          <p:cNvPr id="615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13" y="1128451"/>
            <a:ext cx="7663687" cy="511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8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t>Verbal </a:t>
            </a:r>
            <a:br>
              <a:rPr lang="en-US" sz="6600" dirty="0" smtClean="0"/>
            </a:br>
            <a:r>
              <a:rPr lang="en-US" sz="6600" dirty="0" smtClean="0"/>
              <a:t>Communication</a:t>
            </a:r>
            <a:endParaRPr lang="en-US" sz="6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5390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a:t>
            </a:r>
            <a:endParaRPr lang="en-US" dirty="0"/>
          </a:p>
        </p:txBody>
      </p:sp>
      <p:sp>
        <p:nvSpPr>
          <p:cNvPr id="4" name="Content Placeholder 3"/>
          <p:cNvSpPr>
            <a:spLocks noGrp="1"/>
          </p:cNvSpPr>
          <p:nvPr>
            <p:ph idx="1"/>
          </p:nvPr>
        </p:nvSpPr>
        <p:spPr/>
        <p:txBody>
          <a:bodyPr/>
          <a:lstStyle/>
          <a:p>
            <a:endParaRPr lang="en-US"/>
          </a:p>
        </p:txBody>
      </p:sp>
      <p:pic>
        <p:nvPicPr>
          <p:cNvPr id="7172" name="Picture 4" descr="Image result for verbal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209" y="1430362"/>
            <a:ext cx="6892840" cy="53048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84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a:t>
            </a:r>
            <a:endParaRPr lang="en-US" dirty="0"/>
          </a:p>
        </p:txBody>
      </p:sp>
      <p:sp>
        <p:nvSpPr>
          <p:cNvPr id="4" name="AutoShape 2" descr="Image result for facebook"/>
          <p:cNvSpPr>
            <a:spLocks noChangeAspect="1" noChangeArrowheads="1"/>
          </p:cNvSpPr>
          <p:nvPr/>
        </p:nvSpPr>
        <p:spPr bwMode="auto">
          <a:xfrm>
            <a:off x="155574" y="-144463"/>
            <a:ext cx="4183049" cy="4183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Image result for fac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351" y="41910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8" name="Picture 16" descr="Image result for letter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58" y="1565926"/>
            <a:ext cx="3391786" cy="2264017"/>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tex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072" y="1699258"/>
            <a:ext cx="3752601" cy="1997352"/>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Image result for em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807" y="3757781"/>
            <a:ext cx="3121025" cy="310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fade">
                                      <p:cBhvr>
                                        <p:cTn id="7" dur="500"/>
                                        <p:tgtEl>
                                          <p:spTgt spid="8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10"/>
                                        </p:tgtEl>
                                        <p:attrNameLst>
                                          <p:attrName>style.visibility</p:attrName>
                                        </p:attrNameLst>
                                      </p:cBhvr>
                                      <p:to>
                                        <p:strVal val="visible"/>
                                      </p:to>
                                    </p:set>
                                    <p:animEffect transition="in" filter="fade">
                                      <p:cBhvr>
                                        <p:cTn id="17" dur="500"/>
                                        <p:tgtEl>
                                          <p:spTgt spid="82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16"/>
                                        </p:tgtEl>
                                        <p:attrNameLst>
                                          <p:attrName>style.visibility</p:attrName>
                                        </p:attrNameLst>
                                      </p:cBhvr>
                                      <p:to>
                                        <p:strVal val="visible"/>
                                      </p:to>
                                    </p:set>
                                    <p:animEffect transition="in" filter="fade">
                                      <p:cBhvr>
                                        <p:cTn id="22" dur="5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t>Visual </a:t>
            </a:r>
            <a:br>
              <a:rPr lang="en-US" sz="6600" dirty="0" smtClean="0"/>
            </a:br>
            <a:r>
              <a:rPr lang="en-US" sz="6600" dirty="0" smtClean="0"/>
              <a:t>Communication</a:t>
            </a:r>
            <a:endParaRPr lang="en-US" sz="6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3380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3120</TotalTime>
  <Words>1271</Words>
  <Application>Microsoft Office PowerPoint</Application>
  <PresentationFormat>On-screen Show (4:3)</PresentationFormat>
  <Paragraphs>157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Impact</vt:lpstr>
      <vt:lpstr>Badge</vt:lpstr>
      <vt:lpstr> Effective Communication</vt:lpstr>
      <vt:lpstr>Communication</vt:lpstr>
      <vt:lpstr>Types of Communication</vt:lpstr>
      <vt:lpstr>Non-verbal  Communication</vt:lpstr>
      <vt:lpstr>Non-Verbal Tips</vt:lpstr>
      <vt:lpstr>Verbal  Communication</vt:lpstr>
      <vt:lpstr>Oral</vt:lpstr>
      <vt:lpstr>Written </vt:lpstr>
      <vt:lpstr>Visual  Communication</vt:lpstr>
      <vt:lpstr>PowerPoint Presentation</vt:lpstr>
      <vt:lpstr>Effective Communication</vt:lpstr>
      <vt:lpstr>Why do people talk to each other?</vt:lpstr>
      <vt:lpstr>Effective Communication </vt:lpstr>
      <vt:lpstr>Communication Do’s</vt:lpstr>
      <vt:lpstr>Communication :What not to do</vt:lpstr>
      <vt:lpstr>Using I-Statements to Express Yourself</vt:lpstr>
      <vt:lpstr>I- Statements </vt:lpstr>
      <vt:lpstr>Conflict </vt:lpstr>
      <vt:lpstr>Conflict </vt:lpstr>
      <vt:lpstr>Tips for Conflict Management</vt:lpstr>
      <vt:lpstr>Tips for Conflict Management</vt:lpstr>
      <vt:lpstr>Conclusion</vt:lpstr>
      <vt:lpstr>PowerPoint Presentation</vt:lpstr>
    </vt:vector>
  </TitlesOfParts>
  <Company>UACES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with Parents</dc:title>
  <dc:creator>Rebecca Simon</dc:creator>
  <cp:lastModifiedBy>Laura Hendrix</cp:lastModifiedBy>
  <cp:revision>119</cp:revision>
  <cp:lastPrinted>2018-06-05T19:08:46Z</cp:lastPrinted>
  <dcterms:created xsi:type="dcterms:W3CDTF">2016-04-22T15:04:37Z</dcterms:created>
  <dcterms:modified xsi:type="dcterms:W3CDTF">2018-07-12T14:04:36Z</dcterms:modified>
</cp:coreProperties>
</file>