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7" r:id="rId2"/>
    <p:sldId id="264" r:id="rId3"/>
    <p:sldId id="265" r:id="rId4"/>
    <p:sldId id="266" r:id="rId5"/>
    <p:sldId id="267" r:id="rId6"/>
    <p:sldId id="268" r:id="rId7"/>
    <p:sldId id="269" r:id="rId8"/>
    <p:sldId id="262" r:id="rId9"/>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7697" autoAdjust="0"/>
  </p:normalViewPr>
  <p:slideViewPr>
    <p:cSldViewPr snapToGrid="0" snapToObjects="1">
      <p:cViewPr>
        <p:scale>
          <a:sx n="43" d="100"/>
          <a:sy n="43" d="100"/>
        </p:scale>
        <p:origin x="-1092"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A0AB1F-1A2F-43D7-AD61-4AFA95571F0E}" type="datetimeFigureOut">
              <a:rPr lang="en-US" smtClean="0"/>
              <a:t>6/24/2014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40FBE1-2737-4A9A-AE92-0561D1B426AD}" type="slidenum">
              <a:rPr lang="en-US" smtClean="0"/>
              <a:t>‹#›</a:t>
            </a:fld>
            <a:endParaRPr lang="en-US"/>
          </a:p>
        </p:txBody>
      </p:sp>
    </p:spTree>
    <p:extLst>
      <p:ext uri="{BB962C8B-B14F-4D97-AF65-F5344CB8AC3E}">
        <p14:creationId xmlns:p14="http://schemas.microsoft.com/office/powerpoint/2010/main" val="4283444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Consumer Protection Division of the Office of the Arkansas Attorney General received almost 7,500 complaints from Arkansas consumers during 2013. Through informal mediation efforts, the division recovered $1,857,522.63 on behalf of Arkansas consumers. Don’t become the next victim. Are you doing everything you can to protect yourself financially? Take the Identity Theft IQ Test. </a:t>
            </a:r>
            <a:r>
              <a:rPr lang="en-US" sz="1200" b="0" i="1" u="none" strike="noStrike" kern="1200" baseline="0" dirty="0" smtClean="0">
                <a:solidFill>
                  <a:schemeClr val="tx1"/>
                </a:solidFill>
                <a:latin typeface="+mn-lt"/>
                <a:ea typeface="+mn-ea"/>
                <a:cs typeface="+mn-cs"/>
              </a:rPr>
              <a:t>(Hand out </a:t>
            </a:r>
            <a:r>
              <a:rPr lang="en-US" sz="1200" b="0" i="0" u="none" strike="noStrike" kern="1200" baseline="0" dirty="0" smtClean="0">
                <a:solidFill>
                  <a:schemeClr val="tx1"/>
                </a:solidFill>
                <a:latin typeface="+mn-lt"/>
                <a:ea typeface="+mn-ea"/>
                <a:cs typeface="+mn-cs"/>
              </a:rPr>
              <a:t>Identity Theft IQ Test </a:t>
            </a:r>
            <a:r>
              <a:rPr lang="en-US" sz="1200" b="0" i="1" u="none" strike="noStrike" kern="1200" baseline="0" dirty="0" smtClean="0">
                <a:solidFill>
                  <a:schemeClr val="tx1"/>
                </a:solidFill>
                <a:latin typeface="+mn-lt"/>
                <a:ea typeface="+mn-ea"/>
                <a:cs typeface="+mn-cs"/>
              </a:rPr>
              <a:t>forms.) </a:t>
            </a:r>
            <a:r>
              <a:rPr lang="en-US" sz="1200" b="0" i="0" u="none" strike="noStrike" kern="1200" baseline="0" dirty="0" smtClean="0">
                <a:solidFill>
                  <a:schemeClr val="tx1"/>
                </a:solidFill>
                <a:latin typeface="+mn-lt"/>
                <a:ea typeface="+mn-ea"/>
                <a:cs typeface="+mn-cs"/>
              </a:rPr>
              <a:t>Place a checkmark next to the items that apply to you. (</a:t>
            </a:r>
            <a:r>
              <a:rPr lang="en-US" sz="1200" b="0" i="1" u="none" strike="noStrike" kern="1200" baseline="0" dirty="0" smtClean="0">
                <a:solidFill>
                  <a:schemeClr val="tx1"/>
                </a:solidFill>
                <a:latin typeface="+mn-lt"/>
                <a:ea typeface="+mn-ea"/>
                <a:cs typeface="+mn-cs"/>
              </a:rPr>
              <a:t>Allow time for participants to read and mark their test forms.</a:t>
            </a:r>
            <a:r>
              <a:rPr lang="en-US" sz="1200" b="0" i="0" u="none" strike="noStrike" kern="1200" baseline="0" dirty="0" smtClean="0">
                <a:solidFill>
                  <a:schemeClr val="tx1"/>
                </a:solidFill>
                <a:latin typeface="+mn-lt"/>
                <a:ea typeface="+mn-ea"/>
                <a:cs typeface="+mn-cs"/>
              </a:rPr>
              <a:t>) Tally up the points for the items you checked. (</a:t>
            </a:r>
            <a:r>
              <a:rPr lang="en-US" sz="1200" b="0" i="1" u="none" strike="noStrike" kern="1200" baseline="0" dirty="0" smtClean="0">
                <a:solidFill>
                  <a:schemeClr val="tx1"/>
                </a:solidFill>
                <a:latin typeface="+mn-lt"/>
                <a:ea typeface="+mn-ea"/>
                <a:cs typeface="+mn-cs"/>
              </a:rPr>
              <a:t>Allow time for participants to add their scores.</a:t>
            </a:r>
            <a:r>
              <a:rPr lang="en-US" sz="1200" b="0" i="0" u="none" strike="noStrike" kern="1200" baseline="0" dirty="0" smtClean="0">
                <a:solidFill>
                  <a:schemeClr val="tx1"/>
                </a:solidFill>
                <a:latin typeface="+mn-lt"/>
                <a:ea typeface="+mn-ea"/>
                <a:cs typeface="+mn-cs"/>
              </a:rPr>
              <a:t>) How did you do?</a:t>
            </a:r>
          </a:p>
          <a:p>
            <a:r>
              <a:rPr lang="en-US" sz="1200" b="0" i="0" u="none" strike="noStrike" kern="1200" baseline="0" dirty="0" smtClean="0">
                <a:solidFill>
                  <a:schemeClr val="tx1"/>
                </a:solidFill>
                <a:latin typeface="+mn-lt"/>
                <a:ea typeface="+mn-ea"/>
                <a:cs typeface="+mn-cs"/>
              </a:rPr>
              <a:t>• 100 points or more – You are at high risk.</a:t>
            </a:r>
          </a:p>
          <a:p>
            <a:r>
              <a:rPr lang="en-US" sz="1200" b="0" i="0" u="none" strike="noStrike" kern="1200" baseline="0" dirty="0" smtClean="0">
                <a:solidFill>
                  <a:schemeClr val="tx1"/>
                </a:solidFill>
                <a:latin typeface="+mn-lt"/>
                <a:ea typeface="+mn-ea"/>
                <a:cs typeface="+mn-cs"/>
              </a:rPr>
              <a:t>• 50 – 99 points – Your odds of being victimized are about average.</a:t>
            </a:r>
          </a:p>
          <a:p>
            <a:r>
              <a:rPr lang="en-US" sz="1200" b="0" i="0" u="none" strike="noStrike" kern="1200" baseline="0" dirty="0" smtClean="0">
                <a:solidFill>
                  <a:schemeClr val="tx1"/>
                </a:solidFill>
                <a:latin typeface="+mn-lt"/>
                <a:ea typeface="+mn-ea"/>
                <a:cs typeface="+mn-cs"/>
              </a:rPr>
              <a:t>• 0 – 49 points – You are taking important steps to protect yourself. Keep up the good work.</a:t>
            </a:r>
          </a:p>
          <a:p>
            <a:r>
              <a:rPr lang="en-US" sz="1200" b="0" i="0" u="none" strike="noStrike" kern="1200" baseline="0" dirty="0" smtClean="0">
                <a:solidFill>
                  <a:schemeClr val="tx1"/>
                </a:solidFill>
                <a:latin typeface="+mn-lt"/>
                <a:ea typeface="+mn-ea"/>
                <a:cs typeface="+mn-cs"/>
              </a:rPr>
              <a:t>Here are six important ways you can shop safely, guard your identity and protect yourself financially. </a:t>
            </a:r>
            <a:r>
              <a:rPr lang="en-US" sz="1200" b="0" i="1" u="none" strike="noStrike" kern="1200" baseline="0" dirty="0" smtClean="0">
                <a:solidFill>
                  <a:schemeClr val="tx1"/>
                </a:solidFill>
                <a:latin typeface="+mn-lt"/>
                <a:ea typeface="+mn-ea"/>
                <a:cs typeface="+mn-cs"/>
              </a:rPr>
              <a:t>(Hand out </a:t>
            </a:r>
            <a:r>
              <a:rPr lang="en-US" sz="1200" b="0" i="0" u="none" strike="noStrike" kern="1200" baseline="0" dirty="0" smtClean="0">
                <a:solidFill>
                  <a:schemeClr val="tx1"/>
                </a:solidFill>
                <a:latin typeface="+mn-lt"/>
                <a:ea typeface="+mn-ea"/>
                <a:cs typeface="+mn-cs"/>
              </a:rPr>
              <a:t>Six Important Steps for Consumer Protection</a:t>
            </a:r>
            <a:r>
              <a:rPr lang="en-US" sz="1200" b="0" i="1" u="none" strike="noStrike" kern="1200" baseline="0" dirty="0" smtClean="0">
                <a:solidFill>
                  <a:schemeClr val="tx1"/>
                </a:solidFill>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0E40FBE1-2737-4A9A-AE92-0561D1B426AD}" type="slidenum">
              <a:rPr lang="en-US" smtClean="0"/>
              <a:t>1</a:t>
            </a:fld>
            <a:endParaRPr lang="en-US"/>
          </a:p>
        </p:txBody>
      </p:sp>
    </p:spTree>
    <p:extLst>
      <p:ext uri="{BB962C8B-B14F-4D97-AF65-F5344CB8AC3E}">
        <p14:creationId xmlns:p14="http://schemas.microsoft.com/office/powerpoint/2010/main" val="3910526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Guard personal information and PINs. Carefully guard social security number, bank account numbers, personal identification numbers, etc. Any financial documents (including checks) that you keep at home should be in a secure location – preferably locked. “Phishing” refers to calls or emails that are used by thieves to obtain information from consumers. Beware of calls or emails that ask for personal or financial information. Never give out information over the phone unless you initiated the call or are certain you are talking to a reputable person. If someone claims to be a relative or from your bank – verify their identity. It’s okay to hang up and place a direct call to verify the identity of the caller. The National Do Not Call Registry is a free, easy way to reduce telemarketing calls. To register or to get information, visit www.donotcall.gov or call 1-888-382-1222 from the phone number you want to register. Don’t open files or click on links in emails from someone you don’t know. Thieves use phishing scams to </a:t>
            </a:r>
            <a:r>
              <a:rPr lang="en-US" sz="1200" b="0" i="0" u="none" strike="noStrike" kern="1200" baseline="0" dirty="0" err="1" smtClean="0">
                <a:solidFill>
                  <a:schemeClr val="tx1"/>
                </a:solidFill>
                <a:latin typeface="+mn-lt"/>
                <a:ea typeface="+mn-ea"/>
                <a:cs typeface="+mn-cs"/>
              </a:rPr>
              <a:t>tr</a:t>
            </a:r>
            <a:r>
              <a:rPr lang="en-US" sz="1200" b="0" i="0" u="none" strike="noStrike" kern="1200" baseline="0" dirty="0" smtClean="0">
                <a:solidFill>
                  <a:schemeClr val="tx1"/>
                </a:solidFill>
                <a:latin typeface="+mn-lt"/>
                <a:ea typeface="+mn-ea"/>
                <a:cs typeface="+mn-cs"/>
              </a:rPr>
              <a:t> y to access your information. Cut back on the amount of legitimate marketing emails you r </a:t>
            </a:r>
            <a:r>
              <a:rPr lang="en-US" sz="1200" b="0" i="0" u="none" strike="noStrike" kern="1200" baseline="0" dirty="0" err="1" smtClean="0">
                <a:solidFill>
                  <a:schemeClr val="tx1"/>
                </a:solidFill>
                <a:latin typeface="+mn-lt"/>
                <a:ea typeface="+mn-ea"/>
                <a:cs typeface="+mn-cs"/>
              </a:rPr>
              <a:t>eceive</a:t>
            </a:r>
            <a:r>
              <a:rPr lang="en-US" sz="1200" b="0" i="0" u="none" strike="noStrike" kern="1200" baseline="0" dirty="0" smtClean="0">
                <a:solidFill>
                  <a:schemeClr val="tx1"/>
                </a:solidFill>
                <a:latin typeface="+mn-lt"/>
                <a:ea typeface="+mn-ea"/>
                <a:cs typeface="+mn-cs"/>
              </a:rPr>
              <a:t> by contacting the </a:t>
            </a:r>
            <a:r>
              <a:rPr lang="en-US" sz="1200" b="0" i="0" u="none" strike="noStrike" kern="1200" baseline="0" dirty="0" err="1" smtClean="0">
                <a:solidFill>
                  <a:schemeClr val="tx1"/>
                </a:solidFill>
                <a:latin typeface="+mn-lt"/>
                <a:ea typeface="+mn-ea"/>
                <a:cs typeface="+mn-cs"/>
              </a:rPr>
              <a:t>Dir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ect</a:t>
            </a:r>
            <a:r>
              <a:rPr lang="en-US" sz="1200" b="0" i="0" u="none" strike="noStrike" kern="1200" baseline="0" dirty="0" smtClean="0">
                <a:solidFill>
                  <a:schemeClr val="tx1"/>
                </a:solidFill>
                <a:latin typeface="+mn-lt"/>
                <a:ea typeface="+mn-ea"/>
                <a:cs typeface="+mn-cs"/>
              </a:rPr>
              <a:t> Marketing Association (DMA). Opt out of receiving unsolicited commercial email from DMA members at www.dmachoice.org. Registration is free and lasts six years.</a:t>
            </a:r>
            <a:endParaRPr lang="en-US" dirty="0"/>
          </a:p>
        </p:txBody>
      </p:sp>
      <p:sp>
        <p:nvSpPr>
          <p:cNvPr id="4" name="Slide Number Placeholder 3"/>
          <p:cNvSpPr>
            <a:spLocks noGrp="1"/>
          </p:cNvSpPr>
          <p:nvPr>
            <p:ph type="sldNum" sz="quarter" idx="10"/>
          </p:nvPr>
        </p:nvSpPr>
        <p:spPr/>
        <p:txBody>
          <a:bodyPr/>
          <a:lstStyle/>
          <a:p>
            <a:fld id="{0E40FBE1-2737-4A9A-AE92-0561D1B426AD}" type="slidenum">
              <a:rPr lang="en-US" smtClean="0"/>
              <a:t>2</a:t>
            </a:fld>
            <a:endParaRPr lang="en-US"/>
          </a:p>
        </p:txBody>
      </p:sp>
    </p:spTree>
    <p:extLst>
      <p:ext uri="{BB962C8B-B14F-4D97-AF65-F5344CB8AC3E}">
        <p14:creationId xmlns:p14="http://schemas.microsoft.com/office/powerpoint/2010/main" val="1573644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Shred mail and documents. Dumpster diving can give thieves access to bank statements, credit card statements, health insurance numbers, pre-approved credit card offers and other personal information. Shred anything that might have your personal financial information. Opt out of pre-screened credit card and insurance offers. Call 1-888-5-OPT-OUT (1-888- 567-8688) or visit www.optoutprescreen.com. Opt out of receiving unsolicited commercial mail from many companies for five years by registering with the Direct Marketing Association (DMA). Your name will be put on a “delete” file and made available to direct mail marketers and organizations. This registry applies only to organizations that use DMA’s Mail Preference Service. To register, go to www.dmachoice.org.</a:t>
            </a:r>
            <a:endParaRPr lang="en-US" dirty="0"/>
          </a:p>
        </p:txBody>
      </p:sp>
      <p:sp>
        <p:nvSpPr>
          <p:cNvPr id="4" name="Slide Number Placeholder 3"/>
          <p:cNvSpPr>
            <a:spLocks noGrp="1"/>
          </p:cNvSpPr>
          <p:nvPr>
            <p:ph type="sldNum" sz="quarter" idx="10"/>
          </p:nvPr>
        </p:nvSpPr>
        <p:spPr/>
        <p:txBody>
          <a:bodyPr/>
          <a:lstStyle/>
          <a:p>
            <a:fld id="{0E40FBE1-2737-4A9A-AE92-0561D1B426AD}" type="slidenum">
              <a:rPr lang="en-US" smtClean="0"/>
              <a:t>3</a:t>
            </a:fld>
            <a:endParaRPr lang="en-US"/>
          </a:p>
        </p:txBody>
      </p:sp>
    </p:spTree>
    <p:extLst>
      <p:ext uri="{BB962C8B-B14F-4D97-AF65-F5344CB8AC3E}">
        <p14:creationId xmlns:p14="http://schemas.microsoft.com/office/powerpoint/2010/main" val="1064055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Shop at reputable businesses. Whether in person or online, one of the best ways to be sure you won’t be swindled is to shop at businesses you know are legitimate. If shopping online, look for a physical address and phone number, check refund and return policies and read privacy and protection information. Pay by credit card. Under the Fair Credit Billing Act, you’re financial responsibility is limited to $50 in the event that unauthorized charges are made on your credit card account. Keep records/receipts of your transactions. For more information, see the Shopping Online handout (optional).</a:t>
            </a:r>
            <a:endParaRPr lang="en-US" dirty="0"/>
          </a:p>
        </p:txBody>
      </p:sp>
      <p:sp>
        <p:nvSpPr>
          <p:cNvPr id="4" name="Slide Number Placeholder 3"/>
          <p:cNvSpPr>
            <a:spLocks noGrp="1"/>
          </p:cNvSpPr>
          <p:nvPr>
            <p:ph type="sldNum" sz="quarter" idx="10"/>
          </p:nvPr>
        </p:nvSpPr>
        <p:spPr/>
        <p:txBody>
          <a:bodyPr/>
          <a:lstStyle/>
          <a:p>
            <a:fld id="{0E40FBE1-2737-4A9A-AE92-0561D1B426AD}" type="slidenum">
              <a:rPr lang="en-US" smtClean="0"/>
              <a:t>4</a:t>
            </a:fld>
            <a:endParaRPr lang="en-US"/>
          </a:p>
        </p:txBody>
      </p:sp>
    </p:spTree>
    <p:extLst>
      <p:ext uri="{BB962C8B-B14F-4D97-AF65-F5344CB8AC3E}">
        <p14:creationId xmlns:p14="http://schemas.microsoft.com/office/powerpoint/2010/main" val="1939071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Keep devices secure. Do you shop or bank online? Have you used a mobile app to check your account balance? Do you receive email messages  from your credit card company? Make sure you keep virus software up to date. Log-out of accounts, exit websites and close apps as soon as you are finished. Password protect your phone, tablet or computer. Use strong passwords. Avoid obvious passwords such as your birthdate, address, maiden name, etc.</a:t>
            </a:r>
            <a:endParaRPr lang="en-US" dirty="0"/>
          </a:p>
        </p:txBody>
      </p:sp>
      <p:sp>
        <p:nvSpPr>
          <p:cNvPr id="4" name="Slide Number Placeholder 3"/>
          <p:cNvSpPr>
            <a:spLocks noGrp="1"/>
          </p:cNvSpPr>
          <p:nvPr>
            <p:ph type="sldNum" sz="quarter" idx="10"/>
          </p:nvPr>
        </p:nvSpPr>
        <p:spPr/>
        <p:txBody>
          <a:bodyPr/>
          <a:lstStyle/>
          <a:p>
            <a:fld id="{0E40FBE1-2737-4A9A-AE92-0561D1B426AD}" type="slidenum">
              <a:rPr lang="en-US" smtClean="0"/>
              <a:t>5</a:t>
            </a:fld>
            <a:endParaRPr lang="en-US"/>
          </a:p>
        </p:txBody>
      </p:sp>
    </p:spTree>
    <p:extLst>
      <p:ext uri="{BB962C8B-B14F-4D97-AF65-F5344CB8AC3E}">
        <p14:creationId xmlns:p14="http://schemas.microsoft.com/office/powerpoint/2010/main" val="41874719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000" b="0" i="0" u="none" strike="noStrike" baseline="0" dirty="0" smtClean="0">
                <a:latin typeface="KabelBook"/>
              </a:rPr>
              <a:t>Limit the cards you carry. </a:t>
            </a:r>
            <a:r>
              <a:rPr lang="en-US" sz="1200" b="0" i="0" u="none" strike="noStrike" baseline="0" dirty="0" smtClean="0">
                <a:latin typeface="Galliard-Roman"/>
              </a:rPr>
              <a:t>You’ll have less to lose if your purse or wallet is stolen. It’s easier to contact companies and stop transactions on only one or two cards than on six or eight cards. Carry only the cards you need and leave the others at home. Leave your Social Security card at home. “Skimming” refers the theft of card information from an account-access device. If the card-reading device at a gas-pump or ATM looks as if it’s been tampered with, don’t swipe your card.</a:t>
            </a:r>
            <a:endParaRPr lang="en-US" dirty="0"/>
          </a:p>
        </p:txBody>
      </p:sp>
      <p:sp>
        <p:nvSpPr>
          <p:cNvPr id="4" name="Slide Number Placeholder 3"/>
          <p:cNvSpPr>
            <a:spLocks noGrp="1"/>
          </p:cNvSpPr>
          <p:nvPr>
            <p:ph type="sldNum" sz="quarter" idx="10"/>
          </p:nvPr>
        </p:nvSpPr>
        <p:spPr/>
        <p:txBody>
          <a:bodyPr/>
          <a:lstStyle/>
          <a:p>
            <a:fld id="{0E40FBE1-2737-4A9A-AE92-0561D1B426AD}" type="slidenum">
              <a:rPr lang="en-US" smtClean="0"/>
              <a:t>6</a:t>
            </a:fld>
            <a:endParaRPr lang="en-US"/>
          </a:p>
        </p:txBody>
      </p:sp>
    </p:spTree>
    <p:extLst>
      <p:ext uri="{BB962C8B-B14F-4D97-AF65-F5344CB8AC3E}">
        <p14:creationId xmlns:p14="http://schemas.microsoft.com/office/powerpoint/2010/main" val="3832295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Monitor accounts and statements. Keep a close eye on your bank accounts. Always check statements. View account information online and/or sign up for text alerts to monitor more frequently. Check your credit report regularly. You are entitled to one free annual credit report from each of the three major credit reporting bureaus. Spread these out over the year and check one every four months. Be sure to go to the right website: www.annualcreditreport.com. Other websites may charge a fee. Your credit report is free, but there is a small fee ($10 to $20) to obtain your credit score. Monitor your report for errors or signs of fraud. You can place an Initial Fraud Alert on your report, and creditors or business must</a:t>
            </a:r>
          </a:p>
          <a:p>
            <a:r>
              <a:rPr lang="en-US" sz="1200" b="0" i="0" u="none" strike="noStrike" kern="1200" baseline="0" dirty="0" smtClean="0">
                <a:solidFill>
                  <a:schemeClr val="tx1"/>
                </a:solidFill>
                <a:latin typeface="+mn-lt"/>
                <a:ea typeface="+mn-ea"/>
                <a:cs typeface="+mn-cs"/>
              </a:rPr>
              <a:t>verify your identity when anyone applies for credit in your name. The initial alert expires in 90 days but can be renewed. Victims of proven fraud are allowed a seven-year fraud alert. Visit www.annualcreditreport.com and click on a link for any of the credit bureaus. Placing a Fraud Alert with one bureau automatically places the alert with the other bureaus. Contact the bank, creditor and/or credit bureau if you notice anything suspicious.</a:t>
            </a:r>
            <a:endParaRPr lang="en-US" dirty="0"/>
          </a:p>
        </p:txBody>
      </p:sp>
      <p:sp>
        <p:nvSpPr>
          <p:cNvPr id="4" name="Slide Number Placeholder 3"/>
          <p:cNvSpPr>
            <a:spLocks noGrp="1"/>
          </p:cNvSpPr>
          <p:nvPr>
            <p:ph type="sldNum" sz="quarter" idx="10"/>
          </p:nvPr>
        </p:nvSpPr>
        <p:spPr/>
        <p:txBody>
          <a:bodyPr/>
          <a:lstStyle/>
          <a:p>
            <a:fld id="{0E40FBE1-2737-4A9A-AE92-0561D1B426AD}" type="slidenum">
              <a:rPr lang="en-US" smtClean="0"/>
              <a:t>7</a:t>
            </a:fld>
            <a:endParaRPr lang="en-US"/>
          </a:p>
        </p:txBody>
      </p:sp>
    </p:spTree>
    <p:extLst>
      <p:ext uri="{BB962C8B-B14F-4D97-AF65-F5344CB8AC3E}">
        <p14:creationId xmlns:p14="http://schemas.microsoft.com/office/powerpoint/2010/main" val="22975483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i="0" u="none" strike="noStrike" baseline="0" dirty="0" smtClean="0">
                <a:latin typeface="Galliard-Roman"/>
              </a:rPr>
              <a:t>You can take action to avoid consumer fraud and identity theft. Protect your personal information. Shred documents that have financial information. Shop safely. Use the internet securely. Limit the cards you carry. And, finally, monitor your credit and bank accounts and statements.</a:t>
            </a:r>
          </a:p>
          <a:p>
            <a:pPr algn="l"/>
            <a:r>
              <a:rPr lang="en-US" sz="1200" b="0" i="0" u="none" strike="noStrike" baseline="0" dirty="0" smtClean="0">
                <a:latin typeface="Galliard-Roman"/>
              </a:rPr>
              <a:t>Watch for signs of identity theft or fraud. Please complete the evaluation. </a:t>
            </a:r>
            <a:r>
              <a:rPr lang="en-US" sz="1200" b="0" i="1" u="none" strike="noStrike" baseline="0" dirty="0" smtClean="0">
                <a:latin typeface="Galliard-Italic"/>
              </a:rPr>
              <a:t>(Handout copies of the evaluation. Allow a few minutes for participants to complete their evaluation forms. </a:t>
            </a:r>
            <a:r>
              <a:rPr lang="en-US" sz="1200" b="0" i="1" u="none" strike="noStrike" baseline="0" smtClean="0">
                <a:latin typeface="Galliard-Italic"/>
              </a:rPr>
              <a:t>Collect the evaluation </a:t>
            </a:r>
            <a:r>
              <a:rPr lang="en-US" sz="1200" b="0" i="1" u="none" strike="noStrike" baseline="0" dirty="0" smtClean="0">
                <a:latin typeface="Galliard-Italic"/>
              </a:rPr>
              <a:t>forms and return them to your county Extension office.)</a:t>
            </a:r>
            <a:endParaRPr lang="en-US" dirty="0"/>
          </a:p>
        </p:txBody>
      </p:sp>
      <p:sp>
        <p:nvSpPr>
          <p:cNvPr id="4" name="Slide Number Placeholder 3"/>
          <p:cNvSpPr>
            <a:spLocks noGrp="1"/>
          </p:cNvSpPr>
          <p:nvPr>
            <p:ph type="sldNum" sz="quarter" idx="10"/>
          </p:nvPr>
        </p:nvSpPr>
        <p:spPr/>
        <p:txBody>
          <a:bodyPr/>
          <a:lstStyle/>
          <a:p>
            <a:fld id="{0E40FBE1-2737-4A9A-AE92-0561D1B426AD}" type="slidenum">
              <a:rPr lang="en-US" smtClean="0"/>
              <a:t>8</a:t>
            </a:fld>
            <a:endParaRPr lang="en-US"/>
          </a:p>
        </p:txBody>
      </p:sp>
    </p:spTree>
    <p:extLst>
      <p:ext uri="{BB962C8B-B14F-4D97-AF65-F5344CB8AC3E}">
        <p14:creationId xmlns:p14="http://schemas.microsoft.com/office/powerpoint/2010/main" val="1687763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859704D1-C656-4B02-BC06-A633DF23894C}" type="datetime1">
              <a:rPr lang="en-US"/>
              <a:pPr>
                <a:defRPr/>
              </a:pPr>
              <a:t>6/24/2014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8C97513-55AC-47F4-8B22-807B48F5C721}" type="slidenum">
              <a:rPr lang="en-US"/>
              <a:pPr>
                <a:defRPr/>
              </a:pPr>
              <a:t>‹#›</a:t>
            </a:fld>
            <a:endParaRPr lang="en-US"/>
          </a:p>
        </p:txBody>
      </p:sp>
    </p:spTree>
    <p:extLst>
      <p:ext uri="{BB962C8B-B14F-4D97-AF65-F5344CB8AC3E}">
        <p14:creationId xmlns:p14="http://schemas.microsoft.com/office/powerpoint/2010/main" val="89158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2771681-128C-4724-9D2D-DA96309FF964}" type="datetime1">
              <a:rPr lang="en-US"/>
              <a:pPr>
                <a:defRPr/>
              </a:pPr>
              <a:t>6/24/2014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D6B6C00-B600-4895-9624-21065B41542D}" type="slidenum">
              <a:rPr lang="en-US"/>
              <a:pPr>
                <a:defRPr/>
              </a:pPr>
              <a:t>‹#›</a:t>
            </a:fld>
            <a:endParaRPr lang="en-US"/>
          </a:p>
        </p:txBody>
      </p:sp>
    </p:spTree>
    <p:extLst>
      <p:ext uri="{BB962C8B-B14F-4D97-AF65-F5344CB8AC3E}">
        <p14:creationId xmlns:p14="http://schemas.microsoft.com/office/powerpoint/2010/main" val="3845174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D6551DB-1718-4486-AC0B-5BDDCDEB3662}" type="datetime1">
              <a:rPr lang="en-US"/>
              <a:pPr>
                <a:defRPr/>
              </a:pPr>
              <a:t>6/24/2014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93FBBE3-BA1B-4676-AA08-D9BA1ECE5162}" type="slidenum">
              <a:rPr lang="en-US"/>
              <a:pPr>
                <a:defRPr/>
              </a:pPr>
              <a:t>‹#›</a:t>
            </a:fld>
            <a:endParaRPr lang="en-US"/>
          </a:p>
        </p:txBody>
      </p:sp>
    </p:spTree>
    <p:extLst>
      <p:ext uri="{BB962C8B-B14F-4D97-AF65-F5344CB8AC3E}">
        <p14:creationId xmlns:p14="http://schemas.microsoft.com/office/powerpoint/2010/main" val="2992205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smtClean="0">
                <a:latin typeface="Arial" charset="0"/>
              </a:defRPr>
            </a:lvl1pPr>
          </a:lstStyle>
          <a:p>
            <a:pPr>
              <a:defRPr/>
            </a:pPr>
            <a:fld id="{D6C9B1F1-D7A3-4F92-8613-FFE5074C43BD}" type="datetime1">
              <a:rPr lang="en-US"/>
              <a:pPr>
                <a:defRPr/>
              </a:pPr>
              <a:t>6/24/2014</a:t>
            </a:fld>
            <a:endParaRPr lang="en-US"/>
          </a:p>
        </p:txBody>
      </p:sp>
      <p:sp>
        <p:nvSpPr>
          <p:cNvPr id="3" name="Footer Placeholder 4"/>
          <p:cNvSpPr>
            <a:spLocks noGrp="1"/>
          </p:cNvSpPr>
          <p:nvPr>
            <p:ph type="ftr" sz="quarter" idx="11"/>
          </p:nvPr>
        </p:nvSpPr>
        <p:spPr/>
        <p:txBody>
          <a:bodyPr/>
          <a:lstStyle>
            <a:lvl1pPr>
              <a:defRPr>
                <a:latin typeface="Arial" charset="0"/>
                <a:ea typeface="ＭＳ Ｐゴシック" charset="-128"/>
                <a:cs typeface="ＭＳ Ｐゴシック" charset="-128"/>
              </a:defRPr>
            </a:lvl1pPr>
          </a:lstStyle>
          <a:p>
            <a:pPr>
              <a:defRPr/>
            </a:pPr>
            <a:endParaRPr lang="en-US"/>
          </a:p>
        </p:txBody>
      </p:sp>
      <p:sp>
        <p:nvSpPr>
          <p:cNvPr id="4" name="Slide Number Placeholder 5"/>
          <p:cNvSpPr>
            <a:spLocks noGrp="1"/>
          </p:cNvSpPr>
          <p:nvPr>
            <p:ph type="sldNum" sz="quarter" idx="12"/>
          </p:nvPr>
        </p:nvSpPr>
        <p:spPr/>
        <p:txBody>
          <a:bodyPr/>
          <a:lstStyle>
            <a:lvl1pPr>
              <a:defRPr smtClean="0">
                <a:latin typeface="Arial" charset="0"/>
              </a:defRPr>
            </a:lvl1pPr>
          </a:lstStyle>
          <a:p>
            <a:pPr>
              <a:defRPr/>
            </a:pPr>
            <a:fld id="{102799DC-6B98-4205-B9E7-39B63B7DC3C7}" type="slidenum">
              <a:rPr lang="en-US"/>
              <a:pPr>
                <a:defRPr/>
              </a:pPr>
              <a:t>‹#›</a:t>
            </a:fld>
            <a:endParaRPr lang="en-US"/>
          </a:p>
        </p:txBody>
      </p:sp>
    </p:spTree>
    <p:extLst>
      <p:ext uri="{BB962C8B-B14F-4D97-AF65-F5344CB8AC3E}">
        <p14:creationId xmlns:p14="http://schemas.microsoft.com/office/powerpoint/2010/main" val="3131630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7E957E8-CB97-4CD6-A3A5-7F4A0DA937BC}" type="datetime1">
              <a:rPr lang="en-US"/>
              <a:pPr>
                <a:defRPr/>
              </a:pPr>
              <a:t>6/24/2014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6721B30-A63A-4434-8059-A0C52B5C5383}" type="slidenum">
              <a:rPr lang="en-US"/>
              <a:pPr>
                <a:defRPr/>
              </a:pPr>
              <a:t>‹#›</a:t>
            </a:fld>
            <a:endParaRPr lang="en-US"/>
          </a:p>
        </p:txBody>
      </p:sp>
    </p:spTree>
    <p:extLst>
      <p:ext uri="{BB962C8B-B14F-4D97-AF65-F5344CB8AC3E}">
        <p14:creationId xmlns:p14="http://schemas.microsoft.com/office/powerpoint/2010/main" val="3583607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D3CCDBC-B0B1-4F65-8FE7-F0614A74562E}" type="datetime1">
              <a:rPr lang="en-US"/>
              <a:pPr>
                <a:defRPr/>
              </a:pPr>
              <a:t>6/24/2014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8144A2E-E644-453D-A2C0-73947E16BA32}" type="slidenum">
              <a:rPr lang="en-US"/>
              <a:pPr>
                <a:defRPr/>
              </a:pPr>
              <a:t>‹#›</a:t>
            </a:fld>
            <a:endParaRPr lang="en-US"/>
          </a:p>
        </p:txBody>
      </p:sp>
    </p:spTree>
    <p:extLst>
      <p:ext uri="{BB962C8B-B14F-4D97-AF65-F5344CB8AC3E}">
        <p14:creationId xmlns:p14="http://schemas.microsoft.com/office/powerpoint/2010/main" val="1407681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E39F4F65-1CF7-4375-89E1-01CC5D1EB5E3}" type="datetime1">
              <a:rPr lang="en-US"/>
              <a:pPr>
                <a:defRPr/>
              </a:pPr>
              <a:t>6/24/2014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97402A1-23B1-4E97-B2A4-25173F41835E}" type="slidenum">
              <a:rPr lang="en-US"/>
              <a:pPr>
                <a:defRPr/>
              </a:pPr>
              <a:t>‹#›</a:t>
            </a:fld>
            <a:endParaRPr lang="en-US"/>
          </a:p>
        </p:txBody>
      </p:sp>
    </p:spTree>
    <p:extLst>
      <p:ext uri="{BB962C8B-B14F-4D97-AF65-F5344CB8AC3E}">
        <p14:creationId xmlns:p14="http://schemas.microsoft.com/office/powerpoint/2010/main" val="225986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3F88530-14A3-4070-B3C4-2C32C521BBE4}" type="datetime1">
              <a:rPr lang="en-US"/>
              <a:pPr>
                <a:defRPr/>
              </a:pPr>
              <a:t>6/24/2014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766A94FC-9035-4A03-9DDC-0F2A79C2A243}" type="slidenum">
              <a:rPr lang="en-US"/>
              <a:pPr>
                <a:defRPr/>
              </a:pPr>
              <a:t>‹#›</a:t>
            </a:fld>
            <a:endParaRPr lang="en-US"/>
          </a:p>
        </p:txBody>
      </p:sp>
    </p:spTree>
    <p:extLst>
      <p:ext uri="{BB962C8B-B14F-4D97-AF65-F5344CB8AC3E}">
        <p14:creationId xmlns:p14="http://schemas.microsoft.com/office/powerpoint/2010/main" val="3213728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5032175-AE96-40F9-AAF8-FB7C2D4E9AFF}" type="datetime1">
              <a:rPr lang="en-US"/>
              <a:pPr>
                <a:defRPr/>
              </a:pPr>
              <a:t>6/24/2014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9E09303-D9E8-4EE2-B909-872DF1E066D7}" type="slidenum">
              <a:rPr lang="en-US"/>
              <a:pPr>
                <a:defRPr/>
              </a:pPr>
              <a:t>‹#›</a:t>
            </a:fld>
            <a:endParaRPr lang="en-US"/>
          </a:p>
        </p:txBody>
      </p:sp>
    </p:spTree>
    <p:extLst>
      <p:ext uri="{BB962C8B-B14F-4D97-AF65-F5344CB8AC3E}">
        <p14:creationId xmlns:p14="http://schemas.microsoft.com/office/powerpoint/2010/main" val="943419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D4B2A8F-FEBB-4BA5-8987-3C6F4C01968C}" type="datetime1">
              <a:rPr lang="en-US"/>
              <a:pPr>
                <a:defRPr/>
              </a:pPr>
              <a:t>6/24/2014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8ABEDB9-06C6-4A0E-8F9F-8D9CF441A4DA}" type="slidenum">
              <a:rPr lang="en-US"/>
              <a:pPr>
                <a:defRPr/>
              </a:pPr>
              <a:t>‹#›</a:t>
            </a:fld>
            <a:endParaRPr lang="en-US"/>
          </a:p>
        </p:txBody>
      </p:sp>
    </p:spTree>
    <p:extLst>
      <p:ext uri="{BB962C8B-B14F-4D97-AF65-F5344CB8AC3E}">
        <p14:creationId xmlns:p14="http://schemas.microsoft.com/office/powerpoint/2010/main" val="2735471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3387F8C-6B0A-4737-A367-1EE266500301}" type="datetime1">
              <a:rPr lang="en-US"/>
              <a:pPr>
                <a:defRPr/>
              </a:pPr>
              <a:t>6/24/2014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9BF9464-7902-4F59-ACA8-60119E2B5706}" type="slidenum">
              <a:rPr lang="en-US"/>
              <a:pPr>
                <a:defRPr/>
              </a:pPr>
              <a:t>‹#›</a:t>
            </a:fld>
            <a:endParaRPr lang="en-US"/>
          </a:p>
        </p:txBody>
      </p:sp>
    </p:spTree>
    <p:extLst>
      <p:ext uri="{BB962C8B-B14F-4D97-AF65-F5344CB8AC3E}">
        <p14:creationId xmlns:p14="http://schemas.microsoft.com/office/powerpoint/2010/main" val="3938646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62710E2-9360-46F5-B95B-74282F8BA9E0}" type="datetime1">
              <a:rPr lang="en-US"/>
              <a:pPr>
                <a:defRPr/>
              </a:pPr>
              <a:t>6/24/2014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F3DF88E-954C-4CEE-A9A9-99F687EE4D43}" type="slidenum">
              <a:rPr lang="en-US"/>
              <a:pPr>
                <a:defRPr/>
              </a:pPr>
              <a:t>‹#›</a:t>
            </a:fld>
            <a:endParaRPr lang="en-US"/>
          </a:p>
        </p:txBody>
      </p:sp>
    </p:spTree>
    <p:extLst>
      <p:ext uri="{BB962C8B-B14F-4D97-AF65-F5344CB8AC3E}">
        <p14:creationId xmlns:p14="http://schemas.microsoft.com/office/powerpoint/2010/main" val="350878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charset="0"/>
              </a:defRPr>
            </a:lvl1pPr>
          </a:lstStyle>
          <a:p>
            <a:pPr>
              <a:defRPr/>
            </a:pPr>
            <a:fld id="{1829EEDD-AF61-4312-9B19-D64940384DDC}" type="datetime1">
              <a:rPr lang="en-US"/>
              <a:pPr>
                <a:defRPr/>
              </a:pPr>
              <a:t>6/24/2014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charset="0"/>
              </a:defRPr>
            </a:lvl1pPr>
          </a:lstStyle>
          <a:p>
            <a:pPr>
              <a:defRPr/>
            </a:pPr>
            <a:fld id="{57790E0D-E3CF-405F-B339-7637A490F8AB}" type="slidenum">
              <a:rPr lang="en-US"/>
              <a:pPr>
                <a:defRPr/>
              </a:pPr>
              <a:t>‹#›</a:t>
            </a:fld>
            <a:endParaRPr lang="en-US"/>
          </a:p>
        </p:txBody>
      </p:sp>
      <p:pic>
        <p:nvPicPr>
          <p:cNvPr id="1031" name="Picture 3" descr="U of A Division of Agriculture Research and Extension University of Arkansas System"/>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0" y="6240463"/>
            <a:ext cx="9144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8"/>
          <p:cNvSpPr/>
          <p:nvPr/>
        </p:nvSpPr>
        <p:spPr>
          <a:xfrm>
            <a:off x="8177213" y="5964238"/>
            <a:ext cx="747712" cy="747712"/>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033" name="Picture 4" descr="Family and Consumer Sciences"/>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939088" y="5776913"/>
            <a:ext cx="1063625"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5.jpe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annualcreditreport.co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5.jpe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3"/>
          <p:cNvSpPr txBox="1">
            <a:spLocks noChangeArrowheads="1"/>
          </p:cNvSpPr>
          <p:nvPr/>
        </p:nvSpPr>
        <p:spPr bwMode="auto">
          <a:xfrm>
            <a:off x="0" y="328613"/>
            <a:ext cx="914400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algn="ctr"/>
            <a:r>
              <a:rPr lang="en-US" altLang="en-US" sz="4400" dirty="0" smtClean="0">
                <a:latin typeface="Arial Black" charset="0"/>
              </a:rPr>
              <a:t>Consumer Protection</a:t>
            </a:r>
            <a:endParaRPr lang="en-US" altLang="en-US" sz="4400" dirty="0">
              <a:latin typeface="Arial Black" charset="0"/>
            </a:endParaRPr>
          </a:p>
        </p:txBody>
      </p:sp>
      <p:sp>
        <p:nvSpPr>
          <p:cNvPr id="3075" name="Text Box 3"/>
          <p:cNvSpPr txBox="1">
            <a:spLocks noChangeArrowheads="1"/>
          </p:cNvSpPr>
          <p:nvPr/>
        </p:nvSpPr>
        <p:spPr bwMode="auto">
          <a:xfrm>
            <a:off x="0" y="1071563"/>
            <a:ext cx="91440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algn="ctr"/>
            <a:r>
              <a:rPr lang="en-US" altLang="en-US" sz="3200" dirty="0" smtClean="0">
                <a:latin typeface="Calibri" charset="0"/>
              </a:rPr>
              <a:t>Shop Safely and Guard Your Financial Information</a:t>
            </a:r>
            <a:endParaRPr lang="en-US" altLang="en-US" sz="3200" dirty="0">
              <a:latin typeface="Calibri" charset="0"/>
            </a:endParaRPr>
          </a:p>
        </p:txBody>
      </p:sp>
      <p:pic>
        <p:nvPicPr>
          <p:cNvPr id="3076" name="Picture 6" descr="U of A Division of Agriculture Research and Extension University of Arkansas Syst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7813" y="2103438"/>
            <a:ext cx="3508375" cy="197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6" descr="Family and Consumer Scienc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6838" y="4338638"/>
            <a:ext cx="1382712" cy="148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7842250" y="5719763"/>
            <a:ext cx="1127125" cy="6207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3079" name="Picture 4" descr="UA template lin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5984875"/>
            <a:ext cx="9144000"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569095" y="2125988"/>
            <a:ext cx="4406605" cy="2743197"/>
          </a:xfrm>
          <a:prstGeom prst="rect">
            <a:avLst/>
          </a:prstGeom>
        </p:spPr>
      </p:pic>
      <p:sp>
        <p:nvSpPr>
          <p:cNvPr id="5" name="Title 4"/>
          <p:cNvSpPr>
            <a:spLocks noGrp="1"/>
          </p:cNvSpPr>
          <p:nvPr>
            <p:ph type="title"/>
          </p:nvPr>
        </p:nvSpPr>
        <p:spPr/>
        <p:txBody>
          <a:bodyPr/>
          <a:lstStyle/>
          <a:p>
            <a:pPr algn="l"/>
            <a:r>
              <a:rPr lang="en-US" dirty="0" smtClean="0"/>
              <a:t>Guard personal info &amp; PINS</a:t>
            </a:r>
            <a:endParaRPr lang="en-US" dirty="0"/>
          </a:p>
        </p:txBody>
      </p:sp>
      <p:sp>
        <p:nvSpPr>
          <p:cNvPr id="6" name="Content Placeholder 5"/>
          <p:cNvSpPr>
            <a:spLocks noGrp="1"/>
          </p:cNvSpPr>
          <p:nvPr>
            <p:ph idx="1"/>
          </p:nvPr>
        </p:nvSpPr>
        <p:spPr>
          <a:xfrm>
            <a:off x="287868" y="1437394"/>
            <a:ext cx="5966176" cy="4525963"/>
          </a:xfrm>
        </p:spPr>
        <p:txBody>
          <a:bodyPr/>
          <a:lstStyle/>
          <a:p>
            <a:r>
              <a:rPr lang="en-US" dirty="0" smtClean="0"/>
              <a:t>Beware of phone calls requesting information</a:t>
            </a:r>
          </a:p>
          <a:p>
            <a:r>
              <a:rPr lang="en-US" dirty="0" smtClean="0"/>
              <a:t>Beware of e-mails requesting personal information</a:t>
            </a:r>
          </a:p>
          <a:p>
            <a:r>
              <a:rPr lang="en-US" dirty="0" smtClean="0"/>
              <a:t>Don’t carry your Social Security card with you</a:t>
            </a:r>
          </a:p>
          <a:p>
            <a:r>
              <a:rPr lang="en-US" dirty="0" smtClean="0"/>
              <a:t>Keep financial documents in a secure location</a:t>
            </a:r>
          </a:p>
          <a:p>
            <a:endParaRPr lang="en-US" dirty="0"/>
          </a:p>
        </p:txBody>
      </p:sp>
    </p:spTree>
    <p:extLst>
      <p:ext uri="{BB962C8B-B14F-4D97-AF65-F5344CB8AC3E}">
        <p14:creationId xmlns:p14="http://schemas.microsoft.com/office/powerpoint/2010/main" val="1288280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9305" y="3171623"/>
            <a:ext cx="4434582" cy="2954540"/>
          </a:xfrm>
          <a:prstGeom prst="rect">
            <a:avLst/>
          </a:prstGeom>
        </p:spPr>
      </p:pic>
      <p:sp>
        <p:nvSpPr>
          <p:cNvPr id="2" name="Title 1"/>
          <p:cNvSpPr>
            <a:spLocks noGrp="1"/>
          </p:cNvSpPr>
          <p:nvPr>
            <p:ph type="title"/>
          </p:nvPr>
        </p:nvSpPr>
        <p:spPr/>
        <p:txBody>
          <a:bodyPr/>
          <a:lstStyle/>
          <a:p>
            <a:pPr algn="l"/>
            <a:r>
              <a:rPr lang="en-US" dirty="0" smtClean="0"/>
              <a:t>Shred mail and documents</a:t>
            </a:r>
            <a:endParaRPr lang="en-US" dirty="0"/>
          </a:p>
        </p:txBody>
      </p:sp>
      <p:sp>
        <p:nvSpPr>
          <p:cNvPr id="6" name="Content Placeholder 5"/>
          <p:cNvSpPr>
            <a:spLocks noGrp="1"/>
          </p:cNvSpPr>
          <p:nvPr>
            <p:ph idx="1"/>
          </p:nvPr>
        </p:nvSpPr>
        <p:spPr>
          <a:xfrm>
            <a:off x="457200" y="1600200"/>
            <a:ext cx="8325556" cy="4525963"/>
          </a:xfrm>
        </p:spPr>
        <p:txBody>
          <a:bodyPr/>
          <a:lstStyle/>
          <a:p>
            <a:r>
              <a:rPr lang="en-US" dirty="0" smtClean="0"/>
              <a:t>Bank statements</a:t>
            </a:r>
          </a:p>
          <a:p>
            <a:r>
              <a:rPr lang="en-US" dirty="0" smtClean="0"/>
              <a:t>Credit card statements and pre-approval offers</a:t>
            </a:r>
          </a:p>
          <a:p>
            <a:r>
              <a:rPr lang="en-US" dirty="0" smtClean="0"/>
              <a:t>Anything with personal information</a:t>
            </a:r>
            <a:endParaRPr lang="en-US" dirty="0"/>
          </a:p>
        </p:txBody>
      </p:sp>
    </p:spTree>
    <p:extLst>
      <p:ext uri="{BB962C8B-B14F-4D97-AF65-F5344CB8AC3E}">
        <p14:creationId xmlns:p14="http://schemas.microsoft.com/office/powerpoint/2010/main" val="35178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Shop at reputable businesses</a:t>
            </a:r>
            <a:endParaRPr lang="en-US" dirty="0"/>
          </a:p>
        </p:txBody>
      </p:sp>
      <p:sp>
        <p:nvSpPr>
          <p:cNvPr id="3" name="Content Placeholder 2"/>
          <p:cNvSpPr>
            <a:spLocks noGrp="1"/>
          </p:cNvSpPr>
          <p:nvPr>
            <p:ph idx="1"/>
          </p:nvPr>
        </p:nvSpPr>
        <p:spPr>
          <a:xfrm>
            <a:off x="457201" y="1600200"/>
            <a:ext cx="4724400" cy="4525963"/>
          </a:xfrm>
        </p:spPr>
        <p:txBody>
          <a:bodyPr/>
          <a:lstStyle/>
          <a:p>
            <a:r>
              <a:rPr lang="en-US" dirty="0" smtClean="0"/>
              <a:t>Better Business Bureau</a:t>
            </a:r>
          </a:p>
          <a:p>
            <a:r>
              <a:rPr lang="en-US" dirty="0" smtClean="0"/>
              <a:t>Refund and Return Policies</a:t>
            </a:r>
          </a:p>
          <a:p>
            <a:r>
              <a:rPr lang="en-US" dirty="0" smtClean="0"/>
              <a:t>Privacy and Protection</a:t>
            </a:r>
          </a:p>
          <a:p>
            <a:r>
              <a:rPr lang="en-US" dirty="0" smtClean="0"/>
              <a:t>Better Business Bureau</a:t>
            </a:r>
          </a:p>
          <a:p>
            <a:r>
              <a:rPr lang="en-US" dirty="0" smtClean="0"/>
              <a:t>Online – physical address and phone number</a:t>
            </a:r>
          </a:p>
        </p:txBody>
      </p:sp>
      <p:sp>
        <p:nvSpPr>
          <p:cNvPr id="4" name="Rectangle 3"/>
          <p:cNvSpPr/>
          <p:nvPr/>
        </p:nvSpPr>
        <p:spPr>
          <a:xfrm>
            <a:off x="5683954" y="1600200"/>
            <a:ext cx="2536272" cy="1446550"/>
          </a:xfrm>
          <a:prstGeom prst="rect">
            <a:avLst/>
          </a:prstGeom>
          <a:noFill/>
        </p:spPr>
        <p:txBody>
          <a:bodyPr wrap="none" lIns="91440" tIns="45720" rIns="91440" bIns="45720">
            <a:spAutoFit/>
          </a:bodyPr>
          <a:lstStyle/>
          <a:p>
            <a:pPr algn="ctr"/>
            <a:r>
              <a:rPr lang="en-US" sz="4400" b="1" dirty="0" smtClean="0">
                <a:ln w="10541" cmpd="sng">
                  <a:solidFill>
                    <a:schemeClr val="accent1">
                      <a:shade val="88000"/>
                      <a:satMod val="110000"/>
                    </a:schemeClr>
                  </a:solidFill>
                  <a:prstDash val="solid"/>
                </a:ln>
                <a:solidFill>
                  <a:srgbClr val="00B050"/>
                </a:solidFill>
              </a:rPr>
              <a:t>Credit or</a:t>
            </a:r>
          </a:p>
          <a:p>
            <a:pPr algn="ctr"/>
            <a:r>
              <a:rPr lang="en-US" sz="4400" b="1" dirty="0" smtClean="0">
                <a:ln w="10541" cmpd="sng">
                  <a:solidFill>
                    <a:schemeClr val="accent1">
                      <a:shade val="88000"/>
                      <a:satMod val="110000"/>
                    </a:schemeClr>
                  </a:solidFill>
                  <a:prstDash val="solid"/>
                </a:ln>
                <a:solidFill>
                  <a:srgbClr val="00B050"/>
                </a:solidFill>
              </a:rPr>
              <a:t>debit?</a:t>
            </a:r>
            <a:endParaRPr lang="en-US" sz="4400" b="1" dirty="0">
              <a:ln w="10541" cmpd="sng">
                <a:solidFill>
                  <a:schemeClr val="accent1">
                    <a:shade val="88000"/>
                    <a:satMod val="110000"/>
                  </a:schemeClr>
                </a:solidFill>
                <a:prstDash val="solid"/>
              </a:ln>
              <a:solidFill>
                <a:srgbClr val="00B050"/>
              </a:solidFill>
            </a:endParaRPr>
          </a:p>
        </p:txBody>
      </p:sp>
      <p:pic>
        <p:nvPicPr>
          <p:cNvPr id="18435" name="Picture 3" descr="C:\Documents and Settings\lconnerly\Local Settings\Temporary Internet Files\Content.IE5\G1OFA1U5\MC900441319[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1111" y="3046750"/>
            <a:ext cx="27432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2521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nodeType="afterEffect">
                                  <p:stCondLst>
                                    <p:cond delay="0"/>
                                  </p:stCondLst>
                                  <p:childTnLst>
                                    <p:set>
                                      <p:cBhvr>
                                        <p:cTn id="6" dur="1" fill="hold">
                                          <p:stCondLst>
                                            <p:cond delay="0"/>
                                          </p:stCondLst>
                                        </p:cTn>
                                        <p:tgtEl>
                                          <p:spTgt spid="18435"/>
                                        </p:tgtEl>
                                        <p:attrNameLst>
                                          <p:attrName>style.visibility</p:attrName>
                                        </p:attrNameLst>
                                      </p:cBhvr>
                                      <p:to>
                                        <p:strVal val="visible"/>
                                      </p:to>
                                    </p:set>
                                    <p:anim calcmode="lin" valueType="num">
                                      <p:cBhvr>
                                        <p:cTn id="7" dur="5000" fill="hold"/>
                                        <p:tgtEl>
                                          <p:spTgt spid="18435"/>
                                        </p:tgtEl>
                                        <p:attrNameLst>
                                          <p:attrName>ppt_w</p:attrName>
                                        </p:attrNameLst>
                                      </p:cBhvr>
                                      <p:tavLst>
                                        <p:tav tm="0" fmla="#ppt_w*sin(2.5*pi*$)">
                                          <p:val>
                                            <p:fltVal val="0"/>
                                          </p:val>
                                        </p:tav>
                                        <p:tav tm="100000">
                                          <p:val>
                                            <p:fltVal val="1"/>
                                          </p:val>
                                        </p:tav>
                                      </p:tavLst>
                                    </p:anim>
                                    <p:anim calcmode="lin" valueType="num">
                                      <p:cBhvr>
                                        <p:cTn id="8" dur="5000" fill="hold"/>
                                        <p:tgtEl>
                                          <p:spTgt spid="1843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29644"/>
            <a:ext cx="4515556" cy="4515556"/>
          </a:xfrm>
          <a:prstGeom prst="rect">
            <a:avLst/>
          </a:prstGeom>
        </p:spPr>
      </p:pic>
      <p:sp>
        <p:nvSpPr>
          <p:cNvPr id="2" name="Title 1"/>
          <p:cNvSpPr>
            <a:spLocks noGrp="1"/>
          </p:cNvSpPr>
          <p:nvPr>
            <p:ph type="title"/>
          </p:nvPr>
        </p:nvSpPr>
        <p:spPr/>
        <p:txBody>
          <a:bodyPr/>
          <a:lstStyle/>
          <a:p>
            <a:pPr algn="l"/>
            <a:r>
              <a:rPr lang="en-US" dirty="0" smtClean="0"/>
              <a:t>Keep devices secure</a:t>
            </a:r>
            <a:endParaRPr lang="en-US" dirty="0"/>
          </a:p>
        </p:txBody>
      </p:sp>
      <p:sp>
        <p:nvSpPr>
          <p:cNvPr id="3" name="Content Placeholder 2"/>
          <p:cNvSpPr>
            <a:spLocks noGrp="1"/>
          </p:cNvSpPr>
          <p:nvPr>
            <p:ph idx="1"/>
          </p:nvPr>
        </p:nvSpPr>
        <p:spPr>
          <a:xfrm>
            <a:off x="4148666" y="1685750"/>
            <a:ext cx="5435600" cy="4525963"/>
          </a:xfrm>
        </p:spPr>
        <p:txBody>
          <a:bodyPr/>
          <a:lstStyle/>
          <a:p>
            <a:r>
              <a:rPr lang="en-US" dirty="0" smtClean="0"/>
              <a:t>Up-to-date virus software</a:t>
            </a:r>
          </a:p>
          <a:p>
            <a:r>
              <a:rPr lang="en-US" dirty="0" smtClean="0"/>
              <a:t>Password protect devices</a:t>
            </a:r>
          </a:p>
          <a:p>
            <a:r>
              <a:rPr lang="en-US" dirty="0" smtClean="0"/>
              <a:t>Strong passwords</a:t>
            </a:r>
          </a:p>
          <a:p>
            <a:r>
              <a:rPr lang="en-US" dirty="0" smtClean="0"/>
              <a:t>Log-out of accounts</a:t>
            </a:r>
          </a:p>
          <a:p>
            <a:r>
              <a:rPr lang="en-US" dirty="0" smtClean="0"/>
              <a:t>Exit websites</a:t>
            </a:r>
          </a:p>
          <a:p>
            <a:r>
              <a:rPr lang="en-US" dirty="0" smtClean="0"/>
              <a:t>Close apps</a:t>
            </a:r>
          </a:p>
          <a:p>
            <a:endParaRPr lang="en-US" dirty="0" smtClean="0"/>
          </a:p>
          <a:p>
            <a:endParaRPr lang="en-US" dirty="0" smtClean="0"/>
          </a:p>
        </p:txBody>
      </p:sp>
    </p:spTree>
    <p:extLst>
      <p:ext uri="{BB962C8B-B14F-4D97-AF65-F5344CB8AC3E}">
        <p14:creationId xmlns:p14="http://schemas.microsoft.com/office/powerpoint/2010/main" val="2750151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Limit the cards you carry</a:t>
            </a:r>
            <a:endParaRPr lang="en-US" dirty="0"/>
          </a:p>
        </p:txBody>
      </p:sp>
      <p:sp>
        <p:nvSpPr>
          <p:cNvPr id="3" name="Content Placeholder 2"/>
          <p:cNvSpPr>
            <a:spLocks noGrp="1"/>
          </p:cNvSpPr>
          <p:nvPr>
            <p:ph idx="1"/>
          </p:nvPr>
        </p:nvSpPr>
        <p:spPr>
          <a:xfrm>
            <a:off x="344309" y="1630333"/>
            <a:ext cx="3595513" cy="4017931"/>
          </a:xfrm>
        </p:spPr>
        <p:txBody>
          <a:bodyPr/>
          <a:lstStyle/>
          <a:p>
            <a:r>
              <a:rPr lang="en-US" dirty="0" smtClean="0"/>
              <a:t>Carry only what you need</a:t>
            </a:r>
          </a:p>
          <a:p>
            <a:r>
              <a:rPr lang="en-US" dirty="0" smtClean="0"/>
              <a:t>Don’t carry SS card</a:t>
            </a:r>
          </a:p>
          <a:p>
            <a:r>
              <a:rPr lang="en-US" dirty="0" smtClean="0"/>
              <a:t>Avoid suspicious card-reading devices</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3342" y="1417637"/>
            <a:ext cx="5600658" cy="4200495"/>
          </a:xfrm>
          <a:prstGeom prst="rect">
            <a:avLst/>
          </a:prstGeom>
        </p:spPr>
      </p:pic>
    </p:spTree>
    <p:extLst>
      <p:ext uri="{BB962C8B-B14F-4D97-AF65-F5344CB8AC3E}">
        <p14:creationId xmlns:p14="http://schemas.microsoft.com/office/powerpoint/2010/main" val="2291016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Monitor accounts and statements</a:t>
            </a:r>
            <a:endParaRPr lang="en-US" dirty="0"/>
          </a:p>
        </p:txBody>
      </p:sp>
      <p:sp>
        <p:nvSpPr>
          <p:cNvPr id="3" name="Content Placeholder 2"/>
          <p:cNvSpPr>
            <a:spLocks noGrp="1"/>
          </p:cNvSpPr>
          <p:nvPr>
            <p:ph idx="1"/>
          </p:nvPr>
        </p:nvSpPr>
        <p:spPr>
          <a:xfrm>
            <a:off x="457200" y="1745944"/>
            <a:ext cx="4837289" cy="3660422"/>
          </a:xfrm>
        </p:spPr>
        <p:txBody>
          <a:bodyPr/>
          <a:lstStyle/>
          <a:p>
            <a:r>
              <a:rPr lang="en-US" dirty="0" smtClean="0"/>
              <a:t>Bank accounts (online, text alerts, statements)</a:t>
            </a:r>
          </a:p>
          <a:p>
            <a:r>
              <a:rPr lang="en-US" dirty="0" smtClean="0"/>
              <a:t>Credit card statements</a:t>
            </a:r>
          </a:p>
          <a:p>
            <a:r>
              <a:rPr lang="en-US" dirty="0" smtClean="0"/>
              <a:t>Credit reports</a:t>
            </a:r>
          </a:p>
          <a:p>
            <a:endParaRPr lang="en-US" dirty="0"/>
          </a:p>
          <a:p>
            <a:pPr marL="0" indent="0">
              <a:buNone/>
            </a:pPr>
            <a:r>
              <a:rPr lang="en-US" sz="2800" b="1" dirty="0" smtClean="0">
                <a:hlinkClick r:id="rId3"/>
              </a:rPr>
              <a:t>www.annualcreditreport.com</a:t>
            </a:r>
            <a:endParaRPr lang="en-US" sz="2800" b="1" dirty="0" smtClean="0"/>
          </a:p>
          <a:p>
            <a:pPr marL="0" indent="0">
              <a:buNone/>
            </a:pPr>
            <a:endParaRPr lang="en-US" sz="2800" b="1" dirty="0"/>
          </a:p>
        </p:txBody>
      </p:sp>
      <p:pic>
        <p:nvPicPr>
          <p:cNvPr id="19458" name="Picture 2" descr="C:\Documents and Settings\lconnerly\Local Settings\Temporary Internet Files\Content.IE5\STOLIVND\MP900422597[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4031" y="1745944"/>
            <a:ext cx="3729969" cy="3796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8600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dissolve">
                                      <p:cBhvr>
                                        <p:cTn id="7" dur="500"/>
                                        <p:tgtEl>
                                          <p:spTgt spid="19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3"/>
          <p:cNvSpPr txBox="1">
            <a:spLocks noChangeArrowheads="1"/>
          </p:cNvSpPr>
          <p:nvPr/>
        </p:nvSpPr>
        <p:spPr bwMode="auto">
          <a:xfrm>
            <a:off x="0" y="328613"/>
            <a:ext cx="914400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algn="ctr"/>
            <a:r>
              <a:rPr lang="en-US" altLang="en-US" sz="4400" dirty="0" smtClean="0">
                <a:latin typeface="Arial Black" charset="0"/>
              </a:rPr>
              <a:t>Consumer Protection</a:t>
            </a:r>
            <a:endParaRPr lang="en-US" altLang="en-US" sz="4400" dirty="0">
              <a:latin typeface="Arial Black" charset="0"/>
            </a:endParaRPr>
          </a:p>
        </p:txBody>
      </p:sp>
      <p:sp>
        <p:nvSpPr>
          <p:cNvPr id="3075" name="Text Box 3"/>
          <p:cNvSpPr txBox="1">
            <a:spLocks noChangeArrowheads="1"/>
          </p:cNvSpPr>
          <p:nvPr/>
        </p:nvSpPr>
        <p:spPr bwMode="auto">
          <a:xfrm>
            <a:off x="0" y="1071563"/>
            <a:ext cx="91440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algn="ctr"/>
            <a:r>
              <a:rPr lang="en-US" altLang="en-US" sz="3200" dirty="0" smtClean="0">
                <a:latin typeface="Calibri" charset="0"/>
              </a:rPr>
              <a:t>Shop Safely and Guard Your Financial Information</a:t>
            </a:r>
            <a:endParaRPr lang="en-US" altLang="en-US" sz="3200" dirty="0">
              <a:latin typeface="Calibri" charset="0"/>
            </a:endParaRPr>
          </a:p>
        </p:txBody>
      </p:sp>
      <p:pic>
        <p:nvPicPr>
          <p:cNvPr id="3076" name="Picture 6" descr="U of A Division of Agriculture Research and Extension University of Arkansas Syst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7813" y="2103438"/>
            <a:ext cx="3508375" cy="197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6" descr="Family and Consumer Scienc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6838" y="4338638"/>
            <a:ext cx="1382712" cy="148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7842250" y="5719763"/>
            <a:ext cx="1127125" cy="6207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3079" name="Picture 4" descr="UA template lin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5984875"/>
            <a:ext cx="9144000"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2105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Power_Point_Template_UAFCS-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Power_Point_Template_UAFCS-1</Template>
  <TotalTime>83</TotalTime>
  <Words>1332</Words>
  <Application>Microsoft Office PowerPoint</Application>
  <PresentationFormat>On-screen Show (4:3)</PresentationFormat>
  <Paragraphs>60</Paragraphs>
  <Slides>8</Slides>
  <Notes>8</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Power_Point_Template_UAFCS-1</vt:lpstr>
      <vt:lpstr>PowerPoint Presentation</vt:lpstr>
      <vt:lpstr>Guard personal info &amp; PINS</vt:lpstr>
      <vt:lpstr>Shred mail and documents</vt:lpstr>
      <vt:lpstr>Shop at reputable businesses</vt:lpstr>
      <vt:lpstr>Keep devices secure</vt:lpstr>
      <vt:lpstr>Limit the cards you carry</vt:lpstr>
      <vt:lpstr>Monitor accounts and statements</vt:lpstr>
      <vt:lpstr>PowerPoint Presentation</vt:lpstr>
    </vt:vector>
  </TitlesOfParts>
  <Company>UACES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U of A Family and Consumer Sciences PowerPoint Template</dc:subject>
  <dc:creator>tech support</dc:creator>
  <cp:keywords>arkansas,division,agriculture,family,consumer,science,powerpoint,slide,template</cp:keywords>
  <cp:lastModifiedBy>mcurtis</cp:lastModifiedBy>
  <cp:revision>20</cp:revision>
  <dcterms:created xsi:type="dcterms:W3CDTF">2014-04-04T21:12:44Z</dcterms:created>
  <dcterms:modified xsi:type="dcterms:W3CDTF">2014-06-24T18:06:50Z</dcterms:modified>
</cp:coreProperties>
</file>