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657" autoAdjust="0"/>
  </p:normalViewPr>
  <p:slideViewPr>
    <p:cSldViewPr>
      <p:cViewPr>
        <p:scale>
          <a:sx n="81" d="100"/>
          <a:sy n="81" d="100"/>
        </p:scale>
        <p:origin x="18" y="51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78251F-D125-4E0E-828D-B4C196A041C4}" type="datetimeFigureOut">
              <a:rPr lang="en-US" smtClean="0"/>
              <a:pPr/>
              <a:t>6/24/2014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9752DE-12C4-4A22-9D57-831DCB63FE82}" type="slidenum">
              <a:rPr lang="en-US" smtClean="0"/>
              <a:pPr/>
              <a:t>‹#›</a:t>
            </a:fld>
            <a:endParaRPr lang="en-US"/>
          </a:p>
        </p:txBody>
      </p:sp>
    </p:spTree>
    <p:extLst>
      <p:ext uri="{BB962C8B-B14F-4D97-AF65-F5344CB8AC3E}">
        <p14:creationId xmlns:p14="http://schemas.microsoft.com/office/powerpoint/2010/main" val="30656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i="1" dirty="0" smtClean="0"/>
              <a:t>30-50 minute presentation + optional 10 minute activity with handout</a:t>
            </a:r>
          </a:p>
          <a:p>
            <a:endParaRPr lang="en-US" altLang="en-US" dirty="0" smtClean="0"/>
          </a:p>
          <a:p>
            <a:r>
              <a:rPr lang="en-US" altLang="en-US" dirty="0" smtClean="0"/>
              <a:t>Welcome.  My name is __________, and </a:t>
            </a:r>
            <a:r>
              <a:rPr lang="en-US" altLang="en-US" dirty="0" smtClean="0">
                <a:solidFill>
                  <a:srgbClr val="000000"/>
                </a:solidFill>
                <a:latin typeface="Times New Roman" pitchFamily="18" charset="0"/>
                <a:cs typeface="Times New Roman" pitchFamily="18" charset="0"/>
                <a:sym typeface="Times New Roman" pitchFamily="18" charset="0"/>
              </a:rPr>
              <a:t>I</a:t>
            </a:r>
            <a:r>
              <a:rPr lang="ja-JP" altLang="en-US" dirty="0" smtClean="0">
                <a:solidFill>
                  <a:srgbClr val="000000"/>
                </a:solidFill>
                <a:latin typeface="Times New Roman" pitchFamily="18" charset="0"/>
                <a:sym typeface="Times New Roman" pitchFamily="18" charset="0"/>
              </a:rPr>
              <a:t> </a:t>
            </a:r>
            <a:r>
              <a:rPr lang="en-US" altLang="ja-JP" dirty="0" smtClean="0">
                <a:solidFill>
                  <a:srgbClr val="000000"/>
                </a:solidFill>
                <a:latin typeface="Times New Roman" pitchFamily="18" charset="0"/>
                <a:sym typeface="Times New Roman" pitchFamily="18" charset="0"/>
              </a:rPr>
              <a:t>am a</a:t>
            </a:r>
            <a:r>
              <a:rPr lang="en-US" altLang="ja-JP" baseline="0" dirty="0" smtClean="0">
                <a:solidFill>
                  <a:srgbClr val="000000"/>
                </a:solidFill>
                <a:latin typeface="Times New Roman" pitchFamily="18" charset="0"/>
                <a:sym typeface="Times New Roman" pitchFamily="18" charset="0"/>
              </a:rPr>
              <a:t> Family and Consumer Science Agent with the University of Arkansas Cooperative Extension Services for _____________County</a:t>
            </a:r>
            <a:r>
              <a:rPr lang="en-US" altLang="ja-JP" dirty="0" smtClean="0">
                <a:solidFill>
                  <a:srgbClr val="000000"/>
                </a:solidFill>
                <a:latin typeface="Times New Roman" pitchFamily="18" charset="0"/>
                <a:sym typeface="Times New Roman" pitchFamily="18" charset="0"/>
              </a:rPr>
              <a:t>.</a:t>
            </a:r>
            <a:r>
              <a:rPr lang="en-US" altLang="en-US" dirty="0" smtClean="0"/>
              <a:t> With the weather heating-up it is the perfect time to head outside with family and friends for some fresh air, physical activity and of course a picnic. Today, I will be talking about how easy it is to keep your picnic foods safe as well as help you identify some healthy, delicious foods to try at your picnics. So let’s celebrate and have an active and foodborne illness free summer!</a:t>
            </a:r>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1</a:t>
            </a:fld>
            <a:endParaRPr lang="en-US"/>
          </a:p>
        </p:txBody>
      </p:sp>
    </p:spTree>
    <p:extLst>
      <p:ext uri="{BB962C8B-B14F-4D97-AF65-F5344CB8AC3E}">
        <p14:creationId xmlns:p14="http://schemas.microsoft.com/office/powerpoint/2010/main" val="149757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So what are the solutions for your picnic COOK challenges?</a:t>
            </a:r>
          </a:p>
          <a:p>
            <a:endParaRPr lang="en-US" altLang="en-US" dirty="0" smtClean="0"/>
          </a:p>
          <a:p>
            <a:r>
              <a:rPr lang="en-US" altLang="en-US" dirty="0" smtClean="0"/>
              <a:t>You can avoid COOK picnic blunders by referring to the</a:t>
            </a:r>
            <a:r>
              <a:rPr lang="en-US" altLang="en-US" i="1" dirty="0" smtClean="0"/>
              <a:t> Keep it Safe – Fun and Healthy Picnic Foods Handout</a:t>
            </a:r>
            <a:r>
              <a:rPr lang="en-US" altLang="en-US" dirty="0" smtClean="0"/>
              <a:t>. But all you need to remember is four safe temperatures, 140, 145, 160, and 165 °F.</a:t>
            </a:r>
          </a:p>
          <a:p>
            <a:endParaRPr lang="en-US" altLang="en-US" dirty="0" smtClean="0"/>
          </a:p>
          <a:p>
            <a:r>
              <a:rPr lang="en-US" altLang="en-US" dirty="0" smtClean="0"/>
              <a:t>140 °F for re-heating precooked ham</a:t>
            </a:r>
          </a:p>
          <a:p>
            <a:r>
              <a:rPr lang="en-US" altLang="en-US" dirty="0" smtClean="0"/>
              <a:t>145 °F for whole cuts/roasts of beef, lamb and pork with a 3 minute rest period</a:t>
            </a:r>
          </a:p>
          <a:p>
            <a:r>
              <a:rPr lang="en-US" altLang="en-US" dirty="0" smtClean="0"/>
              <a:t>160 °F for ground beef, pork and lamb and egg dishes</a:t>
            </a:r>
          </a:p>
          <a:p>
            <a:r>
              <a:rPr lang="en-US" altLang="en-US" dirty="0" smtClean="0"/>
              <a:t>165 °F  for all types of poultry including ground, leftovers and casseroles including casseroles with eggs</a:t>
            </a:r>
          </a:p>
          <a:p>
            <a:endParaRPr lang="en-US" altLang="en-US" dirty="0" smtClean="0"/>
          </a:p>
          <a:p>
            <a:r>
              <a:rPr lang="en-US" altLang="en-US" dirty="0" smtClean="0"/>
              <a:t>Make a plan and bring a food thermometer from home so you can check your temperatures. The only true way to know if you food has reached safe internal temperatures is to measure it with a thermometer. Better yet bring multiple thermometers for your different dishes OR be sure to clean your thermometer between uses.</a:t>
            </a:r>
          </a:p>
          <a:p>
            <a:endParaRPr lang="en-US" altLang="en-US" dirty="0" smtClean="0"/>
          </a:p>
          <a:p>
            <a:r>
              <a:rPr lang="en-US" altLang="en-US" dirty="0" smtClean="0"/>
              <a:t>Marinating is a delicious and healthy way to impart great flavor. Just be sure to marinate at home or in a cooler that is below 40 °F. Also if you want to use some of the marinade as a sauce be sure to hold some separately.</a:t>
            </a:r>
          </a:p>
          <a:p>
            <a:endParaRPr lang="en-US" altLang="en-US" dirty="0" smtClean="0"/>
          </a:p>
          <a:p>
            <a:r>
              <a:rPr lang="en-US" altLang="en-US" dirty="0" smtClean="0"/>
              <a:t>Partial cooking should be avoided if possible. If you partially cook food to reduce grilling time, do so immediately before the food goes on the hot grill. If time is of the essence a great solution is to offer a variety of foods including ready-to-eat foods, like fresh fruit and veggies, baked chips, yogurt based dips, and trail mix, so hungry crowds don’t stand around the grill waiting for the cook to finish. </a:t>
            </a:r>
          </a:p>
          <a:p>
            <a:endParaRPr lang="en-US" altLang="en-US" dirty="0" smtClean="0"/>
          </a:p>
          <a:p>
            <a:r>
              <a:rPr lang="en-US" altLang="en-US" i="1" dirty="0" smtClean="0"/>
              <a:t>You may ask the audience if they have any other ideas for solutions.</a:t>
            </a:r>
          </a:p>
          <a:p>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10</a:t>
            </a:fld>
            <a:endParaRPr lang="en-US"/>
          </a:p>
        </p:txBody>
      </p:sp>
    </p:spTree>
    <p:extLst>
      <p:ext uri="{BB962C8B-B14F-4D97-AF65-F5344CB8AC3E}">
        <p14:creationId xmlns:p14="http://schemas.microsoft.com/office/powerpoint/2010/main" val="33987410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b="1" dirty="0" smtClean="0"/>
              <a:t>HOLD Picnic Challenges</a:t>
            </a:r>
          </a:p>
          <a:p>
            <a:pPr>
              <a:defRPr/>
            </a:pPr>
            <a:endParaRPr lang="en-US" altLang="en-US" dirty="0" smtClean="0"/>
          </a:p>
          <a:p>
            <a:pPr marL="171450" indent="-171450">
              <a:buFont typeface="Wingdings" panose="05000000000000000000" pitchFamily="2" charset="2"/>
              <a:buChar char="ü"/>
              <a:defRPr/>
            </a:pPr>
            <a:r>
              <a:rPr lang="en-US" altLang="en-US" dirty="0" smtClean="0"/>
              <a:t>Keeping hot foods hot. </a:t>
            </a:r>
          </a:p>
          <a:p>
            <a:pPr marL="171450" indent="-171450">
              <a:buFont typeface="Wingdings" panose="05000000000000000000" pitchFamily="2" charset="2"/>
              <a:buChar char="ü"/>
              <a:defRPr/>
            </a:pPr>
            <a:endParaRPr lang="en-US" altLang="en-US" dirty="0" smtClean="0"/>
          </a:p>
          <a:p>
            <a:pPr>
              <a:buFont typeface="Wingdings" panose="05000000000000000000" pitchFamily="2" charset="2"/>
              <a:buNone/>
              <a:defRPr/>
            </a:pPr>
            <a:r>
              <a:rPr lang="en-US" altLang="en-US" i="1" dirty="0" smtClean="0"/>
              <a:t>No stoves or ovens…</a:t>
            </a:r>
          </a:p>
          <a:p>
            <a:pPr marL="171450" indent="-171450">
              <a:buFont typeface="Wingdings" panose="05000000000000000000" pitchFamily="2" charset="2"/>
              <a:buChar char="ü"/>
              <a:defRPr/>
            </a:pPr>
            <a:endParaRPr lang="en-US" altLang="en-US" dirty="0" smtClean="0"/>
          </a:p>
          <a:p>
            <a:pPr marL="171450" indent="-171450">
              <a:buFont typeface="Wingdings" panose="05000000000000000000" pitchFamily="2" charset="2"/>
              <a:buChar char="ü"/>
              <a:defRPr/>
            </a:pPr>
            <a:r>
              <a:rPr lang="en-US" altLang="en-US" dirty="0" smtClean="0"/>
              <a:t>Keeping cold foods cold. </a:t>
            </a:r>
          </a:p>
          <a:p>
            <a:pPr marL="171450" indent="-171450">
              <a:buFont typeface="Wingdings" panose="05000000000000000000" pitchFamily="2" charset="2"/>
              <a:buChar char="ü"/>
              <a:defRPr/>
            </a:pPr>
            <a:endParaRPr lang="en-US" altLang="en-US" dirty="0" smtClean="0"/>
          </a:p>
          <a:p>
            <a:pPr>
              <a:buFont typeface="Wingdings" panose="05000000000000000000" pitchFamily="2" charset="2"/>
              <a:buNone/>
              <a:defRPr/>
            </a:pPr>
            <a:r>
              <a:rPr lang="en-US" altLang="en-US" i="1" dirty="0" smtClean="0"/>
              <a:t>No refrigeration….</a:t>
            </a:r>
          </a:p>
          <a:p>
            <a:pPr marL="171450" indent="-171450">
              <a:buFont typeface="Wingdings" panose="05000000000000000000" pitchFamily="2" charset="2"/>
              <a:buChar char="ü"/>
              <a:defRPr/>
            </a:pPr>
            <a:endParaRPr lang="en-US" altLang="en-US" dirty="0" smtClean="0"/>
          </a:p>
          <a:p>
            <a:pPr marL="171450" indent="-171450">
              <a:buFont typeface="Wingdings" panose="05000000000000000000" pitchFamily="2" charset="2"/>
              <a:buChar char="ü"/>
              <a:defRPr/>
            </a:pPr>
            <a:r>
              <a:rPr lang="en-US" altLang="en-US" dirty="0" smtClean="0"/>
              <a:t>Time.</a:t>
            </a:r>
          </a:p>
          <a:p>
            <a:pPr>
              <a:buFont typeface="Wingdings" panose="05000000000000000000" pitchFamily="2" charset="2"/>
              <a:buNone/>
              <a:defRPr/>
            </a:pPr>
            <a:endParaRPr lang="en-US" altLang="en-US" dirty="0" smtClean="0"/>
          </a:p>
          <a:p>
            <a:pPr>
              <a:buFont typeface="Wingdings" panose="05000000000000000000" pitchFamily="2" charset="2"/>
              <a:buNone/>
              <a:defRPr/>
            </a:pPr>
            <a:r>
              <a:rPr lang="en-US" altLang="en-US" i="1" dirty="0" smtClean="0"/>
              <a:t>We serve our picnics buffet style and we have lots of people to feed plus we are playing games and participating in other outdoor activities so we need lots of time for our food to be out.</a:t>
            </a:r>
          </a:p>
          <a:p>
            <a:pPr marL="171450" indent="-171450">
              <a:buFont typeface="Wingdings" panose="05000000000000000000" pitchFamily="2" charset="2"/>
              <a:buChar char="ü"/>
              <a:defRPr/>
            </a:pPr>
            <a:endParaRPr lang="en-US" altLang="en-US" dirty="0" smtClean="0"/>
          </a:p>
          <a:p>
            <a:pPr>
              <a:defRPr/>
            </a:pPr>
            <a:r>
              <a:rPr lang="en-US" altLang="en-US" dirty="0" smtClean="0"/>
              <a:t>Why would a coconut cream pie be a high risk HOLD food? Because it is a cold food that requires temperatures of less than 40 °F to prevent bacteria from multiplying to unsafe levels. Pies often aren’t considered a ‘cold food’ and will be held out for many hours in the temperature danger zone. Plus cream pies with their whipped toppings can get ‘</a:t>
            </a:r>
            <a:r>
              <a:rPr lang="en-US" altLang="en-US" dirty="0" err="1" smtClean="0"/>
              <a:t>smooshed</a:t>
            </a:r>
            <a:r>
              <a:rPr lang="en-US" altLang="en-US" dirty="0" smtClean="0"/>
              <a:t>’ when placed in coolers with ice so often they are left out on tables for beauty reasons as well. </a:t>
            </a:r>
          </a:p>
          <a:p>
            <a:pPr>
              <a:defRPr/>
            </a:pPr>
            <a:endParaRPr lang="en-US" altLang="en-US" dirty="0" smtClean="0"/>
          </a:p>
          <a:p>
            <a:pPr>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11</a:t>
            </a:fld>
            <a:endParaRPr lang="en-US"/>
          </a:p>
        </p:txBody>
      </p:sp>
    </p:spTree>
    <p:extLst>
      <p:ext uri="{BB962C8B-B14F-4D97-AF65-F5344CB8AC3E}">
        <p14:creationId xmlns:p14="http://schemas.microsoft.com/office/powerpoint/2010/main" val="22521546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So what are the solutions for your picnic HOLD challenges?</a:t>
            </a:r>
          </a:p>
          <a:p>
            <a:pPr>
              <a:buFont typeface="Wingdings" pitchFamily="2" charset="2"/>
              <a:buNone/>
            </a:pPr>
            <a:endParaRPr lang="en-US" altLang="en-US" dirty="0" smtClean="0"/>
          </a:p>
          <a:p>
            <a:pPr>
              <a:buFont typeface="Wingdings" pitchFamily="2" charset="2"/>
              <a:buNone/>
            </a:pPr>
            <a:r>
              <a:rPr lang="en-US" altLang="en-US" dirty="0" smtClean="0"/>
              <a:t>The key to avoiding HOLD picnic errors is to never let your foods remain in the temperature danger zone of </a:t>
            </a:r>
            <a:r>
              <a:rPr lang="en-US" altLang="en-US" b="1" dirty="0" smtClean="0"/>
              <a:t>40 °F and 140 °F </a:t>
            </a:r>
            <a:r>
              <a:rPr lang="en-US" altLang="en-US" dirty="0" smtClean="0"/>
              <a:t>for too long. Or it means cold foods should be kept below </a:t>
            </a:r>
            <a:r>
              <a:rPr lang="en-US" altLang="en-US" b="1" dirty="0" smtClean="0"/>
              <a:t>40 °F </a:t>
            </a:r>
            <a:r>
              <a:rPr lang="en-US" altLang="en-US" dirty="0" smtClean="0"/>
              <a:t>and hot foods kept above </a:t>
            </a:r>
            <a:r>
              <a:rPr lang="en-US" altLang="en-US" b="1" dirty="0" smtClean="0"/>
              <a:t>140 °F. </a:t>
            </a:r>
          </a:p>
          <a:p>
            <a:pPr>
              <a:buFont typeface="Wingdings" pitchFamily="2" charset="2"/>
              <a:buNone/>
            </a:pPr>
            <a:endParaRPr lang="en-US" altLang="en-US" dirty="0" smtClean="0"/>
          </a:p>
          <a:p>
            <a:pPr>
              <a:buFont typeface="Wingdings" pitchFamily="2" charset="2"/>
              <a:buNone/>
            </a:pPr>
            <a:r>
              <a:rPr lang="en-US" altLang="en-US" dirty="0" smtClean="0"/>
              <a:t>You can keep your hot foods hot by placing them in insulated containers until serving or you can keep grilled foods hot until served by moving them to the side of the grill rack where there are no flames. Or if you are purchasing ready-to-eat hot items be sure to directly transport them to your picnic and use insulated containers when possible. </a:t>
            </a:r>
          </a:p>
          <a:p>
            <a:pPr>
              <a:buFont typeface="Wingdings" pitchFamily="2" charset="2"/>
              <a:buNone/>
            </a:pPr>
            <a:endParaRPr lang="en-US" altLang="en-US" dirty="0" smtClean="0"/>
          </a:p>
          <a:p>
            <a:pPr>
              <a:buFont typeface="Wingdings" pitchFamily="2" charset="2"/>
              <a:buNone/>
            </a:pPr>
            <a:r>
              <a:rPr lang="en-US" altLang="en-US" dirty="0" smtClean="0"/>
              <a:t>Then keep your cold picnic foods cold by having a separate cooler, one for foods and one for beverages, as an example, and be sure to keep them in the shade. You want to minimize the number of times you open and close your cold food coolers! Also when transporting food from your home keep coolers in the temperature controlled part of the vehicle. Not in the trunk where temperatures can become very hot very quickly. </a:t>
            </a:r>
          </a:p>
          <a:p>
            <a:endParaRPr lang="en-US" altLang="en-US" dirty="0" smtClean="0"/>
          </a:p>
          <a:p>
            <a:r>
              <a:rPr lang="en-US" altLang="en-US" dirty="0" smtClean="0"/>
              <a:t>And always watch your time. You can keep food safely out for </a:t>
            </a:r>
            <a:r>
              <a:rPr lang="en-US" altLang="en-US" b="1" dirty="0" smtClean="0"/>
              <a:t>2 hours </a:t>
            </a:r>
            <a:r>
              <a:rPr lang="en-US" altLang="en-US" dirty="0" smtClean="0"/>
              <a:t>between </a:t>
            </a:r>
            <a:r>
              <a:rPr lang="en-US" altLang="en-US" b="1" dirty="0" smtClean="0"/>
              <a:t>40 °F and</a:t>
            </a:r>
            <a:r>
              <a:rPr lang="en-US" altLang="en-US" dirty="0" smtClean="0"/>
              <a:t> </a:t>
            </a:r>
            <a:r>
              <a:rPr lang="en-US" altLang="en-US" b="1" dirty="0" smtClean="0"/>
              <a:t>90 °F  </a:t>
            </a:r>
            <a:r>
              <a:rPr lang="en-US" altLang="en-US" dirty="0" smtClean="0"/>
              <a:t>and for </a:t>
            </a:r>
            <a:r>
              <a:rPr lang="en-US" altLang="en-US" b="1" dirty="0" smtClean="0"/>
              <a:t>1 hour </a:t>
            </a:r>
            <a:r>
              <a:rPr lang="en-US" altLang="en-US" dirty="0" smtClean="0"/>
              <a:t>if over </a:t>
            </a:r>
            <a:r>
              <a:rPr lang="en-US" altLang="en-US" b="1" dirty="0" smtClean="0"/>
              <a:t>90 °F. </a:t>
            </a:r>
            <a:r>
              <a:rPr lang="en-US" altLang="en-US" dirty="0" smtClean="0"/>
              <a:t>If these times are not met you should discard your leftover food.  </a:t>
            </a:r>
          </a:p>
          <a:p>
            <a:endParaRPr lang="en-US" altLang="en-US" dirty="0" smtClean="0"/>
          </a:p>
          <a:p>
            <a:r>
              <a:rPr lang="en-US" altLang="en-US" i="1" dirty="0" smtClean="0"/>
              <a:t>You may ask the audience if they have any other ideas for solutions.</a:t>
            </a:r>
          </a:p>
          <a:p>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12</a:t>
            </a:fld>
            <a:endParaRPr lang="en-US"/>
          </a:p>
        </p:txBody>
      </p:sp>
    </p:spTree>
    <p:extLst>
      <p:ext uri="{BB962C8B-B14F-4D97-AF65-F5344CB8AC3E}">
        <p14:creationId xmlns:p14="http://schemas.microsoft.com/office/powerpoint/2010/main" val="16748434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b="1" dirty="0" smtClean="0"/>
              <a:t>CHILL Picnic Challenges</a:t>
            </a:r>
          </a:p>
          <a:p>
            <a:pPr>
              <a:defRPr/>
            </a:pPr>
            <a:endParaRPr lang="en-US" altLang="en-US" dirty="0" smtClean="0"/>
          </a:p>
          <a:p>
            <a:pPr marL="171450" indent="-171450">
              <a:buFont typeface="Wingdings" panose="05000000000000000000" pitchFamily="2" charset="2"/>
              <a:buChar char="ü"/>
              <a:defRPr/>
            </a:pPr>
            <a:r>
              <a:rPr lang="en-US" altLang="en-US" dirty="0" smtClean="0"/>
              <a:t>No refrigerator or freezer.</a:t>
            </a:r>
          </a:p>
          <a:p>
            <a:pPr>
              <a:buFont typeface="Wingdings" panose="05000000000000000000" pitchFamily="2" charset="2"/>
              <a:buNone/>
              <a:defRPr/>
            </a:pPr>
            <a:endParaRPr lang="en-US" altLang="en-US" dirty="0" smtClean="0"/>
          </a:p>
          <a:p>
            <a:pPr>
              <a:buFont typeface="Wingdings" panose="05000000000000000000" pitchFamily="2" charset="2"/>
              <a:buNone/>
              <a:defRPr/>
            </a:pPr>
            <a:r>
              <a:rPr lang="en-US" altLang="en-US" i="1" dirty="0" smtClean="0"/>
              <a:t>Again we are not in our kitchen…darn. </a:t>
            </a:r>
            <a:endParaRPr lang="en-US" altLang="en-US" i="1" u="sng" dirty="0" smtClean="0"/>
          </a:p>
          <a:p>
            <a:pPr>
              <a:buFont typeface="Wingdings" panose="05000000000000000000" pitchFamily="2" charset="2"/>
              <a:buNone/>
              <a:defRPr/>
            </a:pPr>
            <a:endParaRPr lang="en-US" altLang="en-US" dirty="0" smtClean="0"/>
          </a:p>
          <a:p>
            <a:pPr marL="171450" indent="-171450">
              <a:buFont typeface="Wingdings" panose="05000000000000000000" pitchFamily="2" charset="2"/>
              <a:buChar char="ü"/>
              <a:defRPr/>
            </a:pPr>
            <a:r>
              <a:rPr lang="en-US" altLang="en-US" dirty="0" smtClean="0"/>
              <a:t>Lots of leftovers.</a:t>
            </a:r>
          </a:p>
          <a:p>
            <a:pPr marL="171450" indent="-171450">
              <a:buFont typeface="Wingdings" panose="05000000000000000000" pitchFamily="2" charset="2"/>
              <a:buChar char="ü"/>
              <a:defRPr/>
            </a:pPr>
            <a:endParaRPr lang="en-US" altLang="en-US" dirty="0" smtClean="0"/>
          </a:p>
          <a:p>
            <a:pPr>
              <a:buFont typeface="Wingdings" panose="05000000000000000000" pitchFamily="2" charset="2"/>
              <a:buNone/>
              <a:defRPr/>
            </a:pPr>
            <a:r>
              <a:rPr lang="en-US" altLang="en-US" i="1" dirty="0" smtClean="0"/>
              <a:t>We don’t want anyone to go hungry so we always bring lots of food to our picnics.</a:t>
            </a:r>
          </a:p>
          <a:p>
            <a:pPr>
              <a:buFont typeface="Wingdings" panose="05000000000000000000" pitchFamily="2" charset="2"/>
              <a:buNone/>
              <a:defRPr/>
            </a:pPr>
            <a:endParaRPr lang="en-US" altLang="en-US" i="1" dirty="0" smtClean="0"/>
          </a:p>
          <a:p>
            <a:pPr>
              <a:defRPr/>
            </a:pPr>
            <a:r>
              <a:rPr lang="en-US" altLang="en-US" dirty="0" smtClean="0"/>
              <a:t>Why would baked beans be a high risk CHILL food? Because it is a hot food that is often made in large quantities. Plus we don’t often think of beans as a high risk food because they aren’t meat or eggs. But baked beans meet all the requirements for bacteria to grow. So be sure to keep baked beans hot above 140 °F  OR watch your time, left out for 2 hours between 40 – 90 °F and 1 hour if hotter than 90 °F, and prior to storing, place into several, shallow containers to allow for rapid cooling.</a:t>
            </a:r>
          </a:p>
          <a:p>
            <a:pPr>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13</a:t>
            </a:fld>
            <a:endParaRPr lang="en-US"/>
          </a:p>
        </p:txBody>
      </p:sp>
    </p:spTree>
    <p:extLst>
      <p:ext uri="{BB962C8B-B14F-4D97-AF65-F5344CB8AC3E}">
        <p14:creationId xmlns:p14="http://schemas.microsoft.com/office/powerpoint/2010/main" val="436014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So what are the solutions for your picnic CHILL challenges?</a:t>
            </a:r>
          </a:p>
          <a:p>
            <a:endParaRPr lang="en-US" altLang="en-US" dirty="0" smtClean="0"/>
          </a:p>
          <a:p>
            <a:r>
              <a:rPr lang="en-US" altLang="en-US" dirty="0" smtClean="0"/>
              <a:t>No refrigerator? A cooler with a cooler thermometer is a great solution. </a:t>
            </a:r>
          </a:p>
          <a:p>
            <a:endParaRPr lang="en-US" altLang="en-US" dirty="0" smtClean="0"/>
          </a:p>
          <a:p>
            <a:r>
              <a:rPr lang="en-US" altLang="en-US" dirty="0" smtClean="0"/>
              <a:t>Find a shady spot, separate your beverages in one cooler from your foods in another cooler to minimize opening and closing, add ice as necessary, and keep foods under a layer of ice not sitting directly on top. </a:t>
            </a:r>
          </a:p>
          <a:p>
            <a:endParaRPr lang="en-US" altLang="en-US" dirty="0" smtClean="0"/>
          </a:p>
          <a:p>
            <a:r>
              <a:rPr lang="en-US" altLang="en-US" dirty="0" smtClean="0"/>
              <a:t>Have a plan to limit the amount of leftovers that need to be kept out of the temperature danger zone. If you are concerned about running out of food pack extra foods that are safe at all temperatures and pack plastic, sealable bags or other food storage containers to put small amounts of leftovers in so you can chill them easily.</a:t>
            </a:r>
          </a:p>
          <a:p>
            <a:endParaRPr lang="en-US" altLang="en-US" dirty="0" smtClean="0"/>
          </a:p>
          <a:p>
            <a:r>
              <a:rPr lang="en-US" altLang="en-US" i="1" dirty="0" smtClean="0"/>
              <a:t>You may ask the audience if they have any other ideas for solutions.</a:t>
            </a:r>
          </a:p>
          <a:p>
            <a:endParaRPr lang="en-US" altLang="en-US" dirty="0" smtClean="0"/>
          </a:p>
          <a:p>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14</a:t>
            </a:fld>
            <a:endParaRPr lang="en-US"/>
          </a:p>
        </p:txBody>
      </p:sp>
    </p:spTree>
    <p:extLst>
      <p:ext uri="{BB962C8B-B14F-4D97-AF65-F5344CB8AC3E}">
        <p14:creationId xmlns:p14="http://schemas.microsoft.com/office/powerpoint/2010/main" val="6368933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Review the slide.</a:t>
            </a:r>
          </a:p>
          <a:p>
            <a:endParaRPr lang="en-US" altLang="en-US" dirty="0" smtClean="0"/>
          </a:p>
          <a:p>
            <a:r>
              <a:rPr lang="en-US" altLang="en-US" dirty="0" smtClean="0"/>
              <a:t>We will be reviewing a variety of healthy, safe food options on the next series of slides.</a:t>
            </a:r>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15</a:t>
            </a:fld>
            <a:endParaRPr lang="en-US"/>
          </a:p>
        </p:txBody>
      </p:sp>
    </p:spTree>
    <p:extLst>
      <p:ext uri="{BB962C8B-B14F-4D97-AF65-F5344CB8AC3E}">
        <p14:creationId xmlns:p14="http://schemas.microsoft.com/office/powerpoint/2010/main" val="2826904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Review the slide.</a:t>
            </a:r>
          </a:p>
          <a:p>
            <a:endParaRPr lang="en-US" altLang="en-US" dirty="0" smtClean="0"/>
          </a:p>
          <a:p>
            <a:r>
              <a:rPr lang="en-US" altLang="en-US" dirty="0" smtClean="0"/>
              <a:t>Temperature stable food refers to foods that can be kept in the temperature danger zone of 40 °F – 140 °F for more than 2 hours without added risk of foodborne illness. But it is still advisable to keep out of direct sunlight as quality will diminish with hot temperatures and high-humidity. </a:t>
            </a:r>
          </a:p>
          <a:p>
            <a:endParaRPr lang="en-US" altLang="en-US" dirty="0" smtClean="0"/>
          </a:p>
          <a:p>
            <a:r>
              <a:rPr lang="en-US" altLang="en-US" dirty="0" smtClean="0"/>
              <a:t>The CLEAN principle still applies, though, so be sure to wash your produce items either before you leave home or once you get to your picnic site!</a:t>
            </a:r>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16</a:t>
            </a:fld>
            <a:endParaRPr lang="en-US"/>
          </a:p>
        </p:txBody>
      </p:sp>
    </p:spTree>
    <p:extLst>
      <p:ext uri="{BB962C8B-B14F-4D97-AF65-F5344CB8AC3E}">
        <p14:creationId xmlns:p14="http://schemas.microsoft.com/office/powerpoint/2010/main" val="31095589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Review the slide.</a:t>
            </a:r>
          </a:p>
          <a:p>
            <a:endParaRPr lang="en-US" altLang="en-US" dirty="0" smtClean="0"/>
          </a:p>
          <a:p>
            <a:r>
              <a:rPr lang="en-US" altLang="en-US" dirty="0" smtClean="0"/>
              <a:t>More ideas and remember…</a:t>
            </a:r>
          </a:p>
          <a:p>
            <a:endParaRPr lang="en-US" altLang="en-US" dirty="0" smtClean="0"/>
          </a:p>
          <a:p>
            <a:r>
              <a:rPr lang="en-US" altLang="en-US" dirty="0" smtClean="0"/>
              <a:t>Temperature stable foods refers to foods that can be kept in the temperature danger zone of 40 °F – 140 °F for more than 2 hours without added risk of foodborne illness. But it is still advisable to keep out of direct sunlight as quality will diminish with hot temperatures and high-humidity.  </a:t>
            </a:r>
            <a:r>
              <a:rPr lang="en-US" altLang="en-US" b="1" dirty="0" smtClean="0"/>
              <a:t>This is especially true for your hard cheeses!</a:t>
            </a:r>
          </a:p>
          <a:p>
            <a:endParaRPr lang="en-US" altLang="en-US" dirty="0" smtClean="0"/>
          </a:p>
          <a:p>
            <a:r>
              <a:rPr lang="en-US" altLang="en-US" dirty="0" smtClean="0"/>
              <a:t>The CLEAN principle still applies, though, so be sure to wash your produce items either before you leave home or once you get to your picnic site!</a:t>
            </a:r>
          </a:p>
          <a:p>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17</a:t>
            </a:fld>
            <a:endParaRPr lang="en-US"/>
          </a:p>
        </p:txBody>
      </p:sp>
    </p:spTree>
    <p:extLst>
      <p:ext uri="{BB962C8B-B14F-4D97-AF65-F5344CB8AC3E}">
        <p14:creationId xmlns:p14="http://schemas.microsoft.com/office/powerpoint/2010/main" val="31095589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Review the slide.</a:t>
            </a:r>
          </a:p>
          <a:p>
            <a:endParaRPr lang="en-US" altLang="en-US" dirty="0" smtClean="0"/>
          </a:p>
          <a:p>
            <a:r>
              <a:rPr lang="en-US" altLang="en-US" dirty="0" smtClean="0"/>
              <a:t>Ready-to-eat COLD refers to foods that </a:t>
            </a:r>
            <a:r>
              <a:rPr lang="en-US" altLang="en-US" b="1" dirty="0" smtClean="0"/>
              <a:t>CAN NOT </a:t>
            </a:r>
            <a:r>
              <a:rPr lang="en-US" altLang="en-US" dirty="0" smtClean="0"/>
              <a:t>be kept in the temperature danger zone of 40 °F – 90 °F for more than 2 hours without added risk of foodborne illness or 1 hour if &gt;90 °F . They are also foods that need to be </a:t>
            </a:r>
            <a:r>
              <a:rPr lang="en-US" altLang="en-US" u="sng" dirty="0" smtClean="0"/>
              <a:t>transported and held cold</a:t>
            </a:r>
            <a:r>
              <a:rPr lang="en-US" altLang="en-US" dirty="0" smtClean="0"/>
              <a:t> at a temperature of 40 °F  or less. So keep that ice coming! Remember you can also nestle the serving dishes in larger containers full of ice to keep the temperatures down.  Also make a plan and prepare or purchase these dishes the morning of your picnic. </a:t>
            </a:r>
          </a:p>
          <a:p>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18</a:t>
            </a:fld>
            <a:endParaRPr lang="en-US"/>
          </a:p>
        </p:txBody>
      </p:sp>
    </p:spTree>
    <p:extLst>
      <p:ext uri="{BB962C8B-B14F-4D97-AF65-F5344CB8AC3E}">
        <p14:creationId xmlns:p14="http://schemas.microsoft.com/office/powerpoint/2010/main" val="1169291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Review the slide.</a:t>
            </a:r>
          </a:p>
          <a:p>
            <a:endParaRPr lang="en-US" altLang="en-US" dirty="0" smtClean="0"/>
          </a:p>
          <a:p>
            <a:r>
              <a:rPr lang="en-US" altLang="en-US" dirty="0" smtClean="0"/>
              <a:t>Ready-to-eat HOT refers to foods that </a:t>
            </a:r>
            <a:r>
              <a:rPr lang="en-US" altLang="en-US" b="1" dirty="0" smtClean="0"/>
              <a:t>CAN NOT </a:t>
            </a:r>
            <a:r>
              <a:rPr lang="en-US" altLang="en-US" dirty="0" smtClean="0"/>
              <a:t>be kept in the temperature danger zone of 40 °F – 90 °F for more than 2 hours without added risk of foodborne illness or 1 hour if &gt;90 °F . They are also foods that need to be transported and held </a:t>
            </a:r>
            <a:r>
              <a:rPr lang="en-US" altLang="en-US" u="sng" dirty="0" smtClean="0"/>
              <a:t>hot</a:t>
            </a:r>
            <a:r>
              <a:rPr lang="en-US" altLang="en-US" dirty="0" smtClean="0"/>
              <a:t> at a temperature of 140 °F  or more. So think insulated containers and consume quickly! As always make a plan and prepare or purchase these dishes immediately before driving to your outdoor activity. </a:t>
            </a:r>
          </a:p>
          <a:p>
            <a:endParaRPr lang="en-US" altLang="en-US" dirty="0" smtClean="0"/>
          </a:p>
          <a:p>
            <a:r>
              <a:rPr lang="en-US" altLang="en-US" dirty="0" smtClean="0"/>
              <a:t>*don’t wrap your baked potatoes in foil because that can produce an anaerobic environment that is perfect for botulism - store baked potatoes in insulated containers instead where air can circulate. </a:t>
            </a:r>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19</a:t>
            </a:fld>
            <a:endParaRPr lang="en-US"/>
          </a:p>
        </p:txBody>
      </p:sp>
    </p:spTree>
    <p:extLst>
      <p:ext uri="{BB962C8B-B14F-4D97-AF65-F5344CB8AC3E}">
        <p14:creationId xmlns:p14="http://schemas.microsoft.com/office/powerpoint/2010/main" val="1146422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By the end of this presentation, you will be able to…  </a:t>
            </a:r>
          </a:p>
          <a:p>
            <a:pPr>
              <a:defRPr/>
            </a:pPr>
            <a:endParaRPr lang="en-US" altLang="en-US" dirty="0" smtClean="0"/>
          </a:p>
          <a:p>
            <a:pPr marL="457200" indent="-457200">
              <a:buFont typeface="Arial" panose="020B0604020202020204" pitchFamily="34" charset="0"/>
              <a:buChar char="•"/>
              <a:defRPr/>
            </a:pPr>
            <a:r>
              <a:rPr lang="en-US" dirty="0" smtClean="0"/>
              <a:t>Identify common picnic food safety challenges and high-risk picnic foods.</a:t>
            </a:r>
          </a:p>
          <a:p>
            <a:pPr marL="457200" indent="-457200">
              <a:buFont typeface="Arial" panose="020B0604020202020204" pitchFamily="34" charset="0"/>
              <a:buChar char="•"/>
              <a:defRPr/>
            </a:pPr>
            <a:endParaRPr lang="en-US" dirty="0" smtClean="0"/>
          </a:p>
          <a:p>
            <a:pPr marL="457200" indent="-457200">
              <a:buFont typeface="Arial" panose="020B0604020202020204" pitchFamily="34" charset="0"/>
              <a:buChar char="•"/>
              <a:defRPr/>
            </a:pPr>
            <a:r>
              <a:rPr lang="en-US" dirty="0" smtClean="0"/>
              <a:t>Identify the </a:t>
            </a:r>
            <a:r>
              <a:rPr lang="en-US" b="1" dirty="0" smtClean="0"/>
              <a:t>five</a:t>
            </a:r>
            <a:r>
              <a:rPr lang="en-US" dirty="0" smtClean="0"/>
              <a:t> key principles of picnic food safety.</a:t>
            </a:r>
          </a:p>
          <a:p>
            <a:pPr marL="457200" indent="-457200">
              <a:buFont typeface="Arial" panose="020B0604020202020204" pitchFamily="34" charset="0"/>
              <a:buChar char="•"/>
              <a:defRPr/>
            </a:pPr>
            <a:endParaRPr lang="en-US" dirty="0" smtClean="0"/>
          </a:p>
          <a:p>
            <a:pPr marL="457200" indent="-457200">
              <a:buFont typeface="Arial" panose="020B0604020202020204" pitchFamily="34" charset="0"/>
              <a:buChar char="•"/>
              <a:defRPr/>
            </a:pPr>
            <a:r>
              <a:rPr lang="en-US" dirty="0" smtClean="0"/>
              <a:t>Name at least </a:t>
            </a:r>
            <a:r>
              <a:rPr lang="en-US" b="1" dirty="0" smtClean="0"/>
              <a:t>three</a:t>
            </a:r>
            <a:r>
              <a:rPr lang="en-US" dirty="0" smtClean="0"/>
              <a:t> good tasting and good for you foods to serve safely at picnics. </a:t>
            </a:r>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2</a:t>
            </a:fld>
            <a:endParaRPr lang="en-US"/>
          </a:p>
        </p:txBody>
      </p:sp>
    </p:spTree>
    <p:extLst>
      <p:ext uri="{BB962C8B-B14F-4D97-AF65-F5344CB8AC3E}">
        <p14:creationId xmlns:p14="http://schemas.microsoft.com/office/powerpoint/2010/main" val="18063011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Review the slide.</a:t>
            </a:r>
          </a:p>
          <a:p>
            <a:pPr>
              <a:defRPr/>
            </a:pPr>
            <a:endParaRPr lang="en-US" dirty="0" smtClean="0"/>
          </a:p>
          <a:p>
            <a:pPr>
              <a:defRPr/>
            </a:pPr>
            <a:r>
              <a:rPr lang="en-US" dirty="0" smtClean="0"/>
              <a:t>Cook on site foods need special attention. </a:t>
            </a:r>
          </a:p>
          <a:p>
            <a:pPr>
              <a:defRPr/>
            </a:pPr>
            <a:endParaRPr lang="en-US" dirty="0" smtClean="0"/>
          </a:p>
          <a:p>
            <a:pPr marL="228600" indent="-228600">
              <a:buFontTx/>
              <a:buAutoNum type="arabicParenR"/>
              <a:defRPr/>
            </a:pPr>
            <a:r>
              <a:rPr lang="en-US" dirty="0" smtClean="0"/>
              <a:t>Make a plan and prep ahead of time that means wash your produce, think about the utensils you will need, bring soap and water, etc. </a:t>
            </a:r>
          </a:p>
          <a:p>
            <a:pPr marL="228600" indent="-228600">
              <a:buFontTx/>
              <a:buAutoNum type="arabicParenR"/>
              <a:defRPr/>
            </a:pPr>
            <a:endParaRPr lang="en-US" dirty="0" smtClean="0"/>
          </a:p>
          <a:p>
            <a:pPr marL="228600" indent="-228600">
              <a:buFontTx/>
              <a:buAutoNum type="arabicParenR"/>
              <a:defRPr/>
            </a:pPr>
            <a:r>
              <a:rPr lang="en-US" dirty="0" smtClean="0"/>
              <a:t>Wrap and store seafood, poultry and meats securely and separately to ensure no leakage and to avoid cross-contamination. </a:t>
            </a:r>
          </a:p>
          <a:p>
            <a:pPr marL="228600" indent="-228600">
              <a:buFontTx/>
              <a:buAutoNum type="arabicParenR"/>
              <a:defRPr/>
            </a:pPr>
            <a:endParaRPr lang="en-US" dirty="0" smtClean="0"/>
          </a:p>
          <a:p>
            <a:pPr marL="228600" indent="-228600">
              <a:buFontTx/>
              <a:buAutoNum type="arabicParenR"/>
              <a:defRPr/>
            </a:pPr>
            <a:r>
              <a:rPr lang="en-US" dirty="0" smtClean="0"/>
              <a:t>Transport and hold until ready to cook at 40 °F  or less.</a:t>
            </a:r>
          </a:p>
          <a:p>
            <a:pPr marL="228600" indent="-228600">
              <a:buFontTx/>
              <a:buAutoNum type="arabicParenR"/>
              <a:defRPr/>
            </a:pPr>
            <a:endParaRPr lang="en-US" dirty="0" smtClean="0"/>
          </a:p>
          <a:p>
            <a:pPr marL="228600" indent="-228600">
              <a:buFontTx/>
              <a:buAutoNum type="arabicParenR"/>
              <a:defRPr/>
            </a:pPr>
            <a:r>
              <a:rPr lang="en-US" dirty="0" smtClean="0"/>
              <a:t>Cook to safe internal temperatures.</a:t>
            </a:r>
          </a:p>
          <a:p>
            <a:pPr marL="228600" indent="-228600">
              <a:buFontTx/>
              <a:buAutoNum type="arabicParenR"/>
              <a:defRPr/>
            </a:pPr>
            <a:endParaRPr lang="en-US" dirty="0" smtClean="0"/>
          </a:p>
          <a:p>
            <a:pPr marL="228600" indent="-228600">
              <a:buFontTx/>
              <a:buAutoNum type="arabicParenR"/>
              <a:defRPr/>
            </a:pPr>
            <a:r>
              <a:rPr lang="en-US" dirty="0" smtClean="0"/>
              <a:t>Eat within 2 hours if &gt;90 °F and 1 hour &lt;90 °F  or hold hot at </a:t>
            </a:r>
            <a:r>
              <a:rPr lang="en-US" u="sng" dirty="0" smtClean="0"/>
              <a:t>&gt;</a:t>
            </a:r>
            <a:r>
              <a:rPr lang="en-US" dirty="0" smtClean="0"/>
              <a:t>140 °F. </a:t>
            </a:r>
          </a:p>
          <a:p>
            <a:pPr marL="228600" indent="-228600">
              <a:buFontTx/>
              <a:buAutoNum type="arabicParenR"/>
              <a:defRPr/>
            </a:pPr>
            <a:endParaRPr lang="en-US" dirty="0" smtClean="0"/>
          </a:p>
          <a:p>
            <a:pPr marL="228600" indent="-228600">
              <a:buFontTx/>
              <a:buAutoNum type="arabicParenR"/>
              <a:defRPr/>
            </a:pPr>
            <a:r>
              <a:rPr lang="en-US" dirty="0" smtClean="0"/>
              <a:t>Chill leftovers that have </a:t>
            </a:r>
            <a:r>
              <a:rPr lang="en-US" b="1" dirty="0" smtClean="0"/>
              <a:t>not been </a:t>
            </a:r>
            <a:r>
              <a:rPr lang="en-US" dirty="0" smtClean="0"/>
              <a:t>in the temperature danger zone for more than 2 hours or 1 hour depending on temperature in several, small shallow containers and on ice to ensure quick cooling. </a:t>
            </a:r>
          </a:p>
          <a:p>
            <a:pPr>
              <a:defRPr/>
            </a:pPr>
            <a:endParaRPr lang="en-US" altLang="en-US" dirty="0" smtClean="0"/>
          </a:p>
          <a:p>
            <a:pPr>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20</a:t>
            </a:fld>
            <a:endParaRPr lang="en-US"/>
          </a:p>
        </p:txBody>
      </p:sp>
    </p:spTree>
    <p:extLst>
      <p:ext uri="{BB962C8B-B14F-4D97-AF65-F5344CB8AC3E}">
        <p14:creationId xmlns:p14="http://schemas.microsoft.com/office/powerpoint/2010/main" val="12954785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smtClean="0"/>
              <a:t>Review the slide.</a:t>
            </a:r>
          </a:p>
          <a:p>
            <a:pPr eaLnBrk="1" hangingPunct="1">
              <a:spcBef>
                <a:spcPct val="0"/>
              </a:spcBef>
            </a:pPr>
            <a:endParaRPr lang="en-US" altLang="en-US" dirty="0" smtClean="0"/>
          </a:p>
          <a:p>
            <a:pPr eaLnBrk="1" hangingPunct="1">
              <a:spcBef>
                <a:spcPct val="0"/>
              </a:spcBef>
            </a:pPr>
            <a:r>
              <a:rPr lang="en-US" altLang="en-US" dirty="0" smtClean="0"/>
              <a:t>Don’t forget beverages! Here are some great healthy beverages for your outdoor activities. It is important to stay hydrated during the hot summer months.  Frozen bottled water serves two purposes it can keep you cool plus help you stay hydrated.</a:t>
            </a:r>
          </a:p>
          <a:p>
            <a:pPr eaLnBrk="1" hangingPunct="1">
              <a:spcBef>
                <a:spcPct val="0"/>
              </a:spcBef>
            </a:pPr>
            <a:endParaRPr lang="en-US" altLang="en-US" dirty="0" smtClean="0"/>
          </a:p>
          <a:p>
            <a:r>
              <a:rPr lang="en-US" altLang="en-US" dirty="0" smtClean="0"/>
              <a:t>The CLEAN principle still applies, though, so be sure to wash your produce items either before you leave home or once you get to your picnic site if using for your beverages. </a:t>
            </a:r>
          </a:p>
          <a:p>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21</a:t>
            </a:fld>
            <a:endParaRPr lang="en-US"/>
          </a:p>
        </p:txBody>
      </p:sp>
    </p:spTree>
    <p:extLst>
      <p:ext uri="{BB962C8B-B14F-4D97-AF65-F5344CB8AC3E}">
        <p14:creationId xmlns:p14="http://schemas.microsoft.com/office/powerpoint/2010/main" val="32928018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smtClean="0"/>
              <a:t>SUGGESTED ACTIVITY (10 minutes)</a:t>
            </a:r>
          </a:p>
          <a:p>
            <a:pPr>
              <a:defRPr/>
            </a:pPr>
            <a:r>
              <a:rPr lang="en-US" i="1" dirty="0" smtClean="0"/>
              <a:t>Note: If you are not doing an optional activity, please delete this slide and move to the summary slide.  Refer to </a:t>
            </a:r>
            <a:r>
              <a:rPr lang="en-US" altLang="en-US" i="1" dirty="0" smtClean="0"/>
              <a:t>Keep it Safe – Fun and Healthy Picnic Foods Handout</a:t>
            </a:r>
            <a:r>
              <a:rPr lang="en-US" i="1" dirty="0" smtClean="0"/>
              <a:t> for activity.</a:t>
            </a:r>
          </a:p>
          <a:p>
            <a:pPr>
              <a:defRPr/>
            </a:pPr>
            <a:endParaRPr lang="en-US" dirty="0" smtClean="0"/>
          </a:p>
          <a:p>
            <a:pPr>
              <a:defRPr/>
            </a:pPr>
            <a:r>
              <a:rPr lang="en-US" dirty="0" smtClean="0"/>
              <a:t>ACTIVITY INSTRUCTIONS:</a:t>
            </a:r>
          </a:p>
          <a:p>
            <a:pPr>
              <a:defRPr/>
            </a:pPr>
            <a:r>
              <a:rPr lang="en-US" dirty="0" smtClean="0"/>
              <a:t>Ask individuals to get into groups. Aim for 3-4 individuals per group. Have groups plan a safe and healthy picnic. </a:t>
            </a:r>
          </a:p>
          <a:p>
            <a:pPr eaLnBrk="1" hangingPunct="1">
              <a:spcBef>
                <a:spcPct val="0"/>
              </a:spcBef>
              <a:defRPr/>
            </a:pPr>
            <a:endParaRPr lang="en-US" dirty="0" smtClean="0"/>
          </a:p>
          <a:p>
            <a:pPr eaLnBrk="1" hangingPunct="1">
              <a:spcBef>
                <a:spcPct val="0"/>
              </a:spcBef>
              <a:defRPr/>
            </a:pPr>
            <a:r>
              <a:rPr lang="en-US" dirty="0" smtClean="0"/>
              <a:t>Remind them to include:</a:t>
            </a:r>
          </a:p>
          <a:p>
            <a:pPr marL="171450" indent="-171450" eaLnBrk="1" hangingPunct="1">
              <a:spcBef>
                <a:spcPct val="0"/>
              </a:spcBef>
              <a:buFont typeface="Wingdings" panose="05000000000000000000" pitchFamily="2" charset="2"/>
              <a:buChar char="ü"/>
              <a:defRPr/>
            </a:pPr>
            <a:r>
              <a:rPr lang="en-US" dirty="0" smtClean="0"/>
              <a:t>Tools they would bring including coolers, utensils, ice, water and soap, containers for leftovers, etc.</a:t>
            </a:r>
          </a:p>
          <a:p>
            <a:pPr marL="171450" indent="-171450" eaLnBrk="1" hangingPunct="1">
              <a:spcBef>
                <a:spcPct val="0"/>
              </a:spcBef>
              <a:buFont typeface="Wingdings" panose="05000000000000000000" pitchFamily="2" charset="2"/>
              <a:buChar char="ü"/>
              <a:defRPr/>
            </a:pPr>
            <a:r>
              <a:rPr lang="en-US" dirty="0" smtClean="0"/>
              <a:t>How they would pack and transport the items</a:t>
            </a:r>
          </a:p>
          <a:p>
            <a:pPr marL="171450" indent="-171450" eaLnBrk="1" hangingPunct="1">
              <a:spcBef>
                <a:spcPct val="0"/>
              </a:spcBef>
              <a:buFont typeface="Wingdings" panose="05000000000000000000" pitchFamily="2" charset="2"/>
              <a:buChar char="ü"/>
              <a:defRPr/>
            </a:pPr>
            <a:r>
              <a:rPr lang="en-US" dirty="0" smtClean="0"/>
              <a:t>Include a variety of temperature stable items plus ready-to-eat cold and hot items and items that require on-site cooking plus beverages</a:t>
            </a:r>
          </a:p>
          <a:p>
            <a:pPr marL="171450" indent="-171450" eaLnBrk="1" hangingPunct="1">
              <a:spcBef>
                <a:spcPct val="0"/>
              </a:spcBef>
              <a:buFont typeface="Wingdings" panose="05000000000000000000" pitchFamily="2" charset="2"/>
              <a:buChar char="ü"/>
              <a:defRPr/>
            </a:pPr>
            <a:r>
              <a:rPr lang="en-US" dirty="0" smtClean="0"/>
              <a:t>Strategy for leftovers</a:t>
            </a:r>
          </a:p>
          <a:p>
            <a:pPr eaLnBrk="1" hangingPunct="1">
              <a:spcBef>
                <a:spcPct val="0"/>
              </a:spcBef>
              <a:defRPr/>
            </a:pPr>
            <a:endParaRPr lang="en-US" dirty="0" smtClean="0"/>
          </a:p>
          <a:p>
            <a:pPr eaLnBrk="1" hangingPunct="1">
              <a:spcBef>
                <a:spcPct val="0"/>
              </a:spcBef>
              <a:defRPr/>
            </a:pPr>
            <a:r>
              <a:rPr lang="en-US" dirty="0" smtClean="0"/>
              <a:t>Near the end of the activity, ask each group to share their safe and healthy picnic plans. </a:t>
            </a:r>
          </a:p>
          <a:p>
            <a:pPr eaLnBrk="1" hangingPunct="1">
              <a:spcBef>
                <a:spcPct val="0"/>
              </a:spcBef>
              <a:defRPr/>
            </a:pPr>
            <a:endParaRPr lang="en-US" dirty="0" smtClean="0"/>
          </a:p>
          <a:p>
            <a:pPr eaLnBrk="1" hangingPunct="1">
              <a:spcBef>
                <a:spcPct val="0"/>
              </a:spcBef>
              <a:defRPr/>
            </a:pPr>
            <a:r>
              <a:rPr lang="en-US" b="1" dirty="0" smtClean="0"/>
              <a:t>Other suggested activity ideas:</a:t>
            </a:r>
          </a:p>
          <a:p>
            <a:pPr marL="228600" indent="-228600" eaLnBrk="1" hangingPunct="1">
              <a:spcBef>
                <a:spcPct val="0"/>
              </a:spcBef>
              <a:buFont typeface="+mj-lt"/>
              <a:buAutoNum type="arabicPeriod"/>
              <a:defRPr/>
            </a:pPr>
            <a:r>
              <a:rPr lang="en-US" dirty="0" smtClean="0"/>
              <a:t>Bring two coolers and two picnic baskets plus multiply empty containers labeled with foods items like raw chicken, fresh cut veggies, chocolate chip cookies, apples, etc. Have individuals form two teams and see which team can pack the cooler plus picnic basket the fastest while correctly applying the principles of SEPARATE.</a:t>
            </a:r>
          </a:p>
          <a:p>
            <a:pPr marL="228600" indent="-228600" eaLnBrk="1" hangingPunct="1">
              <a:spcBef>
                <a:spcPct val="0"/>
              </a:spcBef>
              <a:buFont typeface="+mj-lt"/>
              <a:buAutoNum type="arabicPeriod"/>
              <a:defRPr/>
            </a:pPr>
            <a:r>
              <a:rPr lang="en-US" dirty="0" smtClean="0"/>
              <a:t>Bring ingredients for a yogurt based dip plus cherry tomatoes and baby carrots for dipping. Also bring an appropriate container for transporting and storing the dip, tomatoes and carrots at picnics. Demonstrate making the dip and washing the produce and then packing it safely for a picnic trip. Then taste! </a:t>
            </a:r>
          </a:p>
          <a:p>
            <a:pPr marL="228600" indent="-228600" eaLnBrk="1" hangingPunct="1">
              <a:spcBef>
                <a:spcPct val="0"/>
              </a:spcBef>
              <a:buFont typeface="+mj-lt"/>
              <a:buAutoNum type="arabicPeriod"/>
              <a:defRPr/>
            </a:pPr>
            <a:r>
              <a:rPr lang="en-US" dirty="0" smtClean="0"/>
              <a:t>Obtain local grocery store deli menus and have participants identify safe and healthy ready-to-eat options to bring to their picnics.  Build meals containing at least one ready-to-eat cold food, ready-to-eat hot food, plus 2 temperature stable foods. Discuss how you would transport and serve these items. </a:t>
            </a:r>
          </a:p>
          <a:p>
            <a:pPr marL="228600" indent="-228600" eaLnBrk="1" hangingPunct="1">
              <a:spcBef>
                <a:spcPct val="0"/>
              </a:spcBef>
              <a:buFont typeface="+mj-lt"/>
              <a:buAutoNum type="arabicPeriod"/>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22</a:t>
            </a:fld>
            <a:endParaRPr lang="en-US"/>
          </a:p>
        </p:txBody>
      </p:sp>
    </p:spTree>
    <p:extLst>
      <p:ext uri="{BB962C8B-B14F-4D97-AF65-F5344CB8AC3E}">
        <p14:creationId xmlns:p14="http://schemas.microsoft.com/office/powerpoint/2010/main" val="29634492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Wingdings" panose="05000000000000000000" pitchFamily="2" charset="2"/>
              <a:buChar char="ü"/>
              <a:defRPr/>
            </a:pPr>
            <a:r>
              <a:rPr lang="en-US" altLang="en-US" dirty="0" smtClean="0"/>
              <a:t>You can avoid foodborne illness at picnics and all your outdoor summer dining activities. </a:t>
            </a:r>
          </a:p>
          <a:p>
            <a:pPr marL="457200" indent="-457200">
              <a:buFont typeface="Wingdings" panose="05000000000000000000" pitchFamily="2" charset="2"/>
              <a:buChar char="ü"/>
              <a:defRPr/>
            </a:pPr>
            <a:endParaRPr lang="en-US" altLang="en-US" dirty="0" smtClean="0"/>
          </a:p>
          <a:p>
            <a:pPr>
              <a:buFont typeface="Wingdings" panose="05000000000000000000" pitchFamily="2" charset="2"/>
              <a:buNone/>
              <a:defRPr/>
            </a:pPr>
            <a:r>
              <a:rPr lang="en-US" altLang="en-US" i="1" dirty="0" smtClean="0"/>
              <a:t>Make a plan</a:t>
            </a:r>
          </a:p>
          <a:p>
            <a:pPr>
              <a:buFont typeface="Wingdings" panose="05000000000000000000" pitchFamily="2" charset="2"/>
              <a:buNone/>
              <a:defRPr/>
            </a:pPr>
            <a:r>
              <a:rPr lang="en-US" altLang="en-US" i="1" dirty="0" smtClean="0"/>
              <a:t>Remember your tools (</a:t>
            </a:r>
            <a:r>
              <a:rPr lang="en-US" altLang="en-US" dirty="0" smtClean="0"/>
              <a:t>ice, coolers, insulated containers, storage for leftovers, water, soap, hand-wipes, paper towels, multiple utensils, thermometers </a:t>
            </a:r>
            <a:r>
              <a:rPr lang="en-US" altLang="en-US" dirty="0" err="1" smtClean="0"/>
              <a:t>etc</a:t>
            </a:r>
            <a:r>
              <a:rPr lang="en-US" altLang="en-US" dirty="0" smtClean="0"/>
              <a:t>)</a:t>
            </a:r>
            <a:endParaRPr lang="en-US" altLang="en-US" i="1" dirty="0" smtClean="0"/>
          </a:p>
          <a:p>
            <a:pPr>
              <a:buFont typeface="Wingdings" panose="05000000000000000000" pitchFamily="2" charset="2"/>
              <a:buNone/>
              <a:defRPr/>
            </a:pPr>
            <a:r>
              <a:rPr lang="en-US" altLang="en-US" i="1" dirty="0" smtClean="0"/>
              <a:t>Choose a variety of ready-to-eat, hot and cold foods plus self-stable foods</a:t>
            </a:r>
          </a:p>
          <a:p>
            <a:pPr marL="457200" indent="-457200">
              <a:buFont typeface="Wingdings" panose="05000000000000000000" pitchFamily="2" charset="2"/>
              <a:buChar char="ü"/>
              <a:defRPr/>
            </a:pPr>
            <a:endParaRPr lang="en-US" altLang="en-US" dirty="0" smtClean="0"/>
          </a:p>
          <a:p>
            <a:pPr marL="457200" indent="-457200">
              <a:buFont typeface="Wingdings" panose="05000000000000000000" pitchFamily="2" charset="2"/>
              <a:buChar char="ü"/>
              <a:defRPr/>
            </a:pPr>
            <a:r>
              <a:rPr lang="en-US" altLang="en-US" dirty="0" smtClean="0"/>
              <a:t>Just remember the FOUR plus ONE steps to prevent foodborne illnesses.</a:t>
            </a:r>
          </a:p>
          <a:p>
            <a:pPr marL="457200" indent="-457200">
              <a:buFont typeface="Wingdings" panose="05000000000000000000" pitchFamily="2" charset="2"/>
              <a:buChar char="ü"/>
              <a:defRPr/>
            </a:pPr>
            <a:endParaRPr lang="en-US" altLang="en-US" dirty="0" smtClean="0"/>
          </a:p>
          <a:p>
            <a:pPr>
              <a:buFont typeface="Wingdings" panose="05000000000000000000" pitchFamily="2" charset="2"/>
              <a:buNone/>
              <a:defRPr/>
            </a:pPr>
            <a:r>
              <a:rPr lang="en-US" altLang="en-US" i="1" dirty="0" smtClean="0"/>
              <a:t>CLEAN</a:t>
            </a:r>
            <a:br>
              <a:rPr lang="en-US" altLang="en-US" i="1" dirty="0" smtClean="0"/>
            </a:br>
            <a:r>
              <a:rPr lang="en-US" altLang="en-US" i="1" dirty="0" smtClean="0"/>
              <a:t>SEPARATE</a:t>
            </a:r>
            <a:br>
              <a:rPr lang="en-US" altLang="en-US" i="1" dirty="0" smtClean="0"/>
            </a:br>
            <a:r>
              <a:rPr lang="en-US" altLang="en-US" i="1" dirty="0" smtClean="0"/>
              <a:t>COOK</a:t>
            </a:r>
            <a:br>
              <a:rPr lang="en-US" altLang="en-US" i="1" dirty="0" smtClean="0"/>
            </a:br>
            <a:r>
              <a:rPr lang="en-US" altLang="en-US" i="1" dirty="0" smtClean="0"/>
              <a:t>HOLD</a:t>
            </a:r>
            <a:br>
              <a:rPr lang="en-US" altLang="en-US" i="1" dirty="0" smtClean="0"/>
            </a:br>
            <a:r>
              <a:rPr lang="en-US" altLang="en-US" i="1" dirty="0" smtClean="0"/>
              <a:t>CHILL</a:t>
            </a:r>
          </a:p>
          <a:p>
            <a:pPr marL="457200" indent="-457200">
              <a:buFont typeface="Wingdings" panose="05000000000000000000" pitchFamily="2" charset="2"/>
              <a:buChar char="ü"/>
              <a:defRPr/>
            </a:pPr>
            <a:endParaRPr lang="en-US" altLang="en-US" dirty="0" smtClean="0"/>
          </a:p>
          <a:p>
            <a:pPr marL="457200" indent="-457200">
              <a:buFont typeface="Wingdings" panose="05000000000000000000" pitchFamily="2" charset="2"/>
              <a:buChar char="ü"/>
              <a:defRPr/>
            </a:pPr>
            <a:r>
              <a:rPr lang="en-US" altLang="en-US" dirty="0" smtClean="0"/>
              <a:t>There a lots of great options for safe, delicious and healthy picnic foods all you need is a plan. </a:t>
            </a:r>
          </a:p>
          <a:p>
            <a:pPr marL="457200" indent="-457200">
              <a:buFont typeface="Wingdings" panose="05000000000000000000" pitchFamily="2" charset="2"/>
              <a:buChar char="ü"/>
              <a:defRPr/>
            </a:pPr>
            <a:endParaRPr lang="en-US" altLang="en-US" dirty="0" smtClean="0"/>
          </a:p>
          <a:p>
            <a:pPr>
              <a:buFont typeface="Wingdings" panose="05000000000000000000" pitchFamily="2" charset="2"/>
              <a:buNone/>
              <a:defRPr/>
            </a:pPr>
            <a:r>
              <a:rPr lang="en-US" altLang="en-US" dirty="0" smtClean="0"/>
              <a:t>Remember our great ideas?</a:t>
            </a:r>
          </a:p>
          <a:p>
            <a:pPr>
              <a:buFont typeface="Wingdings" panose="05000000000000000000" pitchFamily="2" charset="2"/>
              <a:buNone/>
              <a:defRPr/>
            </a:pPr>
            <a:endParaRPr lang="en-US" altLang="en-US" dirty="0" smtClean="0"/>
          </a:p>
          <a:p>
            <a:pPr>
              <a:buFont typeface="Wingdings" panose="05000000000000000000" pitchFamily="2" charset="2"/>
              <a:buNone/>
              <a:defRPr/>
            </a:pPr>
            <a:r>
              <a:rPr lang="en-US" altLang="en-US" dirty="0" smtClean="0"/>
              <a:t>Fresh whole fruit</a:t>
            </a:r>
          </a:p>
          <a:p>
            <a:pPr>
              <a:buFont typeface="Wingdings" panose="05000000000000000000" pitchFamily="2" charset="2"/>
              <a:buNone/>
              <a:defRPr/>
            </a:pPr>
            <a:r>
              <a:rPr lang="en-US" altLang="en-US" dirty="0" smtClean="0"/>
              <a:t>Dried fruit</a:t>
            </a:r>
          </a:p>
          <a:p>
            <a:pPr>
              <a:buFont typeface="Wingdings" panose="05000000000000000000" pitchFamily="2" charset="2"/>
              <a:buNone/>
              <a:defRPr/>
            </a:pPr>
            <a:r>
              <a:rPr lang="en-US" altLang="en-US" dirty="0" smtClean="0"/>
              <a:t>Mixed nuts</a:t>
            </a:r>
          </a:p>
          <a:p>
            <a:pPr>
              <a:buFont typeface="Wingdings" panose="05000000000000000000" pitchFamily="2" charset="2"/>
              <a:buNone/>
              <a:defRPr/>
            </a:pPr>
            <a:r>
              <a:rPr lang="en-US" altLang="en-US" dirty="0" smtClean="0"/>
              <a:t>Baked chips</a:t>
            </a:r>
          </a:p>
          <a:p>
            <a:pPr>
              <a:buFont typeface="Wingdings" panose="05000000000000000000" pitchFamily="2" charset="2"/>
              <a:buNone/>
              <a:defRPr/>
            </a:pPr>
            <a:r>
              <a:rPr lang="en-US" altLang="en-US" dirty="0" smtClean="0"/>
              <a:t>Whole grain pretzels</a:t>
            </a:r>
          </a:p>
          <a:p>
            <a:pPr>
              <a:buFont typeface="Wingdings" panose="05000000000000000000" pitchFamily="2" charset="2"/>
              <a:buNone/>
              <a:defRPr/>
            </a:pPr>
            <a:r>
              <a:rPr lang="en-US" altLang="en-US" dirty="0" smtClean="0"/>
              <a:t>Yogurt based dips</a:t>
            </a:r>
          </a:p>
          <a:p>
            <a:pPr>
              <a:buFont typeface="Wingdings" panose="05000000000000000000" pitchFamily="2" charset="2"/>
              <a:buNone/>
              <a:defRPr/>
            </a:pPr>
            <a:r>
              <a:rPr lang="en-US" altLang="en-US" dirty="0" smtClean="0"/>
              <a:t>Bean based dips</a:t>
            </a:r>
          </a:p>
          <a:p>
            <a:pPr>
              <a:buFont typeface="Wingdings" panose="05000000000000000000" pitchFamily="2" charset="2"/>
              <a:buNone/>
              <a:defRPr/>
            </a:pPr>
            <a:r>
              <a:rPr lang="en-US" altLang="en-US" dirty="0" smtClean="0"/>
              <a:t>Cherry tomatoes and baby carrots</a:t>
            </a:r>
          </a:p>
          <a:p>
            <a:pPr>
              <a:buFont typeface="Wingdings" panose="05000000000000000000" pitchFamily="2" charset="2"/>
              <a:buNone/>
              <a:defRPr/>
            </a:pPr>
            <a:r>
              <a:rPr lang="en-US" altLang="en-US" dirty="0" smtClean="0"/>
              <a:t>Grilled veggies</a:t>
            </a:r>
          </a:p>
          <a:p>
            <a:pPr>
              <a:buFont typeface="Wingdings" panose="05000000000000000000" pitchFamily="2" charset="2"/>
              <a:buNone/>
              <a:defRPr/>
            </a:pPr>
            <a:r>
              <a:rPr lang="en-US" altLang="en-US" dirty="0" smtClean="0"/>
              <a:t>Ready-to-eat grilled salmon and chicken</a:t>
            </a:r>
          </a:p>
          <a:p>
            <a:pPr>
              <a:buFont typeface="Wingdings" panose="05000000000000000000" pitchFamily="2" charset="2"/>
              <a:buNone/>
              <a:defRPr/>
            </a:pPr>
            <a:r>
              <a:rPr lang="en-US" altLang="en-US" dirty="0" smtClean="0"/>
              <a:t>Veggie burgers</a:t>
            </a:r>
          </a:p>
          <a:p>
            <a:pPr>
              <a:buFont typeface="Wingdings" panose="05000000000000000000" pitchFamily="2" charset="2"/>
              <a:buNone/>
              <a:defRPr/>
            </a:pPr>
            <a:r>
              <a:rPr lang="en-US" altLang="en-US" dirty="0" smtClean="0"/>
              <a:t>Hard cheeses</a:t>
            </a:r>
          </a:p>
          <a:p>
            <a:pPr>
              <a:buFont typeface="Wingdings" panose="05000000000000000000" pitchFamily="2" charset="2"/>
              <a:buNone/>
              <a:defRPr/>
            </a:pPr>
            <a:r>
              <a:rPr lang="en-US" altLang="en-US" dirty="0" smtClean="0"/>
              <a:t>Oatmeal and cranberry cookies</a:t>
            </a:r>
          </a:p>
          <a:p>
            <a:pPr>
              <a:buFont typeface="Wingdings" panose="05000000000000000000" pitchFamily="2" charset="2"/>
              <a:buNone/>
              <a:defRPr/>
            </a:pPr>
            <a:r>
              <a:rPr lang="en-US" altLang="en-US" dirty="0" smtClean="0"/>
              <a:t>Applesauce sweetened brownies</a:t>
            </a:r>
          </a:p>
          <a:p>
            <a:pPr>
              <a:buFont typeface="Wingdings" panose="05000000000000000000" pitchFamily="2" charset="2"/>
              <a:buNone/>
              <a:defRPr/>
            </a:pPr>
            <a:endParaRPr lang="en-US" altLang="en-US" dirty="0" smtClean="0"/>
          </a:p>
          <a:p>
            <a:pPr>
              <a:buFont typeface="Wingdings" panose="05000000000000000000" pitchFamily="2" charset="2"/>
              <a:buNone/>
              <a:defRPr/>
            </a:pPr>
            <a:r>
              <a:rPr lang="en-US" altLang="en-US" dirty="0" smtClean="0"/>
              <a:t> </a:t>
            </a:r>
          </a:p>
          <a:p>
            <a:pPr marL="171450" lvl="1" indent="-171450">
              <a:buFont typeface="Wingdings" panose="05000000000000000000" pitchFamily="2" charset="2"/>
              <a:buChar char="ü"/>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23</a:t>
            </a:fld>
            <a:endParaRPr lang="en-US"/>
          </a:p>
        </p:txBody>
      </p:sp>
    </p:spTree>
    <p:extLst>
      <p:ext uri="{BB962C8B-B14F-4D97-AF65-F5344CB8AC3E}">
        <p14:creationId xmlns:p14="http://schemas.microsoft.com/office/powerpoint/2010/main" val="35181676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t>Here are some helpful places to go for more information on keeping your foods safe. This is also in your </a:t>
            </a:r>
            <a:r>
              <a:rPr lang="en-US" altLang="en-US" i="1" dirty="0" smtClean="0"/>
              <a:t>Keep it Safe – Fun and Healthy Picnic Foods Handout.</a:t>
            </a: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24</a:t>
            </a:fld>
            <a:endParaRPr lang="en-US"/>
          </a:p>
        </p:txBody>
      </p:sp>
    </p:spTree>
    <p:extLst>
      <p:ext uri="{BB962C8B-B14F-4D97-AF65-F5344CB8AC3E}">
        <p14:creationId xmlns:p14="http://schemas.microsoft.com/office/powerpoint/2010/main" val="696646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smtClean="0"/>
              <a:t>Thank you for your attention today. I hope this presentation gave you some good ideas about how to keep your summer picnics safe, healthy and fun!</a:t>
            </a:r>
          </a:p>
          <a:p>
            <a:pPr>
              <a:spcBef>
                <a:spcPct val="0"/>
              </a:spcBef>
            </a:pPr>
            <a:endParaRPr lang="en-US" altLang="en-US" dirty="0" smtClean="0"/>
          </a:p>
          <a:p>
            <a:pPr>
              <a:spcBef>
                <a:spcPct val="0"/>
              </a:spcBef>
            </a:pPr>
            <a:r>
              <a:rPr lang="en-US" altLang="en-US" b="1" dirty="0" smtClean="0"/>
              <a:t>Handouts:</a:t>
            </a:r>
            <a:endParaRPr lang="en-US" altLang="en-US" dirty="0" smtClean="0"/>
          </a:p>
          <a:p>
            <a:pPr>
              <a:spcBef>
                <a:spcPct val="0"/>
              </a:spcBef>
            </a:pPr>
            <a:endParaRPr lang="en-US" altLang="en-US" dirty="0" smtClean="0">
              <a:solidFill>
                <a:srgbClr val="39683E"/>
              </a:solidFill>
            </a:endParaRPr>
          </a:p>
          <a:p>
            <a:pPr eaLnBrk="1" hangingPunct="1">
              <a:spcBef>
                <a:spcPct val="0"/>
              </a:spcBef>
            </a:pPr>
            <a:r>
              <a:rPr lang="en-US" altLang="en-US" i="1" dirty="0" smtClean="0"/>
              <a:t>Keep it Safe – Fun and Healthy Picnic Foods Handout</a:t>
            </a:r>
            <a:endParaRPr lang="en-US" altLang="en-US" b="1" dirty="0" smtClean="0"/>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25</a:t>
            </a:fld>
            <a:endParaRPr lang="en-US"/>
          </a:p>
        </p:txBody>
      </p:sp>
    </p:spTree>
    <p:extLst>
      <p:ext uri="{BB962C8B-B14F-4D97-AF65-F5344CB8AC3E}">
        <p14:creationId xmlns:p14="http://schemas.microsoft.com/office/powerpoint/2010/main" val="2882347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We can all admit that getting sick from the food we eat isn’t any fun but the reality is many of us will experience a foodborne illness over a lifetime. In fact based on data from the Centers for Disease Control and Prevention (CDC) we can expect foodborne illness to impact 48 million of us a year. That is an estimate based on surveillance of about 15% of the entire US population. </a:t>
            </a:r>
          </a:p>
          <a:p>
            <a:endParaRPr lang="en-US" altLang="en-US" b="1" dirty="0" smtClean="0"/>
          </a:p>
          <a:p>
            <a:r>
              <a:rPr lang="en-US" altLang="en-US" b="1" dirty="0" smtClean="0"/>
              <a:t>While food poisoning can happen at any time foodborne illness peaks during warmer summer months.</a:t>
            </a:r>
          </a:p>
          <a:p>
            <a:endParaRPr lang="en-US" altLang="en-US" b="1" dirty="0" smtClean="0"/>
          </a:p>
          <a:p>
            <a:r>
              <a:rPr lang="en-US" altLang="en-US" dirty="0" smtClean="0"/>
              <a:t>Why is this? The answer is twofold. </a:t>
            </a:r>
          </a:p>
          <a:p>
            <a:endParaRPr lang="en-US" altLang="en-US" dirty="0" smtClean="0"/>
          </a:p>
          <a:p>
            <a:r>
              <a:rPr lang="en-US" altLang="en-US" dirty="0" smtClean="0"/>
              <a:t>One the bacteria that are present throughout the environment grow faster in warm months. Most foodborne illness causing bacteria grow fastest between the temperatures of 90 to 110 °F. Bacteria also need moisture to flourish and summer weather is often hot and humid. So given these ‘right’ circumstances harmful bacteria can quickly multiply on food to large numbers. </a:t>
            </a:r>
          </a:p>
          <a:p>
            <a:endParaRPr lang="en-US" altLang="en-US" dirty="0" smtClean="0"/>
          </a:p>
          <a:p>
            <a:r>
              <a:rPr lang="en-US" altLang="en-US" dirty="0" smtClean="0"/>
              <a:t>Two we go outside during the summer and that means more people are cooking at picnics, barbecues and on camping trips without the safety controls that our kitchens provide. </a:t>
            </a:r>
          </a:p>
          <a:p>
            <a:endParaRPr lang="en-US" altLang="en-US" dirty="0" smtClean="0"/>
          </a:p>
          <a:p>
            <a:r>
              <a:rPr lang="en-US" altLang="en-US" dirty="0" smtClean="0"/>
              <a:t>Luckily we seldom get sick from contaminated food because most of us have healthy immune systems. But we all can minimize our risk if we take some simple steps to ensure safe food is served at our outdoor events. </a:t>
            </a:r>
          </a:p>
          <a:p>
            <a:endParaRPr lang="en-US" altLang="en-US" dirty="0" smtClean="0"/>
          </a:p>
          <a:p>
            <a:r>
              <a:rPr lang="en-US" altLang="en-US" dirty="0" smtClean="0"/>
              <a:t>What are these steps? We will be reviewing them on the next series of slides.</a:t>
            </a:r>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3</a:t>
            </a:fld>
            <a:endParaRPr lang="en-US"/>
          </a:p>
        </p:txBody>
      </p:sp>
    </p:spTree>
    <p:extLst>
      <p:ext uri="{BB962C8B-B14F-4D97-AF65-F5344CB8AC3E}">
        <p14:creationId xmlns:p14="http://schemas.microsoft.com/office/powerpoint/2010/main" val="3783851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Today we are going to review the FOUR basic principles of the </a:t>
            </a:r>
            <a:r>
              <a:rPr lang="en-US" i="1" dirty="0" smtClean="0"/>
              <a:t>Food Safe Families campaign </a:t>
            </a:r>
            <a:r>
              <a:rPr lang="en-US" dirty="0" smtClean="0"/>
              <a:t>plus ONE extra principle and apply these concepts to summer-time picnics. </a:t>
            </a:r>
          </a:p>
          <a:p>
            <a:pPr>
              <a:defRPr/>
            </a:pPr>
            <a:endParaRPr lang="en-US" altLang="en-US" dirty="0" smtClean="0"/>
          </a:p>
          <a:p>
            <a:pPr>
              <a:defRPr/>
            </a:pPr>
            <a:r>
              <a:rPr lang="en-US" altLang="en-US" b="1" dirty="0" smtClean="0"/>
              <a:t>The first principle is CLEAN (as in reduce overall pathogen load)</a:t>
            </a:r>
          </a:p>
          <a:p>
            <a:pPr>
              <a:defRPr/>
            </a:pPr>
            <a:endParaRPr lang="en-US" altLang="en-US" i="1" dirty="0" smtClean="0"/>
          </a:p>
          <a:p>
            <a:pPr>
              <a:defRPr/>
            </a:pPr>
            <a:r>
              <a:rPr lang="en-US" altLang="en-US" dirty="0" smtClean="0"/>
              <a:t>1) Wash your hands before and after handing foods. Wash hands for 20 seconds (you can sing the happy birthday song twice) with soap and running water and dry with a clean towel or paper towel. </a:t>
            </a:r>
          </a:p>
          <a:p>
            <a:pPr>
              <a:defRPr/>
            </a:pPr>
            <a:endParaRPr lang="en-US" altLang="en-US" dirty="0" smtClean="0"/>
          </a:p>
          <a:p>
            <a:pPr>
              <a:defRPr/>
            </a:pPr>
            <a:r>
              <a:rPr lang="en-US" altLang="en-US" dirty="0" smtClean="0"/>
              <a:t>2) Wash surfaces and utensils that come into contact with food after each use. Use soap and water, then rinse clean, and allow to air dry. Wash dishes and utensils in a dishwasher and dish towels in a washing machine if available. </a:t>
            </a:r>
          </a:p>
          <a:p>
            <a:pPr>
              <a:defRPr/>
            </a:pPr>
            <a:endParaRPr lang="en-US" altLang="en-US" dirty="0" smtClean="0"/>
          </a:p>
          <a:p>
            <a:pPr>
              <a:defRPr/>
            </a:pPr>
            <a:r>
              <a:rPr lang="en-US" altLang="en-US" dirty="0" smtClean="0"/>
              <a:t>3) Wash fruits and vegetables (even if you plan to peel them) under cold running water and use a fruit and vegetable scrubber to ensure maximum cleanliness. Do not wash meat, poultry or eggs just pat dry. If you wash meat, poultry and eggs you will simply spread the germs rather than contain the germs!</a:t>
            </a:r>
            <a:endParaRPr lang="en-US" altLang="en-US" i="1" dirty="0" smtClean="0"/>
          </a:p>
          <a:p>
            <a:pPr>
              <a:defRPr/>
            </a:pPr>
            <a:endParaRPr lang="en-US" altLang="en-US" b="1" dirty="0" smtClean="0"/>
          </a:p>
          <a:p>
            <a:pPr>
              <a:defRPr/>
            </a:pPr>
            <a:r>
              <a:rPr lang="en-US" altLang="en-US" b="1" dirty="0" smtClean="0"/>
              <a:t>The second principle is SEPARATE (as in avoid cross-contamination)</a:t>
            </a:r>
          </a:p>
          <a:p>
            <a:pPr>
              <a:defRPr/>
            </a:pPr>
            <a:endParaRPr lang="en-US" altLang="en-US" b="1" dirty="0" smtClean="0"/>
          </a:p>
          <a:p>
            <a:pPr>
              <a:defRPr/>
            </a:pPr>
            <a:r>
              <a:rPr lang="en-US" altLang="en-US" dirty="0" smtClean="0"/>
              <a:t>1) Long before you ever prepare foods start separating them. This is to avoid cross-contamination. Cross-contamination occurs when pathogens on one type of food get onto another type of food that didn’t previously contain those pathogens.</a:t>
            </a:r>
          </a:p>
          <a:p>
            <a:pPr>
              <a:defRPr/>
            </a:pPr>
            <a:endParaRPr lang="en-US" altLang="en-US" dirty="0" smtClean="0"/>
          </a:p>
          <a:p>
            <a:pPr>
              <a:defRPr/>
            </a:pPr>
            <a:r>
              <a:rPr lang="en-US" altLang="en-US" dirty="0" smtClean="0"/>
              <a:t>2) Separate meat, poultry, seafood, and eggs from all other foods at all times.</a:t>
            </a:r>
          </a:p>
          <a:p>
            <a:pPr>
              <a:defRPr/>
            </a:pPr>
            <a:endParaRPr lang="en-US" altLang="en-US" dirty="0" smtClean="0"/>
          </a:p>
          <a:p>
            <a:pPr>
              <a:defRPr/>
            </a:pPr>
            <a:r>
              <a:rPr lang="en-US" altLang="en-US" dirty="0" smtClean="0"/>
              <a:t>3) Store foods separately and place raw meat, poultry, and seafood in containers or sealed in plastic bags and place them below ready-to-eat foods. </a:t>
            </a:r>
          </a:p>
          <a:p>
            <a:pPr>
              <a:defRPr/>
            </a:pPr>
            <a:endParaRPr lang="en-US" altLang="en-US" dirty="0" smtClean="0"/>
          </a:p>
          <a:p>
            <a:pPr>
              <a:defRPr/>
            </a:pPr>
            <a:r>
              <a:rPr lang="en-US" altLang="en-US" dirty="0" smtClean="0"/>
              <a:t>4) When preparing foods use separate utensils and cutting boards for produce and ready-to-eat items and meats, poultry and seafood or wash thoroughly before using again.</a:t>
            </a:r>
          </a:p>
          <a:p>
            <a:pPr>
              <a:defRPr/>
            </a:pPr>
            <a:endParaRPr lang="en-US" altLang="en-US" b="1" dirty="0" smtClean="0"/>
          </a:p>
          <a:p>
            <a:pPr>
              <a:defRPr/>
            </a:pPr>
            <a:r>
              <a:rPr lang="en-US" altLang="en-US" b="1" dirty="0" smtClean="0"/>
              <a:t>The third principle is COOK (as in reduce pathogen load or toxin load)</a:t>
            </a:r>
          </a:p>
          <a:p>
            <a:pPr>
              <a:defRPr/>
            </a:pPr>
            <a:endParaRPr lang="en-US" altLang="en-US" b="1" dirty="0" smtClean="0"/>
          </a:p>
          <a:p>
            <a:pPr marL="228600" indent="-228600">
              <a:buFontTx/>
              <a:buAutoNum type="arabicParenR"/>
              <a:defRPr/>
            </a:pPr>
            <a:r>
              <a:rPr lang="en-US" altLang="en-US" dirty="0" smtClean="0"/>
              <a:t>Cook foods to their appropriate internal temperatures. </a:t>
            </a:r>
          </a:p>
          <a:p>
            <a:pPr>
              <a:defRPr/>
            </a:pPr>
            <a:endParaRPr lang="en-US" altLang="en-US" dirty="0" smtClean="0"/>
          </a:p>
          <a:p>
            <a:pPr>
              <a:defRPr/>
            </a:pPr>
            <a:r>
              <a:rPr lang="en-US" altLang="en-US" dirty="0" smtClean="0"/>
              <a:t>2) The only way to know if the correct internal temperature has been reached is to use a food thermometer.</a:t>
            </a:r>
          </a:p>
          <a:p>
            <a:pPr>
              <a:defRPr/>
            </a:pPr>
            <a:endParaRPr lang="en-US" altLang="en-US" dirty="0" smtClean="0"/>
          </a:p>
          <a:p>
            <a:pPr>
              <a:defRPr/>
            </a:pPr>
            <a:r>
              <a:rPr lang="en-US" altLang="en-US" dirty="0" smtClean="0"/>
              <a:t>3) Avoid partial cooking.</a:t>
            </a:r>
          </a:p>
          <a:p>
            <a:pPr>
              <a:defRPr/>
            </a:pPr>
            <a:endParaRPr lang="en-US" altLang="en-US" b="1" dirty="0" smtClean="0"/>
          </a:p>
          <a:p>
            <a:pPr>
              <a:defRPr/>
            </a:pPr>
            <a:r>
              <a:rPr lang="en-US" altLang="en-US" b="1" dirty="0" smtClean="0"/>
              <a:t>The fourth principle is HOLD (as in keep bacteria out of the temperature danger zone)</a:t>
            </a:r>
          </a:p>
          <a:p>
            <a:pPr>
              <a:defRPr/>
            </a:pPr>
            <a:endParaRPr lang="en-US" altLang="en-US" b="1" dirty="0" smtClean="0"/>
          </a:p>
          <a:p>
            <a:pPr>
              <a:defRPr/>
            </a:pPr>
            <a:r>
              <a:rPr lang="en-US" altLang="en-US" dirty="0" smtClean="0"/>
              <a:t>1) Keep hot foods hot and cold foods cold. The key is to never let your foods remain in the temperature danger zone of </a:t>
            </a:r>
            <a:r>
              <a:rPr lang="en-US" altLang="en-US" b="1" dirty="0" smtClean="0"/>
              <a:t>40 °F and 140 °F</a:t>
            </a:r>
            <a:r>
              <a:rPr lang="en-US" altLang="en-US" dirty="0" smtClean="0"/>
              <a:t>. That means cold foods should be kept below </a:t>
            </a:r>
            <a:r>
              <a:rPr lang="en-US" altLang="en-US" b="1" dirty="0" smtClean="0"/>
              <a:t>40 °F </a:t>
            </a:r>
            <a:r>
              <a:rPr lang="en-US" altLang="en-US" dirty="0" smtClean="0"/>
              <a:t>and hot foods kept above </a:t>
            </a:r>
            <a:r>
              <a:rPr lang="en-US" altLang="en-US" b="1" dirty="0" smtClean="0"/>
              <a:t>140 °F. </a:t>
            </a:r>
            <a:r>
              <a:rPr lang="en-US" altLang="en-US" dirty="0" smtClean="0"/>
              <a:t>These temperatures are when bacteria multiply the fastest.</a:t>
            </a:r>
          </a:p>
          <a:p>
            <a:pPr>
              <a:defRPr/>
            </a:pPr>
            <a:endParaRPr lang="en-US" altLang="en-US" dirty="0" smtClean="0"/>
          </a:p>
          <a:p>
            <a:pPr>
              <a:defRPr/>
            </a:pPr>
            <a:r>
              <a:rPr lang="en-US" altLang="en-US" dirty="0" smtClean="0"/>
              <a:t>2) If your food does enter the temperature danger zone watch your time! You can keep food safely out for </a:t>
            </a:r>
            <a:r>
              <a:rPr lang="en-US" altLang="en-US" b="1" dirty="0" smtClean="0"/>
              <a:t>2 hours </a:t>
            </a:r>
            <a:r>
              <a:rPr lang="en-US" altLang="en-US" dirty="0" smtClean="0"/>
              <a:t>between </a:t>
            </a:r>
            <a:r>
              <a:rPr lang="en-US" altLang="en-US" b="1" dirty="0" smtClean="0"/>
              <a:t>40 °F and</a:t>
            </a:r>
            <a:r>
              <a:rPr lang="en-US" altLang="en-US" dirty="0" smtClean="0"/>
              <a:t> </a:t>
            </a:r>
            <a:r>
              <a:rPr lang="en-US" altLang="en-US" b="1" dirty="0" smtClean="0"/>
              <a:t>90 °F  </a:t>
            </a:r>
            <a:r>
              <a:rPr lang="en-US" altLang="en-US" dirty="0" smtClean="0"/>
              <a:t>and for </a:t>
            </a:r>
            <a:r>
              <a:rPr lang="en-US" altLang="en-US" b="1" dirty="0" smtClean="0"/>
              <a:t>1 hour </a:t>
            </a:r>
            <a:r>
              <a:rPr lang="en-US" altLang="en-US" dirty="0" smtClean="0"/>
              <a:t>if over </a:t>
            </a:r>
            <a:r>
              <a:rPr lang="en-US" altLang="en-US" b="1" dirty="0" smtClean="0"/>
              <a:t>90 °F. </a:t>
            </a:r>
            <a:r>
              <a:rPr lang="en-US" altLang="en-US" dirty="0" smtClean="0"/>
              <a:t>If these times are not met you should discard your leftovers. </a:t>
            </a:r>
          </a:p>
          <a:p>
            <a:pPr>
              <a:defRPr/>
            </a:pPr>
            <a:endParaRPr lang="en-US" altLang="en-US" dirty="0" smtClean="0"/>
          </a:p>
          <a:p>
            <a:pPr>
              <a:defRPr/>
            </a:pPr>
            <a:r>
              <a:rPr lang="en-US" altLang="en-US" b="1" dirty="0" smtClean="0"/>
              <a:t>The fifth principle is CHILL (as in slow bacteria’s ability to replicate)</a:t>
            </a:r>
          </a:p>
          <a:p>
            <a:pPr>
              <a:defRPr/>
            </a:pPr>
            <a:endParaRPr lang="en-US" altLang="en-US" b="1" dirty="0" smtClean="0"/>
          </a:p>
          <a:p>
            <a:pPr>
              <a:defRPr/>
            </a:pPr>
            <a:r>
              <a:rPr lang="en-US" altLang="en-US" dirty="0" smtClean="0"/>
              <a:t>1) </a:t>
            </a:r>
            <a:r>
              <a:rPr lang="en-US" dirty="0" smtClean="0"/>
              <a:t>Make sure your fridge and freezer are cooled to the right temperature. Your fridge should be between </a:t>
            </a:r>
            <a:r>
              <a:rPr lang="en-US" b="1" dirty="0" smtClean="0"/>
              <a:t>32 ˚F and 40 ˚F</a:t>
            </a:r>
            <a:r>
              <a:rPr lang="en-US" dirty="0" smtClean="0"/>
              <a:t> and your freezer should be </a:t>
            </a:r>
            <a:r>
              <a:rPr lang="en-US" b="1" dirty="0" smtClean="0"/>
              <a:t>0 ˚F </a:t>
            </a:r>
            <a:r>
              <a:rPr lang="en-US" dirty="0" smtClean="0"/>
              <a:t>or below.</a:t>
            </a:r>
          </a:p>
          <a:p>
            <a:pPr>
              <a:defRPr/>
            </a:pPr>
            <a:endParaRPr lang="en-US" altLang="en-US" dirty="0" smtClean="0"/>
          </a:p>
          <a:p>
            <a:pPr>
              <a:defRPr/>
            </a:pPr>
            <a:r>
              <a:rPr lang="en-US" altLang="en-US" dirty="0" smtClean="0"/>
              <a:t>2) Always thaw and marinate meats in your refrigerator.</a:t>
            </a:r>
          </a:p>
          <a:p>
            <a:pPr>
              <a:defRPr/>
            </a:pPr>
            <a:endParaRPr lang="en-US" altLang="en-US" dirty="0" smtClean="0"/>
          </a:p>
          <a:p>
            <a:pPr>
              <a:defRPr/>
            </a:pPr>
            <a:r>
              <a:rPr lang="en-US" altLang="en-US" dirty="0" smtClean="0"/>
              <a:t>3) Cool hot leftovers in several, shallow containers before storing. </a:t>
            </a:r>
          </a:p>
          <a:p>
            <a:pPr>
              <a:defRPr/>
            </a:pPr>
            <a:endParaRPr lang="en-US" altLang="en-US" dirty="0" smtClean="0"/>
          </a:p>
          <a:p>
            <a:pPr>
              <a:defRPr/>
            </a:pPr>
            <a:r>
              <a:rPr lang="en-US" altLang="en-US" dirty="0" smtClean="0"/>
              <a:t>Ok now we are ready to apply these principles to picnics.</a:t>
            </a:r>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4</a:t>
            </a:fld>
            <a:endParaRPr lang="en-US"/>
          </a:p>
        </p:txBody>
      </p:sp>
    </p:spTree>
    <p:extLst>
      <p:ext uri="{BB962C8B-B14F-4D97-AF65-F5344CB8AC3E}">
        <p14:creationId xmlns:p14="http://schemas.microsoft.com/office/powerpoint/2010/main" val="2130651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b="1" dirty="0" smtClean="0"/>
              <a:t>CLEAN Picnic Challenges</a:t>
            </a:r>
          </a:p>
          <a:p>
            <a:pPr>
              <a:defRPr/>
            </a:pPr>
            <a:endParaRPr lang="en-US" altLang="en-US" b="1" dirty="0" smtClean="0"/>
          </a:p>
          <a:p>
            <a:pPr marL="171450" indent="-171450">
              <a:buFont typeface="Wingdings" panose="05000000000000000000" pitchFamily="2" charset="2"/>
              <a:buChar char="ü"/>
              <a:defRPr/>
            </a:pPr>
            <a:r>
              <a:rPr lang="en-US" altLang="en-US" dirty="0" smtClean="0"/>
              <a:t>Wash your hands before and after handing foods. </a:t>
            </a:r>
          </a:p>
          <a:p>
            <a:pPr>
              <a:defRPr/>
            </a:pPr>
            <a:endParaRPr lang="en-US" altLang="en-US" dirty="0" smtClean="0"/>
          </a:p>
          <a:p>
            <a:pPr>
              <a:defRPr/>
            </a:pPr>
            <a:r>
              <a:rPr lang="en-US" altLang="en-US" i="1" dirty="0" smtClean="0"/>
              <a:t>But outdoors you may not have access to running water so what to do?</a:t>
            </a:r>
          </a:p>
          <a:p>
            <a:pPr>
              <a:defRPr/>
            </a:pPr>
            <a:endParaRPr lang="en-US" altLang="en-US" dirty="0" smtClean="0"/>
          </a:p>
          <a:p>
            <a:pPr marL="171450" indent="-171450">
              <a:buFont typeface="Wingdings" panose="05000000000000000000" pitchFamily="2" charset="2"/>
              <a:buChar char="ü"/>
              <a:defRPr/>
            </a:pPr>
            <a:r>
              <a:rPr lang="en-US" altLang="en-US" dirty="0" smtClean="0"/>
              <a:t>Wash surfaces and utensils that come into contact with food after each use. </a:t>
            </a:r>
          </a:p>
          <a:p>
            <a:pPr>
              <a:defRPr/>
            </a:pPr>
            <a:endParaRPr lang="en-US" altLang="en-US" dirty="0" smtClean="0"/>
          </a:p>
          <a:p>
            <a:pPr>
              <a:defRPr/>
            </a:pPr>
            <a:r>
              <a:rPr lang="en-US" altLang="en-US" i="1" dirty="0" smtClean="0"/>
              <a:t>With no dishwasher in site what are picnickers to do?</a:t>
            </a:r>
          </a:p>
          <a:p>
            <a:pPr>
              <a:defRPr/>
            </a:pPr>
            <a:endParaRPr lang="en-US" altLang="en-US" dirty="0" smtClean="0"/>
          </a:p>
          <a:p>
            <a:pPr marL="171450" indent="-171450">
              <a:buFont typeface="Wingdings" panose="05000000000000000000" pitchFamily="2" charset="2"/>
              <a:buChar char="ü"/>
              <a:defRPr/>
            </a:pPr>
            <a:r>
              <a:rPr lang="en-US" altLang="en-US" dirty="0" smtClean="0"/>
              <a:t>Wash fruits and vegetables.</a:t>
            </a:r>
          </a:p>
          <a:p>
            <a:pPr>
              <a:defRPr/>
            </a:pPr>
            <a:endParaRPr lang="en-US" altLang="en-US" dirty="0" smtClean="0"/>
          </a:p>
          <a:p>
            <a:pPr>
              <a:defRPr/>
            </a:pPr>
            <a:r>
              <a:rPr lang="en-US" altLang="en-US" i="1" dirty="0" smtClean="0"/>
              <a:t>We need to wash our produce but again no running water is available.</a:t>
            </a:r>
          </a:p>
          <a:p>
            <a:pPr>
              <a:defRPr/>
            </a:pPr>
            <a:endParaRPr lang="en-US" altLang="en-US" i="1" dirty="0" smtClean="0"/>
          </a:p>
          <a:p>
            <a:pPr>
              <a:defRPr/>
            </a:pPr>
            <a:r>
              <a:rPr lang="en-US" altLang="en-US" dirty="0" smtClean="0"/>
              <a:t>Why are melons are a CLEAN high risk picnic food? Because we often forget to wash and scrub the rinds. Then when we cut the melons we essentially drag bacteria onto the parts we do eat. These parts also happen to be prime growing grounds for bacteria!</a:t>
            </a:r>
          </a:p>
          <a:p>
            <a:pPr>
              <a:defRPr/>
            </a:pPr>
            <a:endParaRPr lang="en-US" altLang="en-US" dirty="0" smtClean="0"/>
          </a:p>
          <a:p>
            <a:pPr>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5</a:t>
            </a:fld>
            <a:endParaRPr lang="en-US"/>
          </a:p>
        </p:txBody>
      </p:sp>
    </p:spTree>
    <p:extLst>
      <p:ext uri="{BB962C8B-B14F-4D97-AF65-F5344CB8AC3E}">
        <p14:creationId xmlns:p14="http://schemas.microsoft.com/office/powerpoint/2010/main" val="435666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So what are the solutions for your picnic CLEAN challenges?</a:t>
            </a:r>
          </a:p>
          <a:p>
            <a:pPr>
              <a:defRPr/>
            </a:pPr>
            <a:endParaRPr lang="en-US" altLang="en-US" dirty="0" smtClean="0"/>
          </a:p>
          <a:p>
            <a:pPr>
              <a:defRPr/>
            </a:pPr>
            <a:r>
              <a:rPr lang="en-US" altLang="en-US" dirty="0" smtClean="0"/>
              <a:t>With a little planning it is simple to follow the CLEAN principle of food safety. </a:t>
            </a:r>
          </a:p>
          <a:p>
            <a:pPr>
              <a:defRPr/>
            </a:pPr>
            <a:endParaRPr lang="en-US" altLang="en-US" dirty="0" smtClean="0"/>
          </a:p>
          <a:p>
            <a:pPr>
              <a:defRPr/>
            </a:pPr>
            <a:r>
              <a:rPr lang="en-US" altLang="en-US" dirty="0" smtClean="0"/>
              <a:t>If you don’t have access to running water you can bring your own. Simply use a water jug, some soap and paper towels OR consider using moist disposable </a:t>
            </a:r>
            <a:r>
              <a:rPr lang="en-US" altLang="en-US" dirty="0" err="1" smtClean="0"/>
              <a:t>towelettes</a:t>
            </a:r>
            <a:r>
              <a:rPr lang="en-US" altLang="en-US" dirty="0" smtClean="0"/>
              <a:t> for cleaning your </a:t>
            </a:r>
          </a:p>
          <a:p>
            <a:pPr>
              <a:defRPr/>
            </a:pPr>
            <a:r>
              <a:rPr lang="en-US" altLang="en-US" dirty="0" smtClean="0"/>
              <a:t>hands.</a:t>
            </a:r>
          </a:p>
          <a:p>
            <a:pPr>
              <a:defRPr/>
            </a:pPr>
            <a:endParaRPr lang="en-US" altLang="en-US" dirty="0" smtClean="0"/>
          </a:p>
          <a:p>
            <a:pPr>
              <a:defRPr/>
            </a:pPr>
            <a:r>
              <a:rPr lang="en-US" altLang="en-US" dirty="0" smtClean="0"/>
              <a:t>When it comes to picnicking multiple utensils and plates/platters are your friend. Keep uncooked meats on one platter and use a new platter once they are cooked. Or use disposable items to ensure surfaces that come into contact with foods stay clean.</a:t>
            </a:r>
          </a:p>
          <a:p>
            <a:pPr>
              <a:defRPr/>
            </a:pPr>
            <a:endParaRPr lang="en-US" altLang="en-US" dirty="0" smtClean="0"/>
          </a:p>
          <a:p>
            <a:pPr>
              <a:defRPr/>
            </a:pPr>
            <a:r>
              <a:rPr lang="en-US" altLang="en-US" dirty="0" smtClean="0"/>
              <a:t>Think ahead and wash fresh fruits and vegetables under running water before packing them in coolers or picnic baskets. It is also good idea to scrub firm-skinned fruits and vegetables under running tap water and especially melons which have been linked to foodborne illness outbreaks.  Even if you don’t eat the rinds it is important to keep them clean!</a:t>
            </a:r>
          </a:p>
          <a:p>
            <a:pPr>
              <a:defRPr/>
            </a:pPr>
            <a:endParaRPr lang="en-US" altLang="en-US" dirty="0" smtClean="0"/>
          </a:p>
          <a:p>
            <a:pPr>
              <a:defRPr/>
            </a:pPr>
            <a:r>
              <a:rPr lang="en-US" altLang="en-US" i="1" dirty="0" smtClean="0"/>
              <a:t>You may ask the audience if they have any ideas for solutions.</a:t>
            </a:r>
          </a:p>
          <a:p>
            <a:pPr>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6</a:t>
            </a:fld>
            <a:endParaRPr lang="en-US"/>
          </a:p>
        </p:txBody>
      </p:sp>
    </p:spTree>
    <p:extLst>
      <p:ext uri="{BB962C8B-B14F-4D97-AF65-F5344CB8AC3E}">
        <p14:creationId xmlns:p14="http://schemas.microsoft.com/office/powerpoint/2010/main" val="3391224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b="1" dirty="0" smtClean="0"/>
              <a:t>SEPARATE Picnic Challenges</a:t>
            </a:r>
          </a:p>
          <a:p>
            <a:pPr>
              <a:defRPr/>
            </a:pPr>
            <a:endParaRPr lang="en-US" altLang="en-US" b="1" dirty="0" smtClean="0"/>
          </a:p>
          <a:p>
            <a:pPr marL="171450" indent="-171450">
              <a:buFont typeface="Wingdings" panose="05000000000000000000" pitchFamily="2" charset="2"/>
              <a:buChar char="ü"/>
              <a:defRPr/>
            </a:pPr>
            <a:r>
              <a:rPr lang="en-US" altLang="en-US" dirty="0" smtClean="0"/>
              <a:t>Avoid cross-contamination. </a:t>
            </a:r>
          </a:p>
          <a:p>
            <a:pPr>
              <a:defRPr/>
            </a:pPr>
            <a:endParaRPr lang="en-US" altLang="en-US" dirty="0" smtClean="0"/>
          </a:p>
          <a:p>
            <a:pPr>
              <a:defRPr/>
            </a:pPr>
            <a:r>
              <a:rPr lang="en-US" altLang="en-US" i="1" dirty="0" smtClean="0"/>
              <a:t>But outdoors when we don’t have access to kitchen space and the variety of dishware and utensils we can find in our kitchens it can be an added challenge!</a:t>
            </a:r>
          </a:p>
          <a:p>
            <a:pPr>
              <a:defRPr/>
            </a:pPr>
            <a:endParaRPr lang="en-US" altLang="en-US" dirty="0" smtClean="0"/>
          </a:p>
          <a:p>
            <a:pPr>
              <a:defRPr/>
            </a:pPr>
            <a:r>
              <a:rPr lang="en-US" altLang="en-US" dirty="0" smtClean="0"/>
              <a:t>Why would coleslaw be a SEPARATE high risk food? Because it is a ready-to-eat COLD food that requires refrigeration. In fact any ready-to-eat COLD food that may be stored in a cooler next to uncooked meat, poultry, seafood, egg dishes, or other mixed dishes is a high risk picnic food.</a:t>
            </a:r>
          </a:p>
          <a:p>
            <a:pPr>
              <a:defRPr/>
            </a:pPr>
            <a:endParaRPr lang="en-US" altLang="en-US" dirty="0" smtClean="0"/>
          </a:p>
          <a:p>
            <a:pPr>
              <a:defRPr/>
            </a:pPr>
            <a:endParaRPr lang="en-US" altLang="en-US" dirty="0" smtClean="0"/>
          </a:p>
          <a:p>
            <a:pPr>
              <a:defRPr/>
            </a:pPr>
            <a:endParaRPr lang="en-US" altLang="en-US" dirty="0" smtClean="0"/>
          </a:p>
          <a:p>
            <a:pPr>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7</a:t>
            </a:fld>
            <a:endParaRPr lang="en-US"/>
          </a:p>
        </p:txBody>
      </p:sp>
    </p:spTree>
    <p:extLst>
      <p:ext uri="{BB962C8B-B14F-4D97-AF65-F5344CB8AC3E}">
        <p14:creationId xmlns:p14="http://schemas.microsoft.com/office/powerpoint/2010/main" val="989090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So what are the solutions for your picnic SEPARATE challenges?</a:t>
            </a:r>
          </a:p>
          <a:p>
            <a:pPr>
              <a:defRPr/>
            </a:pPr>
            <a:endParaRPr lang="en-US" altLang="en-US" dirty="0" smtClean="0"/>
          </a:p>
          <a:p>
            <a:pPr>
              <a:defRPr/>
            </a:pPr>
            <a:r>
              <a:rPr lang="en-US" altLang="en-US" dirty="0" smtClean="0"/>
              <a:t>You can avoid cross-contamination by following a CLEAN principle. Bring multiple utensils and plates/platters and keep uncooked meats on one platter and use a new platter after they are cooked. Or you can always use disposable items to avoid cross-contamination. Another solution is to be sure to keep raw meat, poultry and seafood securely wrapped.  Check for leaks! This keeps raw meat juices from contaminating your ready-to-eat foods.</a:t>
            </a:r>
          </a:p>
          <a:p>
            <a:pPr>
              <a:defRPr/>
            </a:pPr>
            <a:endParaRPr lang="en-US" altLang="en-US" dirty="0" smtClean="0"/>
          </a:p>
          <a:p>
            <a:pPr>
              <a:defRPr/>
            </a:pPr>
            <a:r>
              <a:rPr lang="en-US" altLang="en-US" dirty="0" smtClean="0"/>
              <a:t>Another way to avoid cross-contamination is the use of </a:t>
            </a:r>
            <a:r>
              <a:rPr lang="en-US" altLang="en-US" u="sng" dirty="0" smtClean="0"/>
              <a:t>multiple coolers</a:t>
            </a:r>
            <a:r>
              <a:rPr lang="en-US" altLang="en-US" dirty="0" smtClean="0"/>
              <a:t>. Use one for your ready-to-eat items (that means items that won’t be cooked or heated) and one for your picnic items that require cooking. OR if you don’t want to bring multiple coolers </a:t>
            </a:r>
            <a:r>
              <a:rPr lang="en-US" altLang="en-US" u="sng" dirty="0" smtClean="0"/>
              <a:t>organize your cooler </a:t>
            </a:r>
            <a:r>
              <a:rPr lang="en-US" altLang="en-US" dirty="0" smtClean="0"/>
              <a:t>contents keeping your ready-to-eat items on top and separated from the items that require cooking and of course be sure that everything is wrapped securely to prevent leaking!</a:t>
            </a:r>
          </a:p>
          <a:p>
            <a:pPr>
              <a:defRPr/>
            </a:pPr>
            <a:endParaRPr lang="en-US" altLang="en-US" dirty="0" smtClean="0"/>
          </a:p>
          <a:p>
            <a:pPr>
              <a:defRPr/>
            </a:pPr>
            <a:r>
              <a:rPr lang="en-US" altLang="en-US" dirty="0" smtClean="0"/>
              <a:t>OR you could always purchase pre-cooked hot food items like vegetarian pizza on whole grain or wheat crust, herb seasoned grilled chicken or marinated grilled salmon to avoid uncooked meat leakages. </a:t>
            </a:r>
          </a:p>
          <a:p>
            <a:pPr>
              <a:defRPr/>
            </a:pPr>
            <a:endParaRPr lang="en-US" altLang="en-US" dirty="0" smtClean="0"/>
          </a:p>
          <a:p>
            <a:pPr>
              <a:defRPr/>
            </a:pPr>
            <a:r>
              <a:rPr lang="en-US" altLang="en-US" i="1" dirty="0" smtClean="0"/>
              <a:t>You may ask the audience if they have any other ideas for solutions.</a:t>
            </a:r>
          </a:p>
          <a:p>
            <a:pPr>
              <a:defRPr/>
            </a:pP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8</a:t>
            </a:fld>
            <a:endParaRPr lang="en-US"/>
          </a:p>
        </p:txBody>
      </p:sp>
    </p:spTree>
    <p:extLst>
      <p:ext uri="{BB962C8B-B14F-4D97-AF65-F5344CB8AC3E}">
        <p14:creationId xmlns:p14="http://schemas.microsoft.com/office/powerpoint/2010/main" val="1768574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b="1" dirty="0" smtClean="0"/>
              <a:t>Cook Picnic Challenges</a:t>
            </a:r>
          </a:p>
          <a:p>
            <a:pPr>
              <a:defRPr/>
            </a:pPr>
            <a:endParaRPr lang="en-US" altLang="en-US" b="1" dirty="0" smtClean="0"/>
          </a:p>
          <a:p>
            <a:pPr marL="171450" indent="-171450">
              <a:buFont typeface="Wingdings" panose="05000000000000000000" pitchFamily="2" charset="2"/>
              <a:buChar char="ü"/>
              <a:defRPr/>
            </a:pPr>
            <a:r>
              <a:rPr lang="en-US" altLang="en-US" dirty="0" smtClean="0"/>
              <a:t>Cooking foods to their appropriate internal temperatures.</a:t>
            </a:r>
          </a:p>
          <a:p>
            <a:pPr>
              <a:defRPr/>
            </a:pPr>
            <a:endParaRPr lang="en-US" altLang="en-US" dirty="0" smtClean="0"/>
          </a:p>
          <a:p>
            <a:pPr>
              <a:defRPr/>
            </a:pPr>
            <a:r>
              <a:rPr lang="en-US" altLang="en-US" i="1" dirty="0" smtClean="0"/>
              <a:t>Grilling and picnics go hand-in-hand but often we cook more than one type of food. That means we need to know a variety of safe internal cooking temperatures? So what to do? </a:t>
            </a:r>
          </a:p>
          <a:p>
            <a:pPr>
              <a:defRPr/>
            </a:pPr>
            <a:endParaRPr lang="en-US" altLang="en-US" dirty="0" smtClean="0"/>
          </a:p>
          <a:p>
            <a:pPr marL="171450" indent="-171450">
              <a:buFont typeface="Wingdings" panose="05000000000000000000" pitchFamily="2" charset="2"/>
              <a:buChar char="ü"/>
              <a:defRPr/>
            </a:pPr>
            <a:r>
              <a:rPr lang="en-US" altLang="en-US" dirty="0" smtClean="0"/>
              <a:t>The only way to know if the correct internal temperature is reached is to use a food thermometer.</a:t>
            </a:r>
          </a:p>
          <a:p>
            <a:pPr>
              <a:defRPr/>
            </a:pPr>
            <a:endParaRPr lang="en-US" altLang="en-US" dirty="0" smtClean="0"/>
          </a:p>
          <a:p>
            <a:pPr>
              <a:defRPr/>
            </a:pPr>
            <a:r>
              <a:rPr lang="en-US" altLang="en-US" i="1" dirty="0" smtClean="0"/>
              <a:t>But we aren’t in our kitchen? So where is our thermometer?</a:t>
            </a:r>
          </a:p>
          <a:p>
            <a:pPr>
              <a:defRPr/>
            </a:pPr>
            <a:endParaRPr lang="en-US" altLang="en-US" i="1" dirty="0" smtClean="0"/>
          </a:p>
          <a:p>
            <a:pPr marL="171450" indent="-171450">
              <a:buFont typeface="Wingdings" panose="05000000000000000000" pitchFamily="2" charset="2"/>
              <a:buChar char="ü"/>
              <a:defRPr/>
            </a:pPr>
            <a:r>
              <a:rPr lang="en-US" altLang="en-US" dirty="0" smtClean="0"/>
              <a:t>Marinating is a great way to impart healthy flavor to grilled meats.</a:t>
            </a:r>
          </a:p>
          <a:p>
            <a:pPr marL="171450" indent="-171450">
              <a:buFont typeface="Wingdings" panose="05000000000000000000" pitchFamily="2" charset="2"/>
              <a:buChar char="ü"/>
              <a:defRPr/>
            </a:pPr>
            <a:endParaRPr lang="en-US" altLang="en-US" dirty="0" smtClean="0"/>
          </a:p>
          <a:p>
            <a:pPr>
              <a:buFont typeface="Wingdings" panose="05000000000000000000" pitchFamily="2" charset="2"/>
              <a:buNone/>
              <a:defRPr/>
            </a:pPr>
            <a:r>
              <a:rPr lang="en-US" altLang="en-US" i="1" dirty="0" smtClean="0"/>
              <a:t>But we are outdoors? Where to marinate?</a:t>
            </a:r>
          </a:p>
          <a:p>
            <a:pPr>
              <a:defRPr/>
            </a:pPr>
            <a:endParaRPr lang="en-US" altLang="en-US" dirty="0" smtClean="0"/>
          </a:p>
          <a:p>
            <a:pPr marL="171450" indent="-171450">
              <a:buFont typeface="Wingdings" panose="05000000000000000000" pitchFamily="2" charset="2"/>
              <a:buChar char="ü"/>
              <a:defRPr/>
            </a:pPr>
            <a:r>
              <a:rPr lang="en-US" altLang="en-US" dirty="0" smtClean="0"/>
              <a:t>Avoid partial cooking.</a:t>
            </a:r>
          </a:p>
          <a:p>
            <a:pPr>
              <a:defRPr/>
            </a:pPr>
            <a:endParaRPr lang="en-US" altLang="en-US" dirty="0" smtClean="0"/>
          </a:p>
          <a:p>
            <a:pPr>
              <a:defRPr/>
            </a:pPr>
            <a:r>
              <a:rPr lang="en-US" altLang="en-US" i="1" dirty="0" smtClean="0"/>
              <a:t>But we have lots of people to feed and we need to feed them quickly so how do we get the hot food to them quickly?</a:t>
            </a:r>
          </a:p>
          <a:p>
            <a:pPr>
              <a:defRPr/>
            </a:pPr>
            <a:endParaRPr lang="en-US" altLang="en-US" i="1" dirty="0" smtClean="0"/>
          </a:p>
          <a:p>
            <a:pPr>
              <a:defRPr/>
            </a:pPr>
            <a:r>
              <a:rPr lang="en-US" altLang="en-US" dirty="0" smtClean="0"/>
              <a:t>Why would marinated chicken breast be a COOK high risk food? Because it is marinated and requires the highest internal temperature (165 °F) to ensure safety.</a:t>
            </a:r>
            <a:endParaRPr lang="en-US" altLang="en-US" i="1" dirty="0" smtClean="0"/>
          </a:p>
          <a:p>
            <a:endParaRPr lang="en-US" dirty="0"/>
          </a:p>
        </p:txBody>
      </p:sp>
      <p:sp>
        <p:nvSpPr>
          <p:cNvPr id="4" name="Slide Number Placeholder 3"/>
          <p:cNvSpPr>
            <a:spLocks noGrp="1"/>
          </p:cNvSpPr>
          <p:nvPr>
            <p:ph type="sldNum" sz="quarter" idx="10"/>
          </p:nvPr>
        </p:nvSpPr>
        <p:spPr/>
        <p:txBody>
          <a:bodyPr/>
          <a:lstStyle/>
          <a:p>
            <a:fld id="{759752DE-12C4-4A22-9D57-831DCB63FE82}" type="slidenum">
              <a:rPr lang="en-US" smtClean="0"/>
              <a:pPr/>
              <a:t>9</a:t>
            </a:fld>
            <a:endParaRPr lang="en-US"/>
          </a:p>
        </p:txBody>
      </p:sp>
    </p:spTree>
    <p:extLst>
      <p:ext uri="{BB962C8B-B14F-4D97-AF65-F5344CB8AC3E}">
        <p14:creationId xmlns:p14="http://schemas.microsoft.com/office/powerpoint/2010/main" val="1356790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8AC8501-836A-4A27-B047-33E47AB2FAD3}" type="datetimeFigureOut">
              <a:rPr lang="en-US" smtClean="0"/>
              <a:pPr/>
              <a:t>6/24/2014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577FB-6229-4B9F-BBFC-7541BE58438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AC8501-836A-4A27-B047-33E47AB2FAD3}" type="datetimeFigureOut">
              <a:rPr lang="en-US" smtClean="0"/>
              <a:pPr/>
              <a:t>6/24/2014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577FB-6229-4B9F-BBFC-7541BE58438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AC8501-836A-4A27-B047-33E47AB2FAD3}" type="datetimeFigureOut">
              <a:rPr lang="en-US" smtClean="0"/>
              <a:pPr/>
              <a:t>6/24/2014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577FB-6229-4B9F-BBFC-7541BE58438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AC8501-836A-4A27-B047-33E47AB2FAD3}" type="datetimeFigureOut">
              <a:rPr lang="en-US" smtClean="0"/>
              <a:pPr/>
              <a:t>6/24/2014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577FB-6229-4B9F-BBFC-7541BE58438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AC8501-836A-4A27-B047-33E47AB2FAD3}" type="datetimeFigureOut">
              <a:rPr lang="en-US" smtClean="0"/>
              <a:pPr/>
              <a:t>6/24/2014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577FB-6229-4B9F-BBFC-7541BE58438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8AC8501-836A-4A27-B047-33E47AB2FAD3}" type="datetimeFigureOut">
              <a:rPr lang="en-US" smtClean="0"/>
              <a:pPr/>
              <a:t>6/24/2014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8577FB-6229-4B9F-BBFC-7541BE58438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AC8501-836A-4A27-B047-33E47AB2FAD3}" type="datetimeFigureOut">
              <a:rPr lang="en-US" smtClean="0"/>
              <a:pPr/>
              <a:t>6/24/2014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8577FB-6229-4B9F-BBFC-7541BE58438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AC8501-836A-4A27-B047-33E47AB2FAD3}" type="datetimeFigureOut">
              <a:rPr lang="en-US" smtClean="0"/>
              <a:pPr/>
              <a:t>6/24/2014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8577FB-6229-4B9F-BBFC-7541BE58438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AC8501-836A-4A27-B047-33E47AB2FAD3}" type="datetimeFigureOut">
              <a:rPr lang="en-US" smtClean="0"/>
              <a:pPr/>
              <a:t>6/24/2014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8577FB-6229-4B9F-BBFC-7541BE58438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AC8501-836A-4A27-B047-33E47AB2FAD3}" type="datetimeFigureOut">
              <a:rPr lang="en-US" smtClean="0"/>
              <a:pPr/>
              <a:t>6/24/2014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8577FB-6229-4B9F-BBFC-7541BE58438F}"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D8AC8501-836A-4A27-B047-33E47AB2FAD3}" type="datetimeFigureOut">
              <a:rPr lang="en-US" smtClean="0"/>
              <a:pPr/>
              <a:t>6/24/2014</a:t>
            </a:fld>
            <a:endParaRPr lang="en-US"/>
          </a:p>
        </p:txBody>
      </p:sp>
      <p:sp>
        <p:nvSpPr>
          <p:cNvPr id="9" name="Slide Number Placeholder 8"/>
          <p:cNvSpPr>
            <a:spLocks noGrp="1"/>
          </p:cNvSpPr>
          <p:nvPr>
            <p:ph type="sldNum" sz="quarter" idx="11"/>
          </p:nvPr>
        </p:nvSpPr>
        <p:spPr/>
        <p:txBody>
          <a:bodyPr/>
          <a:lstStyle/>
          <a:p>
            <a:fld id="{1B8577FB-6229-4B9F-BBFC-7541BE58438F}"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1B8577FB-6229-4B9F-BBFC-7541BE58438F}" type="slidenum">
              <a:rPr lang="en-US" smtClean="0"/>
              <a:pPr/>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D8AC8501-836A-4A27-B047-33E47AB2FAD3}" type="datetimeFigureOut">
              <a:rPr lang="en-US" smtClean="0"/>
              <a:pPr/>
              <a:t>6/24/2014</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2.wmf"/><Relationship Id="rId4" Type="http://schemas.openxmlformats.org/officeDocument/2006/relationships/image" Target="../media/image11.w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uaex.edu/"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www.cdc.gov/foodsafety" TargetMode="External"/><Relationship Id="rId5" Type="http://schemas.openxmlformats.org/officeDocument/2006/relationships/hyperlink" Target="http://www.fightbac.org/" TargetMode="External"/><Relationship Id="rId4" Type="http://schemas.openxmlformats.org/officeDocument/2006/relationships/hyperlink" Target="http://www.foodsafety.gov/"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C:\Users\sfuller\AppData\Local\Microsoft\Windows\Temporary Internet Files\Content.IE5\B3PXEIBA\MC900021589[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6200" y="4191000"/>
            <a:ext cx="4270375" cy="249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5"/>
          <p:cNvSpPr>
            <a:spLocks noGrp="1"/>
          </p:cNvSpPr>
          <p:nvPr>
            <p:ph type="ctrTitle"/>
          </p:nvPr>
        </p:nvSpPr>
        <p:spPr/>
        <p:txBody>
          <a:bodyPr/>
          <a:lstStyle/>
          <a:p>
            <a:r>
              <a:rPr lang="en-US" altLang="en-US" dirty="0">
                <a:solidFill>
                  <a:schemeClr val="tx1"/>
                </a:solidFill>
              </a:rPr>
              <a:t>Keep it Safe:</a:t>
            </a:r>
            <a:br>
              <a:rPr lang="en-US" altLang="en-US" dirty="0">
                <a:solidFill>
                  <a:schemeClr val="tx1"/>
                </a:solidFill>
              </a:rPr>
            </a:br>
            <a:r>
              <a:rPr lang="en-US" altLang="en-US" dirty="0">
                <a:solidFill>
                  <a:schemeClr val="tx1"/>
                </a:solidFill>
              </a:rPr>
              <a:t>Fun and Healthy Picnic </a:t>
            </a:r>
            <a:r>
              <a:rPr lang="en-US" altLang="en-US" dirty="0" smtClean="0">
                <a:solidFill>
                  <a:schemeClr val="tx1"/>
                </a:solidFill>
              </a:rPr>
              <a:t>Foods</a:t>
            </a:r>
            <a:endParaRPr lang="en-US"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450" y="228600"/>
            <a:ext cx="4529221" cy="838200"/>
          </a:xfrm>
          <a:prstGeom prst="rect">
            <a:avLst/>
          </a:prstGeom>
        </p:spPr>
      </p:pic>
      <p:pic>
        <p:nvPicPr>
          <p:cNvPr id="9" name="Picture 8"/>
          <p:cNvPicPr/>
          <p:nvPr/>
        </p:nvPicPr>
        <p:blipFill>
          <a:blip r:embed="rId5">
            <a:extLst>
              <a:ext uri="{28A0092B-C50C-407E-A947-70E740481C1C}">
                <a14:useLocalDpi xmlns:a14="http://schemas.microsoft.com/office/drawing/2010/main" val="0"/>
              </a:ext>
            </a:extLst>
          </a:blip>
          <a:srcRect/>
          <a:stretch>
            <a:fillRect/>
          </a:stretch>
        </p:blipFill>
        <p:spPr bwMode="auto">
          <a:xfrm>
            <a:off x="7010400" y="210662"/>
            <a:ext cx="1212850" cy="1304925"/>
          </a:xfrm>
          <a:prstGeom prst="rect">
            <a:avLst/>
          </a:prstGeom>
          <a:noFill/>
          <a:ln>
            <a:noFill/>
          </a:ln>
        </p:spPr>
      </p:pic>
    </p:spTree>
    <p:extLst>
      <p:ext uri="{BB962C8B-B14F-4D97-AF65-F5344CB8AC3E}">
        <p14:creationId xmlns:p14="http://schemas.microsoft.com/office/powerpoint/2010/main" val="16032255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COOK – Picnic Solutions</a:t>
            </a:r>
            <a:endParaRPr lang="en-US" dirty="0"/>
          </a:p>
        </p:txBody>
      </p:sp>
      <p:sp>
        <p:nvSpPr>
          <p:cNvPr id="3" name="Content Placeholder 2"/>
          <p:cNvSpPr>
            <a:spLocks noGrp="1"/>
          </p:cNvSpPr>
          <p:nvPr>
            <p:ph idx="1"/>
          </p:nvPr>
        </p:nvSpPr>
        <p:spPr/>
        <p:txBody>
          <a:bodyPr>
            <a:normAutofit fontScale="92500" lnSpcReduction="10000"/>
          </a:bodyPr>
          <a:lstStyle/>
          <a:p>
            <a:pPr marL="457200" indent="-457200"/>
            <a:r>
              <a:rPr lang="en-US" altLang="en-US" sz="2600" b="1" dirty="0"/>
              <a:t>Cooking variety of foods</a:t>
            </a:r>
          </a:p>
          <a:p>
            <a:pPr marL="915988" lvl="1" indent="-457200"/>
            <a:r>
              <a:rPr lang="en-US" altLang="en-US" sz="2600" dirty="0"/>
              <a:t>Remember 140, 145, 160, and 165 °F</a:t>
            </a:r>
          </a:p>
          <a:p>
            <a:pPr marL="915988" lvl="1" indent="-457200"/>
            <a:r>
              <a:rPr lang="en-US" altLang="en-US" sz="2600" dirty="0"/>
              <a:t>Refer to </a:t>
            </a:r>
            <a:r>
              <a:rPr lang="en-US" altLang="en-US" sz="2600" i="1" dirty="0"/>
              <a:t>Keep it Safe – Fun and Healthy Picnic Foods Handout</a:t>
            </a:r>
            <a:endParaRPr lang="en-US" altLang="en-US" sz="2600" dirty="0"/>
          </a:p>
          <a:p>
            <a:pPr marL="457200" indent="-457200"/>
            <a:r>
              <a:rPr lang="en-US" altLang="en-US" sz="2600" b="1" dirty="0"/>
              <a:t>Thermometer</a:t>
            </a:r>
          </a:p>
          <a:p>
            <a:pPr marL="915988" lvl="1" indent="-457200"/>
            <a:r>
              <a:rPr lang="en-US" altLang="en-US" sz="2600" dirty="0"/>
              <a:t>Have a plan and bring from home</a:t>
            </a:r>
          </a:p>
          <a:p>
            <a:pPr marL="457200" indent="-457200"/>
            <a:r>
              <a:rPr lang="en-US" altLang="en-US" sz="2600" b="1" dirty="0"/>
              <a:t>Marinating </a:t>
            </a:r>
          </a:p>
          <a:p>
            <a:pPr marL="915988" lvl="1" indent="-457200"/>
            <a:r>
              <a:rPr lang="en-US" altLang="en-US" sz="2600" dirty="0"/>
              <a:t>Have a plan and marinate before your picnic</a:t>
            </a:r>
          </a:p>
          <a:p>
            <a:pPr marL="915988" lvl="1" indent="-457200"/>
            <a:r>
              <a:rPr lang="en-US" altLang="en-US" sz="2600" dirty="0"/>
              <a:t>If using as sauce set some aside just for that reason</a:t>
            </a:r>
          </a:p>
          <a:p>
            <a:pPr marL="457200" indent="-457200"/>
            <a:r>
              <a:rPr lang="en-US" altLang="en-US" sz="2600" b="1" dirty="0"/>
              <a:t>Partial cooking</a:t>
            </a:r>
          </a:p>
          <a:p>
            <a:pPr marL="915988" lvl="1" indent="-457200"/>
            <a:r>
              <a:rPr lang="en-US" altLang="en-US" sz="2600" dirty="0"/>
              <a:t>Avoid this OR immediately do so before you finish cooking on grill</a:t>
            </a:r>
          </a:p>
          <a:p>
            <a:endParaRPr lang="en-US" dirty="0"/>
          </a:p>
        </p:txBody>
      </p:sp>
    </p:spTree>
    <p:extLst>
      <p:ext uri="{BB962C8B-B14F-4D97-AF65-F5344CB8AC3E}">
        <p14:creationId xmlns:p14="http://schemas.microsoft.com/office/powerpoint/2010/main" val="1005373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dirty="0"/>
              <a:t>HOLD (the + 1) – </a:t>
            </a:r>
            <a:r>
              <a:rPr lang="en-US" altLang="en-US" sz="4400" dirty="0"/>
              <a:t>Picnic Challenges</a:t>
            </a:r>
            <a:endParaRPr lang="en-US" dirty="0"/>
          </a:p>
        </p:txBody>
      </p:sp>
      <p:sp>
        <p:nvSpPr>
          <p:cNvPr id="5" name="Content Placeholder 4"/>
          <p:cNvSpPr>
            <a:spLocks noGrp="1"/>
          </p:cNvSpPr>
          <p:nvPr>
            <p:ph sz="half" idx="1"/>
          </p:nvPr>
        </p:nvSpPr>
        <p:spPr/>
        <p:txBody>
          <a:bodyPr>
            <a:normAutofit fontScale="85000" lnSpcReduction="10000"/>
          </a:bodyPr>
          <a:lstStyle/>
          <a:p>
            <a:pPr marL="457200" indent="-457200">
              <a:defRPr/>
            </a:pPr>
            <a:r>
              <a:rPr lang="en-US" altLang="en-US" dirty="0"/>
              <a:t>Keeping hot foods hot</a:t>
            </a:r>
          </a:p>
          <a:p>
            <a:pPr marL="457200" indent="-457200">
              <a:defRPr/>
            </a:pPr>
            <a:endParaRPr lang="en-US" altLang="en-US" dirty="0"/>
          </a:p>
          <a:p>
            <a:pPr marL="457200" indent="-457200">
              <a:defRPr/>
            </a:pPr>
            <a:endParaRPr lang="en-US" altLang="en-US" dirty="0"/>
          </a:p>
          <a:p>
            <a:pPr marL="457200" indent="-457200">
              <a:defRPr/>
            </a:pPr>
            <a:r>
              <a:rPr lang="en-US" altLang="en-US" dirty="0"/>
              <a:t>Keeping cold foods cold</a:t>
            </a:r>
          </a:p>
          <a:p>
            <a:pPr marL="457200" indent="-457200">
              <a:defRPr/>
            </a:pPr>
            <a:endParaRPr lang="en-US" altLang="en-US" dirty="0"/>
          </a:p>
          <a:p>
            <a:pPr marL="457200" indent="-457200">
              <a:defRPr/>
            </a:pPr>
            <a:endParaRPr lang="en-US" altLang="en-US" dirty="0"/>
          </a:p>
          <a:p>
            <a:pPr marL="457200" indent="-457200">
              <a:defRPr/>
            </a:pPr>
            <a:r>
              <a:rPr lang="en-US" altLang="en-US" dirty="0"/>
              <a:t>Timing</a:t>
            </a:r>
          </a:p>
          <a:p>
            <a:pPr marL="457200" indent="-457200">
              <a:defRPr/>
            </a:pPr>
            <a:endParaRPr lang="en-US" altLang="en-US" dirty="0"/>
          </a:p>
          <a:p>
            <a:pPr marL="457200" indent="-457200">
              <a:defRPr/>
            </a:pPr>
            <a:endParaRPr lang="en-US" altLang="en-US" dirty="0"/>
          </a:p>
          <a:p>
            <a:pPr marL="457200" indent="-457200">
              <a:defRPr/>
            </a:pPr>
            <a:r>
              <a:rPr lang="en-US" i="1" dirty="0"/>
              <a:t>High risk food: </a:t>
            </a:r>
            <a:r>
              <a:rPr lang="en-US" dirty="0"/>
              <a:t>coconut cream pie</a:t>
            </a:r>
          </a:p>
          <a:p>
            <a:pPr marL="0" indent="0">
              <a:buFont typeface="Arial" charset="0"/>
              <a:buNone/>
              <a:defRPr/>
            </a:pPr>
            <a:endParaRPr lang="en-US" altLang="en-US" dirty="0"/>
          </a:p>
        </p:txBody>
      </p:sp>
      <p:pic>
        <p:nvPicPr>
          <p:cNvPr id="7" name="Picture 2" descr="C:\Users\sfuller\AppData\Local\Microsoft\Windows\Temporary Internet Files\Content.IE5\TZ11E8UE\MC900215837[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71612" y="2895600"/>
            <a:ext cx="2433637"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C:\Users\sfuller\AppData\Local\Microsoft\Windows\Temporary Internet Files\Content.IE5\B3PXEIBA\MC900356339[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6449" y="1066800"/>
            <a:ext cx="152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descr="C:\Users\sfuller\AppData\Local\Microsoft\Windows\Temporary Internet Files\Content.IE5\B3PXEIBA\MC900294362[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81187" y="4746625"/>
            <a:ext cx="1795462"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38403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en-US" dirty="0"/>
              <a:t>HOLD (the + 1) – </a:t>
            </a:r>
            <a:r>
              <a:rPr lang="en-US" altLang="en-US" sz="4400" dirty="0"/>
              <a:t>Picnic Solutions</a:t>
            </a:r>
            <a:endParaRPr lang="en-US" dirty="0"/>
          </a:p>
        </p:txBody>
      </p:sp>
      <p:sp>
        <p:nvSpPr>
          <p:cNvPr id="6" name="Content Placeholder 5"/>
          <p:cNvSpPr>
            <a:spLocks noGrp="1"/>
          </p:cNvSpPr>
          <p:nvPr>
            <p:ph idx="1"/>
          </p:nvPr>
        </p:nvSpPr>
        <p:spPr>
          <a:xfrm>
            <a:off x="457200" y="1524000"/>
            <a:ext cx="7620000" cy="4800600"/>
          </a:xfrm>
        </p:spPr>
        <p:txBody>
          <a:bodyPr>
            <a:noAutofit/>
          </a:bodyPr>
          <a:lstStyle/>
          <a:p>
            <a:pPr marL="457200" indent="-457200"/>
            <a:r>
              <a:rPr lang="en-US" altLang="en-US" sz="2400" b="1" dirty="0"/>
              <a:t>Keeping hot foods hot</a:t>
            </a:r>
          </a:p>
          <a:p>
            <a:pPr marL="915988" lvl="1" indent="-457200"/>
            <a:r>
              <a:rPr lang="en-US" altLang="en-US" sz="2400" dirty="0"/>
              <a:t>Keep in insulated containers</a:t>
            </a:r>
          </a:p>
          <a:p>
            <a:pPr marL="915988" lvl="1" indent="-457200"/>
            <a:r>
              <a:rPr lang="en-US" altLang="en-US" sz="2400" dirty="0"/>
              <a:t>Grilled foods can be kept hot until served by moving to the side of the grill rack</a:t>
            </a:r>
          </a:p>
          <a:p>
            <a:pPr marL="457200" indent="-457200"/>
            <a:r>
              <a:rPr lang="en-US" altLang="en-US" sz="2400" b="1" dirty="0"/>
              <a:t>Keeping cold foods cold</a:t>
            </a:r>
          </a:p>
          <a:p>
            <a:pPr marL="915988" lvl="1" indent="-457200"/>
            <a:r>
              <a:rPr lang="en-US" altLang="en-US" sz="2400" dirty="0"/>
              <a:t>Use separate coolers </a:t>
            </a:r>
          </a:p>
          <a:p>
            <a:pPr marL="915988" lvl="1" indent="-457200"/>
            <a:r>
              <a:rPr lang="en-US" altLang="en-US" sz="2400" dirty="0"/>
              <a:t>Keep in shade</a:t>
            </a:r>
          </a:p>
          <a:p>
            <a:pPr marL="915988" lvl="1" indent="-457200"/>
            <a:r>
              <a:rPr lang="en-US" altLang="en-US" sz="2400" dirty="0"/>
              <a:t>Place serving dishes in containers filled with ice</a:t>
            </a:r>
          </a:p>
          <a:p>
            <a:pPr marL="915988" lvl="1" indent="-457200"/>
            <a:r>
              <a:rPr lang="en-US" altLang="en-US" sz="2400" dirty="0"/>
              <a:t>Don’t transport in the trunk of your car</a:t>
            </a:r>
          </a:p>
          <a:p>
            <a:pPr marL="457200" indent="-457200"/>
            <a:r>
              <a:rPr lang="en-US" altLang="en-US" sz="2400" b="1" dirty="0"/>
              <a:t>Timing</a:t>
            </a:r>
          </a:p>
          <a:p>
            <a:pPr marL="915988" lvl="1" indent="-457200"/>
            <a:r>
              <a:rPr lang="en-US" altLang="en-US" sz="2400" dirty="0"/>
              <a:t>Eat within 2 hours when 40-90 °F</a:t>
            </a:r>
          </a:p>
          <a:p>
            <a:pPr marL="915988" lvl="1" indent="-457200"/>
            <a:r>
              <a:rPr lang="en-US" altLang="en-US" sz="2400" dirty="0"/>
              <a:t>Eat within 1 hour when &gt;90 °F</a:t>
            </a:r>
          </a:p>
        </p:txBody>
      </p:sp>
    </p:spTree>
    <p:extLst>
      <p:ext uri="{BB962C8B-B14F-4D97-AF65-F5344CB8AC3E}">
        <p14:creationId xmlns:p14="http://schemas.microsoft.com/office/powerpoint/2010/main" val="899047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CHILL – Picnic Challenges</a:t>
            </a:r>
            <a:endParaRPr lang="en-US" dirty="0"/>
          </a:p>
        </p:txBody>
      </p:sp>
      <p:sp>
        <p:nvSpPr>
          <p:cNvPr id="3" name="Content Placeholder 2"/>
          <p:cNvSpPr>
            <a:spLocks noGrp="1"/>
          </p:cNvSpPr>
          <p:nvPr>
            <p:ph sz="half" idx="1"/>
          </p:nvPr>
        </p:nvSpPr>
        <p:spPr/>
        <p:txBody>
          <a:bodyPr>
            <a:normAutofit fontScale="85000" lnSpcReduction="20000"/>
          </a:bodyPr>
          <a:lstStyle/>
          <a:p>
            <a:pPr marL="457200" indent="-457200">
              <a:defRPr/>
            </a:pPr>
            <a:r>
              <a:rPr lang="en-US" altLang="en-US" dirty="0"/>
              <a:t>No refrigerator or freezer</a:t>
            </a:r>
          </a:p>
          <a:p>
            <a:pPr marL="457200" indent="-457200">
              <a:defRPr/>
            </a:pPr>
            <a:endParaRPr lang="en-US" altLang="en-US" dirty="0"/>
          </a:p>
          <a:p>
            <a:pPr marL="457200" indent="-457200">
              <a:defRPr/>
            </a:pPr>
            <a:endParaRPr lang="en-US" altLang="en-US" dirty="0"/>
          </a:p>
          <a:p>
            <a:pPr marL="0" indent="0">
              <a:buFont typeface="Arial" charset="0"/>
              <a:buNone/>
              <a:defRPr/>
            </a:pPr>
            <a:endParaRPr lang="en-US" altLang="en-US" dirty="0"/>
          </a:p>
          <a:p>
            <a:pPr marL="457200" indent="-457200">
              <a:defRPr/>
            </a:pPr>
            <a:r>
              <a:rPr lang="en-US" altLang="en-US" dirty="0"/>
              <a:t>Lots of leftovers</a:t>
            </a:r>
          </a:p>
          <a:p>
            <a:pPr marL="457200" indent="-457200">
              <a:defRPr/>
            </a:pPr>
            <a:endParaRPr lang="en-US" altLang="en-US" dirty="0"/>
          </a:p>
          <a:p>
            <a:pPr marL="457200" indent="-457200">
              <a:defRPr/>
            </a:pPr>
            <a:endParaRPr lang="en-US" altLang="en-US" dirty="0"/>
          </a:p>
          <a:p>
            <a:pPr marL="457200" indent="-457200">
              <a:defRPr/>
            </a:pPr>
            <a:endParaRPr lang="en-US" altLang="en-US" dirty="0"/>
          </a:p>
          <a:p>
            <a:pPr marL="0" indent="0">
              <a:buFont typeface="Arial" charset="0"/>
              <a:buNone/>
              <a:defRPr/>
            </a:pPr>
            <a:endParaRPr lang="en-US" altLang="en-US" dirty="0"/>
          </a:p>
          <a:p>
            <a:pPr marL="457200" indent="-457200">
              <a:defRPr/>
            </a:pPr>
            <a:r>
              <a:rPr lang="en-US" altLang="en-US" i="1" dirty="0"/>
              <a:t>High risk food: </a:t>
            </a:r>
            <a:r>
              <a:rPr lang="en-US" altLang="en-US" dirty="0"/>
              <a:t>baked beans</a:t>
            </a:r>
            <a:endParaRPr lang="en-US" altLang="en-US" i="1" dirty="0"/>
          </a:p>
          <a:p>
            <a:pPr marL="114300" indent="0">
              <a:buNone/>
            </a:pPr>
            <a:endParaRPr lang="en-US" dirty="0"/>
          </a:p>
        </p:txBody>
      </p:sp>
      <p:pic>
        <p:nvPicPr>
          <p:cNvPr id="5" name="Picture 6" descr="http://www.foodsafety.gov/images/checkyourstepsiconbox.PNG"/>
          <p:cNvPicPr>
            <a:picLocks noChangeAspect="1" noChangeArrowheads="1"/>
          </p:cNvPicPr>
          <p:nvPr/>
        </p:nvPicPr>
        <p:blipFill>
          <a:blip r:embed="rId3">
            <a:extLst>
              <a:ext uri="{28A0092B-C50C-407E-A947-70E740481C1C}">
                <a14:useLocalDpi xmlns:a14="http://schemas.microsoft.com/office/drawing/2010/main" val="0"/>
              </a:ext>
            </a:extLst>
          </a:blip>
          <a:srcRect l="71669" r="7310"/>
          <a:stretch>
            <a:fillRect/>
          </a:stretch>
        </p:blipFill>
        <p:spPr bwMode="auto">
          <a:xfrm>
            <a:off x="5509260" y="1250633"/>
            <a:ext cx="1219200"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ttp://img4.myrecipes.com/i/articles/09/leftovers-ck-0505-article-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7760" y="3317558"/>
            <a:ext cx="2857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47173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CHILL – Picnic Solutions</a:t>
            </a:r>
            <a:endParaRPr lang="en-US" dirty="0"/>
          </a:p>
        </p:txBody>
      </p:sp>
      <p:sp>
        <p:nvSpPr>
          <p:cNvPr id="3" name="Content Placeholder 2"/>
          <p:cNvSpPr>
            <a:spLocks noGrp="1"/>
          </p:cNvSpPr>
          <p:nvPr>
            <p:ph idx="1"/>
          </p:nvPr>
        </p:nvSpPr>
        <p:spPr/>
        <p:txBody>
          <a:bodyPr>
            <a:normAutofit lnSpcReduction="10000"/>
          </a:bodyPr>
          <a:lstStyle/>
          <a:p>
            <a:pPr marL="457200" indent="-457200">
              <a:defRPr/>
            </a:pPr>
            <a:r>
              <a:rPr lang="en-US" altLang="en-US" sz="2400" b="1" dirty="0"/>
              <a:t>No refrigerator</a:t>
            </a:r>
          </a:p>
          <a:p>
            <a:pPr marL="915988" lvl="1" indent="-457200">
              <a:defRPr/>
            </a:pPr>
            <a:r>
              <a:rPr lang="en-US" altLang="en-US" sz="2400" dirty="0"/>
              <a:t>Multiple coolers packed with ice or ice packs or frozen water jugs plus cooler thermometer</a:t>
            </a:r>
          </a:p>
          <a:p>
            <a:pPr marL="915988" lvl="1" indent="-457200">
              <a:defRPr/>
            </a:pPr>
            <a:r>
              <a:rPr lang="en-US" altLang="en-US" sz="2400" dirty="0"/>
              <a:t>Keep at 40 °F or less</a:t>
            </a:r>
          </a:p>
          <a:p>
            <a:pPr marL="915988" lvl="1" indent="-457200">
              <a:defRPr/>
            </a:pPr>
            <a:r>
              <a:rPr lang="en-US" altLang="en-US" sz="2400" dirty="0"/>
              <a:t>Keep foods under a layer of ice not sitting directly on top</a:t>
            </a:r>
          </a:p>
          <a:p>
            <a:pPr marL="915988" lvl="1" indent="-457200">
              <a:defRPr/>
            </a:pPr>
            <a:r>
              <a:rPr lang="en-US" altLang="en-US" sz="2400" dirty="0"/>
              <a:t>Keep draining water and adding ice to keep cool</a:t>
            </a:r>
          </a:p>
          <a:p>
            <a:pPr marL="457200" indent="-457200">
              <a:defRPr/>
            </a:pPr>
            <a:r>
              <a:rPr lang="en-US" altLang="en-US" sz="2400" b="1" dirty="0"/>
              <a:t>Lots of leftovers</a:t>
            </a:r>
          </a:p>
          <a:p>
            <a:pPr marL="915988" lvl="1" indent="-457200">
              <a:defRPr/>
            </a:pPr>
            <a:r>
              <a:rPr lang="en-US" altLang="en-US" sz="2400" dirty="0"/>
              <a:t>Avoid if possible</a:t>
            </a:r>
          </a:p>
          <a:p>
            <a:pPr marL="915988" lvl="1" indent="-457200">
              <a:defRPr/>
            </a:pPr>
            <a:r>
              <a:rPr lang="en-US" altLang="en-US" sz="2400" dirty="0"/>
              <a:t>Pack extra foods that are safe at all temperatures</a:t>
            </a:r>
          </a:p>
          <a:p>
            <a:pPr marL="915988" lvl="1" indent="-457200">
              <a:defRPr/>
            </a:pPr>
            <a:r>
              <a:rPr lang="en-US" altLang="en-US" sz="2400" dirty="0"/>
              <a:t>Pack extra plastic, sealable bags or other food storage containers for safe storage </a:t>
            </a:r>
          </a:p>
          <a:p>
            <a:pPr marL="114300" indent="0">
              <a:buNone/>
            </a:pPr>
            <a:endParaRPr lang="en-US" dirty="0"/>
          </a:p>
        </p:txBody>
      </p:sp>
    </p:spTree>
    <p:extLst>
      <p:ext uri="{BB962C8B-B14F-4D97-AF65-F5344CB8AC3E}">
        <p14:creationId xmlns:p14="http://schemas.microsoft.com/office/powerpoint/2010/main" val="1564226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Focus on Food</a:t>
            </a:r>
            <a:endParaRPr lang="en-US" dirty="0"/>
          </a:p>
        </p:txBody>
      </p:sp>
      <p:sp>
        <p:nvSpPr>
          <p:cNvPr id="3" name="Content Placeholder 2"/>
          <p:cNvSpPr>
            <a:spLocks noGrp="1"/>
          </p:cNvSpPr>
          <p:nvPr>
            <p:ph idx="1"/>
          </p:nvPr>
        </p:nvSpPr>
        <p:spPr/>
        <p:txBody>
          <a:bodyPr>
            <a:normAutofit/>
          </a:bodyPr>
          <a:lstStyle/>
          <a:p>
            <a:pPr marL="0" indent="0">
              <a:buNone/>
            </a:pPr>
            <a:r>
              <a:rPr lang="en-US" altLang="en-US" sz="2400" dirty="0"/>
              <a:t>Now that we know the Four plus One principles of safe food practices….</a:t>
            </a:r>
          </a:p>
          <a:p>
            <a:pPr marL="0" indent="0">
              <a:buNone/>
            </a:pPr>
            <a:endParaRPr lang="en-US" altLang="en-US" sz="2400" dirty="0"/>
          </a:p>
          <a:p>
            <a:pPr marL="0" indent="0">
              <a:buNone/>
            </a:pPr>
            <a:r>
              <a:rPr lang="en-US" altLang="en-US" sz="2400" dirty="0"/>
              <a:t>All we have to do for our picnics is make a plan…</a:t>
            </a:r>
          </a:p>
          <a:p>
            <a:pPr marL="0" indent="0">
              <a:buNone/>
            </a:pPr>
            <a:endParaRPr lang="en-US" altLang="en-US" sz="2400" dirty="0"/>
          </a:p>
          <a:p>
            <a:pPr marL="0" indent="0">
              <a:buNone/>
            </a:pPr>
            <a:r>
              <a:rPr lang="en-US" altLang="en-US" sz="2400" dirty="0"/>
              <a:t>Think about the tools we need…</a:t>
            </a:r>
          </a:p>
          <a:p>
            <a:pPr marL="0" indent="0">
              <a:buNone/>
            </a:pPr>
            <a:endParaRPr lang="en-US" altLang="en-US" sz="2400" dirty="0"/>
          </a:p>
          <a:p>
            <a:pPr marL="0" indent="0">
              <a:buNone/>
            </a:pPr>
            <a:r>
              <a:rPr lang="en-US" altLang="en-US" sz="2400" dirty="0"/>
              <a:t>Select a variety of foods….</a:t>
            </a:r>
          </a:p>
          <a:p>
            <a:pPr marL="0" indent="0">
              <a:buNone/>
            </a:pPr>
            <a:endParaRPr lang="en-US" altLang="en-US" sz="2400" dirty="0"/>
          </a:p>
          <a:p>
            <a:pPr marL="0" indent="0">
              <a:buNone/>
            </a:pPr>
            <a:r>
              <a:rPr lang="en-US" altLang="en-US" sz="2400" dirty="0"/>
              <a:t>and get ready for fun!</a:t>
            </a:r>
          </a:p>
        </p:txBody>
      </p:sp>
      <p:pic>
        <p:nvPicPr>
          <p:cNvPr id="4" name="Picture 7" descr="D:\High_Resolution\KS1293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3429000"/>
            <a:ext cx="2057400" cy="308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77399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Temperature Stable Food: Ideas</a:t>
            </a:r>
            <a:endParaRPr lang="en-US" dirty="0"/>
          </a:p>
        </p:txBody>
      </p:sp>
      <p:sp>
        <p:nvSpPr>
          <p:cNvPr id="4" name="Content Placeholder 3"/>
          <p:cNvSpPr>
            <a:spLocks noGrp="1"/>
          </p:cNvSpPr>
          <p:nvPr>
            <p:ph sz="half" idx="1"/>
          </p:nvPr>
        </p:nvSpPr>
        <p:spPr/>
        <p:txBody>
          <a:bodyPr>
            <a:noAutofit/>
          </a:bodyPr>
          <a:lstStyle/>
          <a:p>
            <a:pPr marL="457200" indent="-457200">
              <a:defRPr/>
            </a:pPr>
            <a:r>
              <a:rPr lang="en-US" sz="2200" b="1" dirty="0"/>
              <a:t>Fresh whole fruit </a:t>
            </a:r>
          </a:p>
          <a:p>
            <a:pPr marL="915988" lvl="1" indent="-457200">
              <a:defRPr/>
            </a:pPr>
            <a:r>
              <a:rPr lang="en-US" sz="2200" dirty="0"/>
              <a:t>Apples, pears, grapes, tangerines, berries, bananas, pears, oranges</a:t>
            </a:r>
          </a:p>
          <a:p>
            <a:pPr marL="457200" indent="-457200">
              <a:defRPr/>
            </a:pPr>
            <a:r>
              <a:rPr lang="en-US" sz="2200" b="1" dirty="0"/>
              <a:t>Dried fruit</a:t>
            </a:r>
          </a:p>
          <a:p>
            <a:pPr marL="457200" indent="-457200">
              <a:defRPr/>
            </a:pPr>
            <a:r>
              <a:rPr lang="en-US" sz="2200" b="1" dirty="0"/>
              <a:t>Mixed nuts and trail mix</a:t>
            </a:r>
          </a:p>
          <a:p>
            <a:pPr marL="915988" lvl="1" indent="-457200">
              <a:defRPr/>
            </a:pPr>
            <a:r>
              <a:rPr lang="en-US" sz="2200" dirty="0"/>
              <a:t>Roasted, raw, lightly salted</a:t>
            </a:r>
          </a:p>
          <a:p>
            <a:pPr marL="457200" indent="-457200">
              <a:defRPr/>
            </a:pPr>
            <a:r>
              <a:rPr lang="en-US" sz="2200" b="1" dirty="0"/>
              <a:t>Healthy baked items</a:t>
            </a:r>
          </a:p>
          <a:p>
            <a:pPr marL="915988" lvl="1" indent="-457200">
              <a:defRPr/>
            </a:pPr>
            <a:r>
              <a:rPr lang="en-US" sz="2200" dirty="0"/>
              <a:t>Oatmeal cookies</a:t>
            </a:r>
          </a:p>
          <a:p>
            <a:pPr marL="915988" lvl="1" indent="-457200">
              <a:defRPr/>
            </a:pPr>
            <a:r>
              <a:rPr lang="en-US" sz="2200" dirty="0"/>
              <a:t>Applesauce sweetened </a:t>
            </a:r>
            <a:r>
              <a:rPr lang="en-US" sz="2200" dirty="0" smtClean="0"/>
              <a:t>brownies</a:t>
            </a:r>
            <a:endParaRPr lang="en-US" sz="2200" dirty="0"/>
          </a:p>
        </p:txBody>
      </p:sp>
      <p:pic>
        <p:nvPicPr>
          <p:cNvPr id="6" name="Picture 2" descr="D:\1MB_Comps\KS12987.jpg"/>
          <p:cNvPicPr>
            <a:picLocks noChangeAspect="1" noChangeArrowheads="1"/>
          </p:cNvPicPr>
          <p:nvPr/>
        </p:nvPicPr>
        <p:blipFill>
          <a:blip r:embed="rId3">
            <a:extLst>
              <a:ext uri="{28A0092B-C50C-407E-A947-70E740481C1C}">
                <a14:useLocalDpi xmlns:a14="http://schemas.microsoft.com/office/drawing/2010/main" val="0"/>
              </a:ext>
            </a:extLst>
          </a:blip>
          <a:srcRect r="13435"/>
          <a:stretch>
            <a:fillRect/>
          </a:stretch>
        </p:blipFill>
        <p:spPr bwMode="auto">
          <a:xfrm>
            <a:off x="4962525" y="3859213"/>
            <a:ext cx="3267075" cy="251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D:\1MB_Comps\KS1290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1143000"/>
            <a:ext cx="16764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2016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Temperature Stable Food: Ideas</a:t>
            </a:r>
            <a:endParaRPr lang="en-US" dirty="0"/>
          </a:p>
        </p:txBody>
      </p:sp>
      <p:sp>
        <p:nvSpPr>
          <p:cNvPr id="4" name="Content Placeholder 3"/>
          <p:cNvSpPr>
            <a:spLocks noGrp="1"/>
          </p:cNvSpPr>
          <p:nvPr>
            <p:ph sz="half" idx="1"/>
          </p:nvPr>
        </p:nvSpPr>
        <p:spPr/>
        <p:txBody>
          <a:bodyPr>
            <a:noAutofit/>
          </a:bodyPr>
          <a:lstStyle/>
          <a:p>
            <a:pPr marL="457200" indent="-457200"/>
            <a:r>
              <a:rPr lang="en-US" altLang="en-US" sz="2200" b="1" dirty="0"/>
              <a:t>100% whole grain or multi-grain pretzels</a:t>
            </a:r>
          </a:p>
          <a:p>
            <a:pPr marL="457200" indent="-457200"/>
            <a:r>
              <a:rPr lang="en-US" altLang="en-US" sz="2200" b="1" dirty="0"/>
              <a:t>Air popped popcorn</a:t>
            </a:r>
          </a:p>
          <a:p>
            <a:pPr marL="457200" indent="-457200"/>
            <a:r>
              <a:rPr lang="en-US" altLang="en-US" sz="2200" b="1" dirty="0"/>
              <a:t>Baked chips</a:t>
            </a:r>
          </a:p>
          <a:p>
            <a:pPr marL="915988" lvl="1" indent="-457200"/>
            <a:r>
              <a:rPr lang="en-US" altLang="en-US" sz="2200" dirty="0"/>
              <a:t>Corn, potato</a:t>
            </a:r>
          </a:p>
          <a:p>
            <a:pPr marL="457200" indent="-457200"/>
            <a:r>
              <a:rPr lang="en-US" altLang="en-US" sz="2200" b="1" dirty="0"/>
              <a:t>Hard cheeses</a:t>
            </a:r>
          </a:p>
          <a:p>
            <a:pPr marL="915988" lvl="1" indent="-457200"/>
            <a:r>
              <a:rPr lang="en-US" altLang="en-US" sz="2200" dirty="0"/>
              <a:t>Cheddar, Gouda, Gruyere</a:t>
            </a:r>
          </a:p>
          <a:p>
            <a:pPr marL="457200" indent="-457200"/>
            <a:r>
              <a:rPr lang="en-US" altLang="en-US" sz="2200" b="1" dirty="0"/>
              <a:t>Uncut veggies</a:t>
            </a:r>
          </a:p>
          <a:p>
            <a:pPr marL="915988" lvl="1" indent="-457200"/>
            <a:r>
              <a:rPr lang="en-US" altLang="en-US" sz="2200" dirty="0"/>
              <a:t>Baby carrots, sugar snap peas, cherry tomatoes, snow peas, radishes</a:t>
            </a:r>
          </a:p>
          <a:p>
            <a:pPr marL="457200" indent="-457200">
              <a:defRPr/>
            </a:pPr>
            <a:endParaRPr lang="en-US" sz="2200" dirty="0"/>
          </a:p>
        </p:txBody>
      </p:sp>
      <p:pic>
        <p:nvPicPr>
          <p:cNvPr id="8" name="Picture 4" descr="D:\1MB_Comps\KS1292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143000"/>
            <a:ext cx="3962400"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D:\1MB_Comps\KS1294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4141788"/>
            <a:ext cx="3273425" cy="218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38310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Ready-to-Eat COLD: Ideas</a:t>
            </a:r>
            <a:endParaRPr lang="en-US" dirty="0"/>
          </a:p>
        </p:txBody>
      </p:sp>
      <p:sp>
        <p:nvSpPr>
          <p:cNvPr id="3" name="Content Placeholder 2"/>
          <p:cNvSpPr>
            <a:spLocks noGrp="1"/>
          </p:cNvSpPr>
          <p:nvPr>
            <p:ph sz="half" idx="1"/>
          </p:nvPr>
        </p:nvSpPr>
        <p:spPr/>
        <p:txBody>
          <a:bodyPr>
            <a:normAutofit/>
          </a:bodyPr>
          <a:lstStyle/>
          <a:p>
            <a:pPr marL="457200" indent="-457200">
              <a:defRPr/>
            </a:pPr>
            <a:r>
              <a:rPr lang="en-US" sz="2400" b="1" dirty="0"/>
              <a:t>Yogurt based dips</a:t>
            </a:r>
          </a:p>
          <a:p>
            <a:pPr marL="457200" indent="-457200">
              <a:defRPr/>
            </a:pPr>
            <a:r>
              <a:rPr lang="en-US" sz="2400" b="1" dirty="0"/>
              <a:t>Bean based dips</a:t>
            </a:r>
          </a:p>
          <a:p>
            <a:pPr marL="457200" indent="-457200">
              <a:defRPr/>
            </a:pPr>
            <a:r>
              <a:rPr lang="en-US" sz="2400" b="1" dirty="0"/>
              <a:t>Salsas</a:t>
            </a:r>
          </a:p>
          <a:p>
            <a:pPr marL="457200" indent="-457200">
              <a:defRPr/>
            </a:pPr>
            <a:r>
              <a:rPr lang="en-US" sz="2400" b="1" dirty="0"/>
              <a:t>Marinated vegetable salads</a:t>
            </a:r>
          </a:p>
          <a:p>
            <a:pPr marL="457200" indent="-457200">
              <a:defRPr/>
            </a:pPr>
            <a:r>
              <a:rPr lang="en-US" sz="2400" b="1" dirty="0"/>
              <a:t>German-style potato salad (vinegar based)</a:t>
            </a:r>
          </a:p>
          <a:p>
            <a:pPr marL="457200" indent="-457200">
              <a:defRPr/>
            </a:pPr>
            <a:r>
              <a:rPr lang="en-US" sz="2400" b="1" dirty="0"/>
              <a:t>Grain based side dishes</a:t>
            </a:r>
          </a:p>
          <a:p>
            <a:pPr marL="915988" lvl="1" indent="-457200">
              <a:defRPr/>
            </a:pPr>
            <a:r>
              <a:rPr lang="en-US" dirty="0"/>
              <a:t>Wild rice, couscous, quinoa, whole wheat pasta salads</a:t>
            </a:r>
          </a:p>
          <a:p>
            <a:endParaRPr lang="en-US" dirty="0"/>
          </a:p>
        </p:txBody>
      </p:sp>
      <p:pic>
        <p:nvPicPr>
          <p:cNvPr id="5" name="Picture 2" descr="D:\1MB_Comps\KS12958.jpg"/>
          <p:cNvPicPr>
            <a:picLocks noChangeAspect="1" noChangeArrowheads="1"/>
          </p:cNvPicPr>
          <p:nvPr/>
        </p:nvPicPr>
        <p:blipFill>
          <a:blip r:embed="rId3">
            <a:extLst>
              <a:ext uri="{28A0092B-C50C-407E-A947-70E740481C1C}">
                <a14:useLocalDpi xmlns:a14="http://schemas.microsoft.com/office/drawing/2010/main" val="0"/>
              </a:ext>
            </a:extLst>
          </a:blip>
          <a:srcRect l="12668" t="4314"/>
          <a:stretch>
            <a:fillRect/>
          </a:stretch>
        </p:blipFill>
        <p:spPr bwMode="auto">
          <a:xfrm>
            <a:off x="5408613" y="4492625"/>
            <a:ext cx="2820987"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D:\1MB_Comps\KS1297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1216025"/>
            <a:ext cx="21336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27363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Ready-to-Eat HOT: Ideas</a:t>
            </a:r>
            <a:endParaRPr lang="en-US" dirty="0"/>
          </a:p>
        </p:txBody>
      </p:sp>
      <p:sp>
        <p:nvSpPr>
          <p:cNvPr id="3" name="Content Placeholder 2"/>
          <p:cNvSpPr>
            <a:spLocks noGrp="1"/>
          </p:cNvSpPr>
          <p:nvPr>
            <p:ph sz="half" idx="1"/>
          </p:nvPr>
        </p:nvSpPr>
        <p:spPr/>
        <p:txBody>
          <a:bodyPr>
            <a:normAutofit fontScale="92500" lnSpcReduction="20000"/>
          </a:bodyPr>
          <a:lstStyle/>
          <a:p>
            <a:pPr marL="457200" indent="-457200">
              <a:defRPr/>
            </a:pPr>
            <a:r>
              <a:rPr lang="en-US" b="1" dirty="0"/>
              <a:t>Roasted chicken</a:t>
            </a:r>
          </a:p>
          <a:p>
            <a:pPr marL="0" indent="0">
              <a:defRPr/>
            </a:pPr>
            <a:endParaRPr lang="en-US" b="1" dirty="0"/>
          </a:p>
          <a:p>
            <a:pPr marL="0" indent="0">
              <a:defRPr/>
            </a:pPr>
            <a:endParaRPr lang="en-US" b="1" dirty="0"/>
          </a:p>
          <a:p>
            <a:pPr marL="457200" indent="-457200">
              <a:defRPr/>
            </a:pPr>
            <a:r>
              <a:rPr lang="en-US" b="1" dirty="0"/>
              <a:t>Vegetarian pizza on whole grain crust</a:t>
            </a:r>
          </a:p>
          <a:p>
            <a:pPr marL="0" indent="0">
              <a:defRPr/>
            </a:pPr>
            <a:endParaRPr lang="en-US" b="1" dirty="0"/>
          </a:p>
          <a:p>
            <a:pPr marL="0" indent="0">
              <a:defRPr/>
            </a:pPr>
            <a:endParaRPr lang="en-US" b="1" dirty="0"/>
          </a:p>
          <a:p>
            <a:pPr marL="457200" indent="-457200">
              <a:defRPr/>
            </a:pPr>
            <a:r>
              <a:rPr lang="en-US" b="1" dirty="0"/>
              <a:t>Baked potatoes*</a:t>
            </a:r>
          </a:p>
          <a:p>
            <a:pPr marL="0" indent="0">
              <a:defRPr/>
            </a:pPr>
            <a:endParaRPr lang="en-US" b="1" dirty="0"/>
          </a:p>
          <a:p>
            <a:pPr marL="0" indent="0">
              <a:defRPr/>
            </a:pPr>
            <a:endParaRPr lang="en-US" b="1" dirty="0"/>
          </a:p>
          <a:p>
            <a:pPr marL="457200" indent="-457200">
              <a:defRPr/>
            </a:pPr>
            <a:r>
              <a:rPr lang="en-US" b="1" dirty="0"/>
              <a:t>Turkey chili</a:t>
            </a:r>
          </a:p>
          <a:p>
            <a:pPr marL="114300" indent="0">
              <a:buNone/>
            </a:pPr>
            <a:endParaRPr lang="en-US" dirty="0"/>
          </a:p>
        </p:txBody>
      </p:sp>
      <p:pic>
        <p:nvPicPr>
          <p:cNvPr id="5" name="Picture 2" descr="http://www.browningsbakers.co.uk/wp-content/uploads/2012/06/bAKED-pOTATO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4152900"/>
            <a:ext cx="35052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D:\1MB_Comps\KS12988.jpg"/>
          <p:cNvPicPr>
            <a:picLocks noChangeAspect="1" noChangeArrowheads="1"/>
          </p:cNvPicPr>
          <p:nvPr/>
        </p:nvPicPr>
        <p:blipFill>
          <a:blip r:embed="rId4">
            <a:extLst>
              <a:ext uri="{28A0092B-C50C-407E-A947-70E740481C1C}">
                <a14:useLocalDpi xmlns:a14="http://schemas.microsoft.com/office/drawing/2010/main" val="0"/>
              </a:ext>
            </a:extLst>
          </a:blip>
          <a:srcRect l="39999" t="6905" b="53571"/>
          <a:stretch>
            <a:fillRect/>
          </a:stretch>
        </p:blipFill>
        <p:spPr bwMode="auto">
          <a:xfrm>
            <a:off x="5295900" y="1281113"/>
            <a:ext cx="2743200" cy="271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81009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Objectives</a:t>
            </a:r>
            <a:endParaRPr lang="en-US" dirty="0"/>
          </a:p>
        </p:txBody>
      </p:sp>
      <p:sp>
        <p:nvSpPr>
          <p:cNvPr id="3" name="Content Placeholder 2"/>
          <p:cNvSpPr>
            <a:spLocks noGrp="1"/>
          </p:cNvSpPr>
          <p:nvPr>
            <p:ph idx="1"/>
          </p:nvPr>
        </p:nvSpPr>
        <p:spPr/>
        <p:txBody>
          <a:bodyPr>
            <a:normAutofit lnSpcReduction="10000"/>
          </a:bodyPr>
          <a:lstStyle/>
          <a:p>
            <a:pPr marL="457200" indent="-457200">
              <a:defRPr/>
            </a:pPr>
            <a:r>
              <a:rPr lang="en-US" sz="3200" dirty="0"/>
              <a:t>Identify common picnic food safety challenges and high-risk picnic foods.</a:t>
            </a:r>
          </a:p>
          <a:p>
            <a:pPr marL="457200" indent="-457200">
              <a:defRPr/>
            </a:pPr>
            <a:endParaRPr lang="en-US" sz="3200" dirty="0"/>
          </a:p>
          <a:p>
            <a:pPr marL="457200" indent="-457200">
              <a:defRPr/>
            </a:pPr>
            <a:r>
              <a:rPr lang="en-US" sz="3200" dirty="0"/>
              <a:t>Identify the </a:t>
            </a:r>
            <a:r>
              <a:rPr lang="en-US" sz="3200" b="1" dirty="0"/>
              <a:t>four plus one</a:t>
            </a:r>
            <a:r>
              <a:rPr lang="en-US" sz="3200" dirty="0"/>
              <a:t> key principles of picnic food safety.</a:t>
            </a:r>
          </a:p>
          <a:p>
            <a:pPr marL="457200" indent="-457200">
              <a:defRPr/>
            </a:pPr>
            <a:endParaRPr lang="en-US" sz="3200" dirty="0"/>
          </a:p>
          <a:p>
            <a:pPr marL="457200" indent="-457200">
              <a:defRPr/>
            </a:pPr>
            <a:r>
              <a:rPr lang="en-US" sz="3200" dirty="0"/>
              <a:t>Name at least </a:t>
            </a:r>
            <a:r>
              <a:rPr lang="en-US" sz="3200" b="1" dirty="0"/>
              <a:t>three</a:t>
            </a:r>
            <a:r>
              <a:rPr lang="en-US" sz="3200" dirty="0"/>
              <a:t> good tasting and good for you foods to serve safely at picnics. </a:t>
            </a:r>
          </a:p>
          <a:p>
            <a:pPr marL="114300" indent="0">
              <a:buNone/>
            </a:pPr>
            <a:endParaRPr lang="en-US" dirty="0"/>
          </a:p>
        </p:txBody>
      </p:sp>
    </p:spTree>
    <p:extLst>
      <p:ext uri="{BB962C8B-B14F-4D97-AF65-F5344CB8AC3E}">
        <p14:creationId xmlns:p14="http://schemas.microsoft.com/office/powerpoint/2010/main" val="27938565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Cook on Site: Ideas</a:t>
            </a:r>
            <a:endParaRPr lang="en-US" dirty="0"/>
          </a:p>
        </p:txBody>
      </p:sp>
      <p:sp>
        <p:nvSpPr>
          <p:cNvPr id="3" name="Content Placeholder 2"/>
          <p:cNvSpPr>
            <a:spLocks noGrp="1"/>
          </p:cNvSpPr>
          <p:nvPr>
            <p:ph sz="half" idx="1"/>
          </p:nvPr>
        </p:nvSpPr>
        <p:spPr/>
        <p:txBody>
          <a:bodyPr>
            <a:normAutofit fontScale="92500" lnSpcReduction="10000"/>
          </a:bodyPr>
          <a:lstStyle/>
          <a:p>
            <a:pPr marL="457200" indent="-457200">
              <a:defRPr/>
            </a:pPr>
            <a:r>
              <a:rPr lang="en-US" b="1" dirty="0"/>
              <a:t>Vegetable kabobs </a:t>
            </a:r>
          </a:p>
          <a:p>
            <a:pPr marL="0" indent="0">
              <a:defRPr/>
            </a:pPr>
            <a:endParaRPr lang="en-US" b="1" dirty="0"/>
          </a:p>
          <a:p>
            <a:pPr marL="457200" indent="-457200">
              <a:defRPr/>
            </a:pPr>
            <a:r>
              <a:rPr lang="en-US" b="1" dirty="0"/>
              <a:t>Grilled shrimp, chicken and fish</a:t>
            </a:r>
          </a:p>
          <a:p>
            <a:pPr marL="0" indent="0">
              <a:defRPr/>
            </a:pPr>
            <a:endParaRPr lang="en-US" b="1" dirty="0"/>
          </a:p>
          <a:p>
            <a:pPr marL="457200" indent="-457200">
              <a:defRPr/>
            </a:pPr>
            <a:r>
              <a:rPr lang="en-US" b="1" dirty="0"/>
              <a:t>Veggie and turkey burgers on 100% whole wheat buns</a:t>
            </a:r>
          </a:p>
          <a:p>
            <a:pPr marL="0" indent="0">
              <a:defRPr/>
            </a:pPr>
            <a:endParaRPr lang="en-US" b="1" dirty="0"/>
          </a:p>
          <a:p>
            <a:pPr marL="457200" indent="-457200">
              <a:defRPr/>
            </a:pPr>
            <a:r>
              <a:rPr lang="en-US" b="1" dirty="0"/>
              <a:t>Iron skillet fruit cobblers</a:t>
            </a:r>
          </a:p>
          <a:p>
            <a:pPr marL="114300" indent="0">
              <a:buNone/>
            </a:pPr>
            <a:endParaRPr lang="en-US" dirty="0"/>
          </a:p>
        </p:txBody>
      </p:sp>
      <p:pic>
        <p:nvPicPr>
          <p:cNvPr id="5" name="Picture 1" descr="D:\1MB_Comps\KS12950.jpg"/>
          <p:cNvPicPr>
            <a:picLocks noChangeAspect="1" noChangeArrowheads="1"/>
          </p:cNvPicPr>
          <p:nvPr/>
        </p:nvPicPr>
        <p:blipFill>
          <a:blip r:embed="rId3">
            <a:extLst>
              <a:ext uri="{28A0092B-C50C-407E-A947-70E740481C1C}">
                <a14:useLocalDpi xmlns:a14="http://schemas.microsoft.com/office/drawing/2010/main" val="0"/>
              </a:ext>
            </a:extLst>
          </a:blip>
          <a:srcRect t="23560"/>
          <a:stretch>
            <a:fillRect/>
          </a:stretch>
        </p:blipFill>
        <p:spPr bwMode="auto">
          <a:xfrm>
            <a:off x="5410200" y="1143000"/>
            <a:ext cx="2762250" cy="316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http://www.goodhousekeeping.com/cm/goodhousekeeping/images/veggie-burger-0907-d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8825" y="457200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7700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Beverages</a:t>
            </a:r>
            <a:endParaRPr lang="en-US" dirty="0"/>
          </a:p>
        </p:txBody>
      </p:sp>
      <p:sp>
        <p:nvSpPr>
          <p:cNvPr id="3" name="Content Placeholder 2"/>
          <p:cNvSpPr>
            <a:spLocks noGrp="1"/>
          </p:cNvSpPr>
          <p:nvPr>
            <p:ph sz="half" idx="1"/>
          </p:nvPr>
        </p:nvSpPr>
        <p:spPr/>
        <p:txBody>
          <a:bodyPr>
            <a:normAutofit fontScale="92500" lnSpcReduction="20000"/>
          </a:bodyPr>
          <a:lstStyle/>
          <a:p>
            <a:pPr marL="457200" indent="-457200"/>
            <a:r>
              <a:rPr lang="en-US" altLang="en-US" b="1" dirty="0"/>
              <a:t>Sparkling water</a:t>
            </a:r>
          </a:p>
          <a:p>
            <a:pPr marL="457200" indent="-457200"/>
            <a:endParaRPr lang="en-US" altLang="en-US" b="1" dirty="0"/>
          </a:p>
          <a:p>
            <a:pPr marL="457200" indent="-457200"/>
            <a:r>
              <a:rPr lang="en-US" altLang="en-US" b="1" dirty="0"/>
              <a:t>Sparkling water with splash of fruit juice</a:t>
            </a:r>
          </a:p>
          <a:p>
            <a:pPr marL="915988" lvl="1" indent="-457200"/>
            <a:endParaRPr lang="en-US" altLang="en-US" b="1" dirty="0"/>
          </a:p>
          <a:p>
            <a:pPr marL="457200" indent="-457200"/>
            <a:r>
              <a:rPr lang="en-US" altLang="en-US" b="1" dirty="0"/>
              <a:t>Unsweetened iced tea</a:t>
            </a:r>
          </a:p>
          <a:p>
            <a:pPr marL="457200" indent="-457200"/>
            <a:endParaRPr lang="en-US" altLang="en-US" b="1" dirty="0"/>
          </a:p>
          <a:p>
            <a:pPr marL="457200" indent="-457200"/>
            <a:r>
              <a:rPr lang="en-US" altLang="en-US" b="1" dirty="0"/>
              <a:t>Spa water (water with citrus or cucumber slices)</a:t>
            </a:r>
          </a:p>
          <a:p>
            <a:pPr marL="457200" indent="-457200"/>
            <a:endParaRPr lang="en-US" altLang="en-US" b="1" dirty="0"/>
          </a:p>
          <a:p>
            <a:pPr marL="457200" indent="-457200"/>
            <a:r>
              <a:rPr lang="en-US" altLang="en-US" b="1" dirty="0"/>
              <a:t>Frozen bottled water</a:t>
            </a:r>
          </a:p>
          <a:p>
            <a:endParaRPr lang="en-US" dirty="0"/>
          </a:p>
        </p:txBody>
      </p:sp>
      <p:pic>
        <p:nvPicPr>
          <p:cNvPr id="5" name="Picture 1" descr="D:\1MB_Comps\KS1295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379538"/>
            <a:ext cx="3043238" cy="456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1087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Activity</a:t>
            </a:r>
            <a:endParaRPr lang="en-US" dirty="0"/>
          </a:p>
        </p:txBody>
      </p:sp>
      <p:sp>
        <p:nvSpPr>
          <p:cNvPr id="3" name="Content Placeholder 2"/>
          <p:cNvSpPr>
            <a:spLocks noGrp="1"/>
          </p:cNvSpPr>
          <p:nvPr>
            <p:ph sz="half" idx="1"/>
          </p:nvPr>
        </p:nvSpPr>
        <p:spPr/>
        <p:txBody>
          <a:bodyPr/>
          <a:lstStyle/>
          <a:p>
            <a:pPr marL="114300" indent="0">
              <a:buNone/>
            </a:pPr>
            <a:r>
              <a:rPr lang="en-US" altLang="en-US" sz="4400" dirty="0"/>
              <a:t>Now it’s your turn to practice planning a safe and healthy picnic.</a:t>
            </a:r>
          </a:p>
          <a:p>
            <a:endParaRPr lang="en-US" dirty="0"/>
          </a:p>
        </p:txBody>
      </p:sp>
      <p:pic>
        <p:nvPicPr>
          <p:cNvPr id="5" name="Picture 4" descr="D:\ImageDataFiles\CompingResolutionVersions\0001621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1865313"/>
            <a:ext cx="2819400"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44968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Summary</a:t>
            </a:r>
            <a:endParaRPr lang="en-US" dirty="0"/>
          </a:p>
        </p:txBody>
      </p:sp>
      <p:sp>
        <p:nvSpPr>
          <p:cNvPr id="3" name="Content Placeholder 2"/>
          <p:cNvSpPr>
            <a:spLocks noGrp="1"/>
          </p:cNvSpPr>
          <p:nvPr>
            <p:ph idx="1"/>
          </p:nvPr>
        </p:nvSpPr>
        <p:spPr/>
        <p:txBody>
          <a:bodyPr/>
          <a:lstStyle/>
          <a:p>
            <a:pPr marL="457200" indent="-457200"/>
            <a:r>
              <a:rPr lang="en-US" altLang="en-US" sz="2400" dirty="0"/>
              <a:t>You can avoid foodborne illness at picnics and all your outdoor summer dining activities. </a:t>
            </a:r>
          </a:p>
          <a:p>
            <a:pPr marL="457200" indent="-457200"/>
            <a:endParaRPr lang="en-US" altLang="en-US" sz="2400" dirty="0"/>
          </a:p>
          <a:p>
            <a:pPr marL="457200" indent="-457200"/>
            <a:r>
              <a:rPr lang="en-US" altLang="en-US" sz="2400" dirty="0"/>
              <a:t>Just remember the FOUR plus ONE steps to prevent foodborne illnesses.</a:t>
            </a:r>
          </a:p>
          <a:p>
            <a:pPr marL="457200" indent="-457200"/>
            <a:endParaRPr lang="en-US" altLang="en-US" sz="2400" dirty="0"/>
          </a:p>
          <a:p>
            <a:pPr marL="457200" indent="-457200"/>
            <a:r>
              <a:rPr lang="en-US" altLang="en-US" sz="2400" dirty="0"/>
              <a:t>There a lots of great options for safe, delicious and healthy picnic foods all you need is a plan. </a:t>
            </a:r>
          </a:p>
          <a:p>
            <a:pPr marL="114300" indent="0">
              <a:buNone/>
            </a:pPr>
            <a:endParaRPr lang="en-US" dirty="0"/>
          </a:p>
        </p:txBody>
      </p:sp>
    </p:spTree>
    <p:extLst>
      <p:ext uri="{BB962C8B-B14F-4D97-AF65-F5344CB8AC3E}">
        <p14:creationId xmlns:p14="http://schemas.microsoft.com/office/powerpoint/2010/main" val="26157625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Resources</a:t>
            </a:r>
            <a:endParaRPr lang="en-US" dirty="0"/>
          </a:p>
        </p:txBody>
      </p:sp>
      <p:sp>
        <p:nvSpPr>
          <p:cNvPr id="3" name="Content Placeholder 2"/>
          <p:cNvSpPr>
            <a:spLocks noGrp="1"/>
          </p:cNvSpPr>
          <p:nvPr>
            <p:ph idx="1"/>
          </p:nvPr>
        </p:nvSpPr>
        <p:spPr/>
        <p:txBody>
          <a:bodyPr>
            <a:normAutofit/>
          </a:bodyPr>
          <a:lstStyle/>
          <a:p>
            <a:pPr marL="0" indent="0"/>
            <a:r>
              <a:rPr lang="en-US" altLang="en-US" sz="2400" dirty="0" smtClean="0"/>
              <a:t>University of Arkansas Cooperative Extension Service</a:t>
            </a:r>
            <a:endParaRPr lang="en-US" altLang="en-US" sz="2400" dirty="0"/>
          </a:p>
          <a:p>
            <a:pPr marL="297180" lvl="1" indent="0"/>
            <a:r>
              <a:rPr lang="en-US" altLang="en-US" dirty="0" smtClean="0">
                <a:hlinkClick r:id="rId3"/>
              </a:rPr>
              <a:t>www.uaex.edu</a:t>
            </a:r>
            <a:r>
              <a:rPr lang="en-US" altLang="en-US" dirty="0" smtClean="0"/>
              <a:t> </a:t>
            </a:r>
            <a:endParaRPr lang="en-US" altLang="en-US" dirty="0"/>
          </a:p>
          <a:p>
            <a:pPr marL="0" indent="0"/>
            <a:endParaRPr lang="en-US" altLang="en-US" sz="2400" dirty="0"/>
          </a:p>
          <a:p>
            <a:pPr marL="0" indent="0"/>
            <a:r>
              <a:rPr lang="en-US" altLang="en-US" sz="2400" dirty="0"/>
              <a:t>Your Gateway to Federal Food Safety Information</a:t>
            </a:r>
          </a:p>
          <a:p>
            <a:pPr marL="297180" lvl="1" indent="0"/>
            <a:r>
              <a:rPr lang="en-US" altLang="en-US" dirty="0">
                <a:hlinkClick r:id="rId4"/>
              </a:rPr>
              <a:t>www.foodsafety.gov</a:t>
            </a:r>
            <a:r>
              <a:rPr lang="en-US" altLang="en-US" dirty="0"/>
              <a:t> </a:t>
            </a:r>
          </a:p>
          <a:p>
            <a:pPr marL="0" indent="0"/>
            <a:endParaRPr lang="en-US" altLang="en-US" sz="2400" dirty="0"/>
          </a:p>
          <a:p>
            <a:pPr marL="0" indent="0"/>
            <a:r>
              <a:rPr lang="en-US" altLang="en-US" sz="2400" dirty="0"/>
              <a:t>Partnership for Food Safety Education</a:t>
            </a:r>
          </a:p>
          <a:p>
            <a:pPr marL="297180" lvl="1" indent="0"/>
            <a:r>
              <a:rPr lang="en-US" altLang="en-US" dirty="0">
                <a:hlinkClick r:id="rId5"/>
              </a:rPr>
              <a:t>www.fightbac.org</a:t>
            </a:r>
            <a:endParaRPr lang="en-US" altLang="en-US" dirty="0"/>
          </a:p>
          <a:p>
            <a:pPr marL="0" indent="0"/>
            <a:endParaRPr lang="en-US" altLang="en-US" sz="2400" dirty="0"/>
          </a:p>
          <a:p>
            <a:pPr marL="0" indent="0"/>
            <a:r>
              <a:rPr lang="en-US" altLang="en-US" sz="2400" dirty="0"/>
              <a:t>Centers for Disease Control and Prevention – Food Safety</a:t>
            </a:r>
          </a:p>
          <a:p>
            <a:pPr marL="297180" lvl="1" indent="0"/>
            <a:r>
              <a:rPr lang="en-US" altLang="en-US" dirty="0">
                <a:hlinkClick r:id="rId6"/>
              </a:rPr>
              <a:t>www.cdc.gov/foodsafety</a:t>
            </a:r>
            <a:endParaRPr lang="en-US" altLang="en-US" dirty="0"/>
          </a:p>
          <a:p>
            <a:pPr marL="114300" indent="0">
              <a:buNone/>
            </a:pPr>
            <a:endParaRPr lang="en-US" dirty="0"/>
          </a:p>
        </p:txBody>
      </p:sp>
    </p:spTree>
    <p:extLst>
      <p:ext uri="{BB962C8B-B14F-4D97-AF65-F5344CB8AC3E}">
        <p14:creationId xmlns:p14="http://schemas.microsoft.com/office/powerpoint/2010/main" val="11137910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altLang="en-US" dirty="0"/>
              <a:t>Questions?</a:t>
            </a:r>
            <a:endParaRPr lang="en-US" altLang="en-US" dirty="0">
              <a:solidFill>
                <a:srgbClr val="717171"/>
              </a:solidFill>
            </a:endParaRPr>
          </a:p>
        </p:txBody>
      </p:sp>
      <p:sp>
        <p:nvSpPr>
          <p:cNvPr id="3" name="Content Placeholder 2"/>
          <p:cNvSpPr>
            <a:spLocks noGrp="1"/>
          </p:cNvSpPr>
          <p:nvPr>
            <p:ph idx="1"/>
          </p:nvPr>
        </p:nvSpPr>
        <p:spPr>
          <a:xfrm>
            <a:off x="457200" y="1600200"/>
            <a:ext cx="4419600" cy="4800600"/>
          </a:xfrm>
        </p:spPr>
        <p:txBody>
          <a:bodyPr>
            <a:normAutofit lnSpcReduction="10000"/>
          </a:bodyPr>
          <a:lstStyle/>
          <a:p>
            <a:pPr marL="114300" indent="0">
              <a:buNone/>
            </a:pPr>
            <a:r>
              <a:rPr lang="en-US" altLang="en-US" sz="6000" dirty="0" smtClean="0"/>
              <a:t>Thank you!</a:t>
            </a:r>
          </a:p>
          <a:p>
            <a:pPr marL="114300" indent="0">
              <a:buNone/>
            </a:pPr>
            <a:endParaRPr lang="en-US" dirty="0" smtClean="0"/>
          </a:p>
          <a:p>
            <a:pPr marL="114300" indent="0">
              <a:buNone/>
            </a:pPr>
            <a:endParaRPr lang="en-US" dirty="0"/>
          </a:p>
          <a:p>
            <a:pPr marL="114300" indent="0">
              <a:buNone/>
            </a:pPr>
            <a:endParaRPr lang="en-US" dirty="0" smtClean="0"/>
          </a:p>
          <a:p>
            <a:pPr marL="114300" indent="0">
              <a:buNone/>
            </a:pPr>
            <a:endParaRPr lang="en-US" dirty="0"/>
          </a:p>
          <a:p>
            <a:pPr marL="114300" indent="0">
              <a:buNone/>
            </a:pPr>
            <a:endParaRPr lang="en-US" dirty="0" smtClean="0"/>
          </a:p>
          <a:p>
            <a:pPr marL="114300" indent="0">
              <a:buNone/>
            </a:pPr>
            <a:endParaRPr lang="en-US" dirty="0"/>
          </a:p>
          <a:p>
            <a:pPr marL="114300" indent="0">
              <a:buNone/>
            </a:pPr>
            <a:endParaRPr lang="en-US" dirty="0" smtClean="0"/>
          </a:p>
          <a:p>
            <a:pPr marL="114300" indent="0">
              <a:buNone/>
            </a:pPr>
            <a:r>
              <a:rPr lang="en-US" sz="1400" dirty="0" smtClean="0"/>
              <a:t>Content Expertise Provided by:</a:t>
            </a:r>
          </a:p>
          <a:p>
            <a:pPr marL="114300" indent="0">
              <a:buNone/>
            </a:pPr>
            <a:r>
              <a:rPr lang="en-US" sz="1400" dirty="0" smtClean="0"/>
              <a:t>Serena M. Fuller</a:t>
            </a:r>
          </a:p>
          <a:p>
            <a:pPr marL="114300" indent="0">
              <a:buNone/>
            </a:pPr>
            <a:r>
              <a:rPr lang="en-US" sz="1400" dirty="0" smtClean="0"/>
              <a:t>Associate Professor – Nutrition and Food Safety</a:t>
            </a:r>
          </a:p>
          <a:p>
            <a:pPr marL="114300" indent="0">
              <a:buNone/>
            </a:pPr>
            <a:r>
              <a:rPr lang="en-US" sz="1400" dirty="0" smtClean="0"/>
              <a:t>Department of Family and Consumer Sciences </a:t>
            </a:r>
          </a:p>
          <a:p>
            <a:pPr marL="114300" indent="0">
              <a:buNone/>
            </a:pPr>
            <a:r>
              <a:rPr lang="en-US" sz="1400" dirty="0" smtClean="0"/>
              <a:t>University of Arkansas Research and Extension</a:t>
            </a:r>
          </a:p>
          <a:p>
            <a:pPr marL="114300" indent="0">
              <a:buNone/>
            </a:pPr>
            <a:endParaRPr lang="en-US" sz="1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0" y="3886200"/>
            <a:ext cx="4529221" cy="838200"/>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rcRect/>
          <a:stretch>
            <a:fillRect/>
          </a:stretch>
        </p:blipFill>
        <p:spPr bwMode="auto">
          <a:xfrm>
            <a:off x="7010400" y="5257800"/>
            <a:ext cx="1212850" cy="1304925"/>
          </a:xfrm>
          <a:prstGeom prst="rect">
            <a:avLst/>
          </a:prstGeom>
          <a:noFill/>
          <a:ln>
            <a:noFill/>
          </a:ln>
        </p:spPr>
      </p:pic>
    </p:spTree>
    <p:extLst>
      <p:ext uri="{BB962C8B-B14F-4D97-AF65-F5344CB8AC3E}">
        <p14:creationId xmlns:p14="http://schemas.microsoft.com/office/powerpoint/2010/main" val="24170199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dirty="0"/>
              <a:t>It’s Perfect Picnic Weather But</a:t>
            </a:r>
            <a:r>
              <a:rPr lang="en-US" altLang="en-US" dirty="0" smtClean="0"/>
              <a:t>…</a:t>
            </a:r>
            <a:endParaRPr lang="en-US" dirty="0"/>
          </a:p>
        </p:txBody>
      </p:sp>
      <p:sp>
        <p:nvSpPr>
          <p:cNvPr id="5" name="Content Placeholder 4"/>
          <p:cNvSpPr>
            <a:spLocks noGrp="1"/>
          </p:cNvSpPr>
          <p:nvPr>
            <p:ph sz="half" idx="1"/>
          </p:nvPr>
        </p:nvSpPr>
        <p:spPr>
          <a:xfrm>
            <a:off x="457200" y="1536192"/>
            <a:ext cx="4038600" cy="4590288"/>
          </a:xfrm>
        </p:spPr>
        <p:txBody>
          <a:bodyPr>
            <a:normAutofit fontScale="92500" lnSpcReduction="20000"/>
          </a:bodyPr>
          <a:lstStyle/>
          <a:p>
            <a:pPr marL="457200" indent="-457200">
              <a:defRPr/>
            </a:pPr>
            <a:r>
              <a:rPr lang="en-US" altLang="en-US" sz="3000" dirty="0"/>
              <a:t>CDC estimates that 1 in 6 individuals fall ill due to foodborne illness every year -  that’s 48 million people! </a:t>
            </a:r>
            <a:r>
              <a:rPr lang="en-US" altLang="en-US" sz="1800" i="1" dirty="0"/>
              <a:t>(</a:t>
            </a:r>
            <a:r>
              <a:rPr lang="en-US" altLang="en-US" sz="1800" i="1" dirty="0" err="1"/>
              <a:t>FoodNet</a:t>
            </a:r>
            <a:r>
              <a:rPr lang="en-US" altLang="en-US" sz="1800" i="1" dirty="0"/>
              <a:t>: Trends in Foodborne Illness in the United States, 2012)</a:t>
            </a:r>
          </a:p>
          <a:p>
            <a:pPr marL="457200" indent="-457200">
              <a:defRPr/>
            </a:pPr>
            <a:endParaRPr lang="en-US" altLang="en-US" sz="1800" i="1" dirty="0"/>
          </a:p>
          <a:p>
            <a:pPr marL="457200" indent="-457200">
              <a:defRPr/>
            </a:pPr>
            <a:r>
              <a:rPr lang="en-US" altLang="en-US" sz="3000" dirty="0"/>
              <a:t>Incidence of foodborne illnesses increase during summer months. </a:t>
            </a:r>
            <a:r>
              <a:rPr lang="en-US" altLang="en-US" sz="1800" dirty="0"/>
              <a:t>(</a:t>
            </a:r>
            <a:r>
              <a:rPr lang="en-US" altLang="en-US" sz="1800" i="1" dirty="0"/>
              <a:t>CDC</a:t>
            </a:r>
            <a:r>
              <a:rPr lang="en-US" altLang="en-US" sz="1800" dirty="0"/>
              <a:t> </a:t>
            </a:r>
            <a:r>
              <a:rPr lang="en-US" altLang="en-US" sz="1800" i="1" dirty="0"/>
              <a:t>Foodborne Outbreak Online Database, 1998-2011</a:t>
            </a:r>
            <a:r>
              <a:rPr lang="en-US" altLang="en-US" sz="1800" dirty="0"/>
              <a:t>)</a:t>
            </a:r>
          </a:p>
          <a:p>
            <a:endParaRPr lang="en-US" dirty="0"/>
          </a:p>
        </p:txBody>
      </p:sp>
      <p:pic>
        <p:nvPicPr>
          <p:cNvPr id="7" name="Picture 4" descr="D:\ImageDataFiles\HighResolutionVersions\00016267.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718579" y="1536700"/>
            <a:ext cx="3059642" cy="458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90453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4800" dirty="0"/>
              <a:t>Four (+1) Steps to Safe Picnic Food</a:t>
            </a:r>
            <a:endParaRPr lang="en-US" dirty="0"/>
          </a:p>
        </p:txBody>
      </p:sp>
      <p:sp>
        <p:nvSpPr>
          <p:cNvPr id="4" name="Content Placeholder 3"/>
          <p:cNvSpPr>
            <a:spLocks noGrp="1"/>
          </p:cNvSpPr>
          <p:nvPr>
            <p:ph sz="half" idx="1"/>
          </p:nvPr>
        </p:nvSpPr>
        <p:spPr/>
        <p:txBody>
          <a:bodyPr>
            <a:noAutofit/>
          </a:bodyPr>
          <a:lstStyle/>
          <a:p>
            <a:pPr marL="457200" indent="-457200">
              <a:defRPr/>
            </a:pPr>
            <a:r>
              <a:rPr lang="en-US" b="1" dirty="0"/>
              <a:t>CLEAN</a:t>
            </a:r>
          </a:p>
          <a:p>
            <a:pPr marL="0" indent="0">
              <a:defRPr/>
            </a:pPr>
            <a:endParaRPr lang="en-US" b="1" dirty="0"/>
          </a:p>
          <a:p>
            <a:pPr marL="457200" indent="-457200">
              <a:defRPr/>
            </a:pPr>
            <a:r>
              <a:rPr lang="en-US" b="1" dirty="0"/>
              <a:t>SEPARATE</a:t>
            </a:r>
          </a:p>
          <a:p>
            <a:pPr marL="457200" indent="-457200">
              <a:defRPr/>
            </a:pPr>
            <a:endParaRPr lang="en-US" b="1" dirty="0"/>
          </a:p>
          <a:p>
            <a:pPr marL="457200" indent="-457200">
              <a:defRPr/>
            </a:pPr>
            <a:r>
              <a:rPr lang="en-US" b="1" dirty="0"/>
              <a:t>COOK</a:t>
            </a:r>
          </a:p>
          <a:p>
            <a:pPr marL="457200" indent="-457200">
              <a:defRPr/>
            </a:pPr>
            <a:endParaRPr lang="en-US" b="1" dirty="0"/>
          </a:p>
          <a:p>
            <a:pPr marL="457200" indent="-457200">
              <a:defRPr/>
            </a:pPr>
            <a:r>
              <a:rPr lang="en-US" b="1" dirty="0"/>
              <a:t>HOLD (the + 1)</a:t>
            </a:r>
          </a:p>
          <a:p>
            <a:pPr marL="0" indent="0">
              <a:defRPr/>
            </a:pPr>
            <a:endParaRPr lang="en-US" b="1" dirty="0"/>
          </a:p>
          <a:p>
            <a:pPr marL="457200" indent="-457200">
              <a:defRPr/>
            </a:pPr>
            <a:r>
              <a:rPr lang="en-US" b="1" dirty="0" smtClean="0"/>
              <a:t>CHILL</a:t>
            </a:r>
            <a:endParaRPr lang="en-US" b="1" dirty="0"/>
          </a:p>
        </p:txBody>
      </p:sp>
      <p:pic>
        <p:nvPicPr>
          <p:cNvPr id="14" name="Picture 6" descr="http://www.foodsafety.gov/images/checkyourstepsiconbox.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1219200"/>
            <a:ext cx="42576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http://www.foodsafety.gov/images/checkyourstepsiconbox.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75" y="2895600"/>
            <a:ext cx="42576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http://www.foodsafety.gov/images/checkyourstepsiconbox.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4562475"/>
            <a:ext cx="42576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
          <p:cNvSpPr txBox="1">
            <a:spLocks noChangeArrowheads="1"/>
          </p:cNvSpPr>
          <p:nvPr/>
        </p:nvSpPr>
        <p:spPr bwMode="auto">
          <a:xfrm>
            <a:off x="4229100" y="5870575"/>
            <a:ext cx="3724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itchFamily="34" charset="0"/>
              <a:defRPr sz="3200">
                <a:solidFill>
                  <a:srgbClr val="39683E"/>
                </a:solidFill>
                <a:latin typeface="Tahoma" pitchFamily="34" charset="0"/>
                <a:cs typeface="Tahoma" pitchFamily="34" charset="0"/>
              </a:defRPr>
            </a:lvl1pPr>
            <a:lvl2pPr marL="742950" indent="-285750">
              <a:buFont typeface="Arial" pitchFamily="34" charset="0"/>
              <a:buChar char="•"/>
              <a:defRPr sz="2800">
                <a:solidFill>
                  <a:srgbClr val="717171"/>
                </a:solidFill>
                <a:latin typeface="Tahoma" pitchFamily="34" charset="0"/>
                <a:cs typeface="Tahoma" pitchFamily="34" charset="0"/>
              </a:defRPr>
            </a:lvl2pPr>
            <a:lvl3pPr marL="1143000" indent="-228600">
              <a:buSzPct val="90000"/>
              <a:buFont typeface="Calibri" pitchFamily="34" charset="0"/>
              <a:buChar char="–"/>
              <a:defRPr sz="2400">
                <a:solidFill>
                  <a:srgbClr val="39683E"/>
                </a:solidFill>
                <a:latin typeface="Tahoma" pitchFamily="34" charset="0"/>
                <a:cs typeface="Tahoma" pitchFamily="34" charset="0"/>
              </a:defRPr>
            </a:lvl3pPr>
            <a:lvl4pPr marL="1600200" indent="-228600">
              <a:buFont typeface="Arial" pitchFamily="34" charset="0"/>
              <a:buChar char="•"/>
              <a:defRPr sz="2000">
                <a:solidFill>
                  <a:srgbClr val="717171"/>
                </a:solidFill>
                <a:latin typeface="Tahoma" pitchFamily="34" charset="0"/>
                <a:cs typeface="Tahoma" pitchFamily="34" charset="0"/>
              </a:defRPr>
            </a:lvl4pPr>
            <a:lvl5pPr marL="2057400" indent="-228600">
              <a:spcBef>
                <a:spcPct val="20000"/>
              </a:spcBef>
              <a:buFont typeface="Arial" pitchFamily="34" charset="0"/>
              <a:buChar char="»"/>
              <a:defRPr sz="2000">
                <a:solidFill>
                  <a:schemeClr val="tx1"/>
                </a:solidFill>
                <a:latin typeface="Calibri" pitchFamily="34" charset="0"/>
                <a:cs typeface="Tahoma"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cs typeface="Tahoma"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cs typeface="Tahoma"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cs typeface="Tahoma"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cs typeface="Tahoma" pitchFamily="34" charset="0"/>
              </a:defRPr>
            </a:lvl9pPr>
          </a:lstStyle>
          <a:p>
            <a:pPr algn="ctr" eaLnBrk="1" hangingPunct="1">
              <a:buFontTx/>
              <a:buNone/>
            </a:pPr>
            <a:r>
              <a:rPr lang="en-US" altLang="en-US" sz="1200" i="1">
                <a:solidFill>
                  <a:schemeClr val="tx1"/>
                </a:solidFill>
                <a:latin typeface="Arial" pitchFamily="34" charset="0"/>
                <a:cs typeface="Arial" pitchFamily="34" charset="0"/>
              </a:rPr>
              <a:t>image credit Foodsafety.gov and part of the Food Safe Families campaign</a:t>
            </a:r>
            <a:endParaRPr lang="en-US" altLang="en-US" sz="12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1477024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CLEAN – Picnic Challenges</a:t>
            </a:r>
            <a:endParaRPr lang="en-US" dirty="0"/>
          </a:p>
        </p:txBody>
      </p:sp>
      <p:sp>
        <p:nvSpPr>
          <p:cNvPr id="3" name="Content Placeholder 2"/>
          <p:cNvSpPr>
            <a:spLocks noGrp="1"/>
          </p:cNvSpPr>
          <p:nvPr>
            <p:ph sz="half" idx="1"/>
          </p:nvPr>
        </p:nvSpPr>
        <p:spPr/>
        <p:txBody>
          <a:bodyPr>
            <a:normAutofit lnSpcReduction="10000"/>
          </a:bodyPr>
          <a:lstStyle/>
          <a:p>
            <a:pPr marL="457200" indent="-457200">
              <a:defRPr/>
            </a:pPr>
            <a:r>
              <a:rPr lang="en-US" dirty="0"/>
              <a:t>Hand washing</a:t>
            </a:r>
          </a:p>
          <a:p>
            <a:pPr marL="0" indent="0">
              <a:defRPr/>
            </a:pPr>
            <a:endParaRPr lang="en-US" dirty="0"/>
          </a:p>
          <a:p>
            <a:pPr marL="457200" indent="-457200">
              <a:defRPr/>
            </a:pPr>
            <a:r>
              <a:rPr lang="en-US" dirty="0"/>
              <a:t>Washing utensils and surfaces</a:t>
            </a:r>
          </a:p>
          <a:p>
            <a:pPr marL="0" indent="0">
              <a:defRPr/>
            </a:pPr>
            <a:endParaRPr lang="en-US" dirty="0"/>
          </a:p>
          <a:p>
            <a:pPr marL="457200" indent="-457200">
              <a:defRPr/>
            </a:pPr>
            <a:r>
              <a:rPr lang="en-US" dirty="0"/>
              <a:t>Washing fruits and vegetables</a:t>
            </a:r>
          </a:p>
          <a:p>
            <a:pPr marL="457200" indent="-457200">
              <a:defRPr/>
            </a:pPr>
            <a:endParaRPr lang="en-US" dirty="0"/>
          </a:p>
          <a:p>
            <a:pPr marL="457200" indent="-457200">
              <a:defRPr/>
            </a:pPr>
            <a:r>
              <a:rPr lang="en-US" i="1" dirty="0"/>
              <a:t>High risk food: </a:t>
            </a:r>
            <a:r>
              <a:rPr lang="en-US" dirty="0" smtClean="0"/>
              <a:t>melons</a:t>
            </a:r>
            <a:endParaRPr lang="en-US" dirty="0"/>
          </a:p>
        </p:txBody>
      </p:sp>
      <p:pic>
        <p:nvPicPr>
          <p:cNvPr id="5" name="Picture 6" descr="http://www.foodsafety.gov/images/checkyourstepsiconbox.PNG"/>
          <p:cNvPicPr>
            <a:picLocks noChangeAspect="1" noChangeArrowheads="1"/>
          </p:cNvPicPr>
          <p:nvPr/>
        </p:nvPicPr>
        <p:blipFill>
          <a:blip r:embed="rId3">
            <a:extLst>
              <a:ext uri="{28A0092B-C50C-407E-A947-70E740481C1C}">
                <a14:useLocalDpi xmlns:a14="http://schemas.microsoft.com/office/drawing/2010/main" val="0"/>
              </a:ext>
            </a:extLst>
          </a:blip>
          <a:srcRect l="5145" r="69798"/>
          <a:stretch>
            <a:fillRect/>
          </a:stretch>
        </p:blipFill>
        <p:spPr bwMode="auto">
          <a:xfrm>
            <a:off x="5411788" y="1524000"/>
            <a:ext cx="15875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https://encrypted-tbn2.gstatic.com/images?q=tbn:ANd9GcS6EePV3hmCTd3NXaLRJfVdl8RtooBUK2vxkVnQFCO6NVeB73IrD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6276" y="3902075"/>
            <a:ext cx="34385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62422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en-US" dirty="0"/>
              <a:t>CLEAN – Picnic Solutions</a:t>
            </a:r>
            <a:endParaRPr lang="en-US" dirty="0"/>
          </a:p>
        </p:txBody>
      </p:sp>
      <p:sp>
        <p:nvSpPr>
          <p:cNvPr id="6" name="Content Placeholder 5"/>
          <p:cNvSpPr>
            <a:spLocks noGrp="1"/>
          </p:cNvSpPr>
          <p:nvPr>
            <p:ph idx="1"/>
          </p:nvPr>
        </p:nvSpPr>
        <p:spPr/>
        <p:txBody>
          <a:bodyPr>
            <a:normAutofit/>
          </a:bodyPr>
          <a:lstStyle/>
          <a:p>
            <a:pPr marL="457200" indent="-457200">
              <a:defRPr/>
            </a:pPr>
            <a:r>
              <a:rPr lang="en-US" sz="2400" b="1" dirty="0"/>
              <a:t>Hand washing </a:t>
            </a:r>
          </a:p>
          <a:p>
            <a:pPr marL="915988" lvl="1" indent="-457200">
              <a:defRPr/>
            </a:pPr>
            <a:r>
              <a:rPr lang="en-US" sz="2400" dirty="0"/>
              <a:t>Identify parks/recreation areas with running water</a:t>
            </a:r>
          </a:p>
          <a:p>
            <a:pPr marL="915988" lvl="1" indent="-457200">
              <a:defRPr/>
            </a:pPr>
            <a:r>
              <a:rPr lang="en-US" sz="2400" dirty="0"/>
              <a:t>Bring your own water and soap </a:t>
            </a:r>
          </a:p>
          <a:p>
            <a:pPr marL="915988" lvl="1" indent="-457200">
              <a:defRPr/>
            </a:pPr>
            <a:r>
              <a:rPr lang="en-US" sz="2400" dirty="0"/>
              <a:t>Use disposable </a:t>
            </a:r>
            <a:r>
              <a:rPr lang="en-US" sz="2400" dirty="0" err="1"/>
              <a:t>towelettes</a:t>
            </a:r>
            <a:r>
              <a:rPr lang="en-US" sz="2400" dirty="0"/>
              <a:t> in a pinch </a:t>
            </a:r>
          </a:p>
          <a:p>
            <a:pPr marL="457200" indent="-457200">
              <a:defRPr/>
            </a:pPr>
            <a:r>
              <a:rPr lang="en-US" sz="2400" b="1" dirty="0"/>
              <a:t>Washing utensils and surfaces</a:t>
            </a:r>
          </a:p>
          <a:p>
            <a:pPr marL="915988" lvl="1" indent="-457200">
              <a:defRPr/>
            </a:pPr>
            <a:r>
              <a:rPr lang="en-US" sz="2400" dirty="0"/>
              <a:t>Use disposable plates, platters, towels </a:t>
            </a:r>
          </a:p>
          <a:p>
            <a:pPr marL="915988" lvl="1" indent="-457200">
              <a:defRPr/>
            </a:pPr>
            <a:r>
              <a:rPr lang="en-US" sz="2400" dirty="0"/>
              <a:t>Bring multiple utensils for meat vs. ready-to-eat foods</a:t>
            </a:r>
          </a:p>
          <a:p>
            <a:pPr marL="457200" indent="-457200">
              <a:defRPr/>
            </a:pPr>
            <a:r>
              <a:rPr lang="en-US" sz="2400" b="1" dirty="0"/>
              <a:t>Washing fruits and vegetables</a:t>
            </a:r>
          </a:p>
          <a:p>
            <a:pPr marL="915988" lvl="1" indent="-457200">
              <a:defRPr/>
            </a:pPr>
            <a:r>
              <a:rPr lang="en-US" sz="2400" dirty="0"/>
              <a:t>Wash before you leave</a:t>
            </a:r>
          </a:p>
          <a:p>
            <a:pPr marL="915988" lvl="1" indent="-457200">
              <a:defRPr/>
            </a:pPr>
            <a:r>
              <a:rPr lang="en-US" sz="2400" dirty="0"/>
              <a:t>Melon rinds should be cleaned too</a:t>
            </a:r>
            <a:r>
              <a:rPr lang="en-US" sz="2400" dirty="0" smtClean="0"/>
              <a:t>!</a:t>
            </a:r>
            <a:endParaRPr lang="en-US" sz="2400" dirty="0"/>
          </a:p>
        </p:txBody>
      </p:sp>
    </p:spTree>
    <p:extLst>
      <p:ext uri="{BB962C8B-B14F-4D97-AF65-F5344CB8AC3E}">
        <p14:creationId xmlns:p14="http://schemas.microsoft.com/office/powerpoint/2010/main" val="962971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SEPARATE – Picnic Challenges </a:t>
            </a:r>
            <a:endParaRPr lang="en-US" dirty="0"/>
          </a:p>
        </p:txBody>
      </p:sp>
      <p:sp>
        <p:nvSpPr>
          <p:cNvPr id="3" name="Content Placeholder 2"/>
          <p:cNvSpPr>
            <a:spLocks noGrp="1"/>
          </p:cNvSpPr>
          <p:nvPr>
            <p:ph sz="half" idx="1"/>
          </p:nvPr>
        </p:nvSpPr>
        <p:spPr/>
        <p:txBody>
          <a:bodyPr>
            <a:normAutofit fontScale="92500" lnSpcReduction="10000"/>
          </a:bodyPr>
          <a:lstStyle/>
          <a:p>
            <a:pPr marL="457200" indent="-457200">
              <a:defRPr/>
            </a:pPr>
            <a:r>
              <a:rPr lang="en-US" dirty="0"/>
              <a:t>Cross-contamination</a:t>
            </a:r>
          </a:p>
          <a:p>
            <a:pPr marL="457200" indent="-457200">
              <a:defRPr/>
            </a:pPr>
            <a:endParaRPr lang="en-US" dirty="0"/>
          </a:p>
          <a:p>
            <a:pPr marL="0" indent="0">
              <a:defRPr/>
            </a:pPr>
            <a:endParaRPr lang="en-US" dirty="0"/>
          </a:p>
          <a:p>
            <a:pPr marL="457200" indent="-457200">
              <a:defRPr/>
            </a:pPr>
            <a:endParaRPr lang="en-US" dirty="0"/>
          </a:p>
          <a:p>
            <a:pPr marL="457200" indent="-457200">
              <a:defRPr/>
            </a:pPr>
            <a:endParaRPr lang="en-US" dirty="0"/>
          </a:p>
          <a:p>
            <a:pPr marL="457200" indent="-457200">
              <a:defRPr/>
            </a:pPr>
            <a:endParaRPr lang="en-US" dirty="0"/>
          </a:p>
          <a:p>
            <a:pPr marL="457200" indent="-457200">
              <a:defRPr/>
            </a:pPr>
            <a:endParaRPr lang="en-US" dirty="0"/>
          </a:p>
          <a:p>
            <a:pPr marL="0" indent="0">
              <a:defRPr/>
            </a:pPr>
            <a:endParaRPr lang="en-US" dirty="0"/>
          </a:p>
          <a:p>
            <a:pPr marL="457200" indent="-457200">
              <a:defRPr/>
            </a:pPr>
            <a:r>
              <a:rPr lang="en-US" i="1" dirty="0"/>
              <a:t>High risk food: </a:t>
            </a:r>
            <a:r>
              <a:rPr lang="en-US" dirty="0"/>
              <a:t>coleslaw</a:t>
            </a:r>
          </a:p>
          <a:p>
            <a:pPr marL="114300" indent="0">
              <a:buNone/>
            </a:pPr>
            <a:endParaRPr lang="en-US" dirty="0"/>
          </a:p>
        </p:txBody>
      </p:sp>
      <p:pic>
        <p:nvPicPr>
          <p:cNvPr id="5" name="Picture 6" descr="http://www.foodsafety.gov/images/checkyourstepsiconbox.PNG"/>
          <p:cNvPicPr>
            <a:picLocks noChangeAspect="1" noChangeArrowheads="1"/>
          </p:cNvPicPr>
          <p:nvPr/>
        </p:nvPicPr>
        <p:blipFill>
          <a:blip r:embed="rId3">
            <a:extLst>
              <a:ext uri="{28A0092B-C50C-407E-A947-70E740481C1C}">
                <a14:useLocalDpi xmlns:a14="http://schemas.microsoft.com/office/drawing/2010/main" val="0"/>
              </a:ext>
            </a:extLst>
          </a:blip>
          <a:srcRect l="29662" r="50652"/>
          <a:stretch>
            <a:fillRect/>
          </a:stretch>
        </p:blipFill>
        <p:spPr bwMode="auto">
          <a:xfrm>
            <a:off x="5715000" y="1354137"/>
            <a:ext cx="1219200"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0475" y="3311525"/>
            <a:ext cx="2568575" cy="324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43801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en-US" dirty="0"/>
              <a:t>SEPARATE – Picnic Solutions </a:t>
            </a:r>
            <a:endParaRPr lang="en-US" dirty="0"/>
          </a:p>
        </p:txBody>
      </p:sp>
      <p:sp>
        <p:nvSpPr>
          <p:cNvPr id="6" name="Content Placeholder 5"/>
          <p:cNvSpPr>
            <a:spLocks noGrp="1"/>
          </p:cNvSpPr>
          <p:nvPr>
            <p:ph idx="1"/>
          </p:nvPr>
        </p:nvSpPr>
        <p:spPr/>
        <p:txBody>
          <a:bodyPr>
            <a:normAutofit lnSpcReduction="10000"/>
          </a:bodyPr>
          <a:lstStyle/>
          <a:p>
            <a:pPr marL="457200" indent="-457200">
              <a:defRPr/>
            </a:pPr>
            <a:r>
              <a:rPr lang="en-US" sz="2400" b="1" dirty="0"/>
              <a:t>Avoid cross-contamination</a:t>
            </a:r>
          </a:p>
          <a:p>
            <a:pPr marL="915988" lvl="1" indent="-457200">
              <a:spcAft>
                <a:spcPts val="1000"/>
              </a:spcAft>
              <a:defRPr/>
            </a:pPr>
            <a:r>
              <a:rPr lang="en-US" sz="2400" dirty="0"/>
              <a:t>Use disposable plates, platters, towels </a:t>
            </a:r>
          </a:p>
          <a:p>
            <a:pPr marL="915988" lvl="1" indent="-457200">
              <a:spcAft>
                <a:spcPts val="1000"/>
              </a:spcAft>
              <a:defRPr/>
            </a:pPr>
            <a:r>
              <a:rPr lang="en-US" sz="2400" dirty="0"/>
              <a:t>Bring multiple utensils for meat vs. ready-to-eat foods</a:t>
            </a:r>
          </a:p>
          <a:p>
            <a:pPr marL="915988" lvl="1" indent="-457200">
              <a:spcAft>
                <a:spcPts val="1000"/>
              </a:spcAft>
              <a:defRPr/>
            </a:pPr>
            <a:r>
              <a:rPr lang="en-US" sz="2400" dirty="0"/>
              <a:t>Wrap foods securely</a:t>
            </a:r>
          </a:p>
          <a:p>
            <a:pPr marL="915988" lvl="1" indent="-457200">
              <a:spcAft>
                <a:spcPts val="1000"/>
              </a:spcAft>
              <a:defRPr/>
            </a:pPr>
            <a:r>
              <a:rPr lang="en-US" sz="2400" dirty="0"/>
              <a:t>Avoid leakages </a:t>
            </a:r>
          </a:p>
          <a:p>
            <a:pPr marL="915988" lvl="1" indent="-457200">
              <a:spcAft>
                <a:spcPts val="1000"/>
              </a:spcAft>
              <a:defRPr/>
            </a:pPr>
            <a:r>
              <a:rPr lang="en-US" sz="2400" dirty="0"/>
              <a:t>Bring multiple </a:t>
            </a:r>
            <a:r>
              <a:rPr lang="en-US" sz="2400" dirty="0" smtClean="0"/>
              <a:t>coolers – use </a:t>
            </a:r>
            <a:r>
              <a:rPr lang="en-US" sz="2400" dirty="0"/>
              <a:t>one for ready-to-eat items and one for uncooked items OR organize cooler contents</a:t>
            </a:r>
          </a:p>
          <a:p>
            <a:pPr marL="915988" lvl="1" indent="-457200">
              <a:spcAft>
                <a:spcPts val="1000"/>
              </a:spcAft>
              <a:defRPr/>
            </a:pPr>
            <a:r>
              <a:rPr lang="en-US" sz="2400" dirty="0"/>
              <a:t>Purchase pre-cooked hot items to serve</a:t>
            </a:r>
          </a:p>
          <a:p>
            <a:pPr marL="114300" indent="0">
              <a:buNone/>
            </a:pPr>
            <a:endParaRPr lang="en-US" dirty="0"/>
          </a:p>
        </p:txBody>
      </p:sp>
    </p:spTree>
    <p:extLst>
      <p:ext uri="{BB962C8B-B14F-4D97-AF65-F5344CB8AC3E}">
        <p14:creationId xmlns:p14="http://schemas.microsoft.com/office/powerpoint/2010/main" val="2667671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COOK – Picnic Challenges</a:t>
            </a:r>
            <a:endParaRPr lang="en-US" dirty="0"/>
          </a:p>
        </p:txBody>
      </p:sp>
      <p:sp>
        <p:nvSpPr>
          <p:cNvPr id="3" name="Content Placeholder 2"/>
          <p:cNvSpPr>
            <a:spLocks noGrp="1"/>
          </p:cNvSpPr>
          <p:nvPr>
            <p:ph sz="half" idx="1"/>
          </p:nvPr>
        </p:nvSpPr>
        <p:spPr/>
        <p:txBody>
          <a:bodyPr>
            <a:normAutofit fontScale="92500" lnSpcReduction="20000"/>
          </a:bodyPr>
          <a:lstStyle/>
          <a:p>
            <a:pPr marL="457200" indent="-457200">
              <a:defRPr/>
            </a:pPr>
            <a:r>
              <a:rPr lang="en-US" altLang="en-US" dirty="0"/>
              <a:t>Cooking variety of foods</a:t>
            </a:r>
          </a:p>
          <a:p>
            <a:pPr marL="0" indent="0">
              <a:spcAft>
                <a:spcPts val="0"/>
              </a:spcAft>
              <a:buFont typeface="Arial" charset="0"/>
              <a:buNone/>
              <a:defRPr/>
            </a:pPr>
            <a:endParaRPr lang="en-US" altLang="en-US" dirty="0"/>
          </a:p>
          <a:p>
            <a:pPr marL="457200" indent="-457200">
              <a:defRPr/>
            </a:pPr>
            <a:r>
              <a:rPr lang="en-US" altLang="en-US" dirty="0"/>
              <a:t>Thermometer</a:t>
            </a:r>
          </a:p>
          <a:p>
            <a:pPr marL="0" indent="0">
              <a:spcAft>
                <a:spcPts val="0"/>
              </a:spcAft>
              <a:buFont typeface="Arial" charset="0"/>
              <a:buNone/>
              <a:defRPr/>
            </a:pPr>
            <a:endParaRPr lang="en-US" altLang="en-US" dirty="0"/>
          </a:p>
          <a:p>
            <a:pPr marL="457200" indent="-457200">
              <a:defRPr/>
            </a:pPr>
            <a:r>
              <a:rPr lang="en-US" altLang="en-US" dirty="0"/>
              <a:t>Marinating </a:t>
            </a:r>
          </a:p>
          <a:p>
            <a:pPr marL="0" indent="0">
              <a:spcAft>
                <a:spcPts val="0"/>
              </a:spcAft>
              <a:buFont typeface="Arial" charset="0"/>
              <a:buNone/>
              <a:defRPr/>
            </a:pPr>
            <a:endParaRPr lang="en-US" altLang="en-US" dirty="0"/>
          </a:p>
          <a:p>
            <a:pPr marL="457200" indent="-457200">
              <a:defRPr/>
            </a:pPr>
            <a:r>
              <a:rPr lang="en-US" altLang="en-US" dirty="0"/>
              <a:t>Partial cooking</a:t>
            </a:r>
          </a:p>
          <a:p>
            <a:pPr marL="0" indent="0">
              <a:spcAft>
                <a:spcPts val="0"/>
              </a:spcAft>
              <a:buFont typeface="Arial" charset="0"/>
              <a:buNone/>
              <a:defRPr/>
            </a:pPr>
            <a:endParaRPr lang="en-US" altLang="en-US" dirty="0"/>
          </a:p>
          <a:p>
            <a:pPr marL="457200" indent="-457200">
              <a:defRPr/>
            </a:pPr>
            <a:r>
              <a:rPr lang="en-US" i="1" dirty="0"/>
              <a:t>High risk food: </a:t>
            </a:r>
            <a:r>
              <a:rPr lang="en-US" dirty="0"/>
              <a:t>marinated chicken breast</a:t>
            </a:r>
            <a:endParaRPr lang="en-US" altLang="en-US" dirty="0"/>
          </a:p>
          <a:p>
            <a:pPr marL="114300" indent="0">
              <a:buNone/>
            </a:pPr>
            <a:endParaRPr lang="en-US" dirty="0"/>
          </a:p>
        </p:txBody>
      </p:sp>
      <p:pic>
        <p:nvPicPr>
          <p:cNvPr id="5" name="Picture 6" descr="http://www.foodsafety.gov/images/checkyourstepsiconbox.PNG"/>
          <p:cNvPicPr>
            <a:picLocks noChangeAspect="1" noChangeArrowheads="1"/>
          </p:cNvPicPr>
          <p:nvPr/>
        </p:nvPicPr>
        <p:blipFill>
          <a:blip r:embed="rId3">
            <a:extLst>
              <a:ext uri="{28A0092B-C50C-407E-A947-70E740481C1C}">
                <a14:useLocalDpi xmlns:a14="http://schemas.microsoft.com/office/drawing/2010/main" val="0"/>
              </a:ext>
            </a:extLst>
          </a:blip>
          <a:srcRect l="49889" r="29245"/>
          <a:stretch>
            <a:fillRect/>
          </a:stretch>
        </p:blipFill>
        <p:spPr bwMode="auto">
          <a:xfrm>
            <a:off x="5438775" y="1295400"/>
            <a:ext cx="1250950" cy="173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D:\High_Resolution\KS1290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1925" y="3505200"/>
            <a:ext cx="18288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082994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225</TotalTime>
  <Words>4919</Words>
  <Application>Microsoft Office PowerPoint</Application>
  <PresentationFormat>On-screen Show (4:3)</PresentationFormat>
  <Paragraphs>542</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Adjacency</vt:lpstr>
      <vt:lpstr>Keep it Safe: Fun and Healthy Picnic Foods</vt:lpstr>
      <vt:lpstr>Objectives</vt:lpstr>
      <vt:lpstr>It’s Perfect Picnic Weather But…</vt:lpstr>
      <vt:lpstr>Four (+1) Steps to Safe Picnic Food</vt:lpstr>
      <vt:lpstr>CLEAN – Picnic Challenges</vt:lpstr>
      <vt:lpstr>CLEAN – Picnic Solutions</vt:lpstr>
      <vt:lpstr>SEPARATE – Picnic Challenges </vt:lpstr>
      <vt:lpstr>SEPARATE – Picnic Solutions </vt:lpstr>
      <vt:lpstr>COOK – Picnic Challenges</vt:lpstr>
      <vt:lpstr>COOK – Picnic Solutions</vt:lpstr>
      <vt:lpstr>HOLD (the + 1) – Picnic Challenges</vt:lpstr>
      <vt:lpstr>HOLD (the + 1) – Picnic Solutions</vt:lpstr>
      <vt:lpstr>CHILL – Picnic Challenges</vt:lpstr>
      <vt:lpstr>CHILL – Picnic Solutions</vt:lpstr>
      <vt:lpstr>Focus on Food</vt:lpstr>
      <vt:lpstr>Temperature Stable Food: Ideas</vt:lpstr>
      <vt:lpstr>Temperature Stable Food: Ideas</vt:lpstr>
      <vt:lpstr>Ready-to-Eat COLD: Ideas</vt:lpstr>
      <vt:lpstr>Ready-to-Eat HOT: Ideas</vt:lpstr>
      <vt:lpstr>Cook on Site: Ideas</vt:lpstr>
      <vt:lpstr>Beverages</vt:lpstr>
      <vt:lpstr>Activity</vt:lpstr>
      <vt:lpstr>Summary</vt:lpstr>
      <vt:lpstr>Resources</vt:lpstr>
      <vt:lpstr>Questions?</vt:lpstr>
    </vt:vector>
  </TitlesOfParts>
  <Company>UACES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Keep it Safe: Fun and Healthy Picnic Foods</dc:title>
  <dc:creator>sfuller</dc:creator>
  <cp:lastModifiedBy>mcurtis</cp:lastModifiedBy>
  <cp:revision>9</cp:revision>
  <dcterms:created xsi:type="dcterms:W3CDTF">2014-04-10T16:44:25Z</dcterms:created>
  <dcterms:modified xsi:type="dcterms:W3CDTF">2014-06-24T17:55:51Z</dcterms:modified>
</cp:coreProperties>
</file>