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80" r:id="rId5"/>
    <p:sldId id="282" r:id="rId6"/>
    <p:sldId id="281" r:id="rId7"/>
    <p:sldId id="283" r:id="rId8"/>
    <p:sldId id="284" r:id="rId9"/>
    <p:sldId id="285" r:id="rId10"/>
    <p:sldId id="287" r:id="rId11"/>
    <p:sldId id="288" r:id="rId12"/>
    <p:sldId id="286" r:id="rId13"/>
    <p:sldId id="289" r:id="rId14"/>
    <p:sldId id="291" r:id="rId15"/>
    <p:sldId id="292" r:id="rId16"/>
    <p:sldId id="293" r:id="rId17"/>
    <p:sldId id="2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998504-AC2D-4128-9EEE-8A1B9480013D}" v="20" dt="2021-01-11T20:11:04.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19" autoAdjust="0"/>
  </p:normalViewPr>
  <p:slideViewPr>
    <p:cSldViewPr snapToGrid="0">
      <p:cViewPr varScale="1">
        <p:scale>
          <a:sx n="102" d="100"/>
          <a:sy n="102" d="100"/>
        </p:scale>
        <p:origin x="150"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dre M. Young" userId="453ddab4-948a-49bf-9aaa-785abcac96ba" providerId="ADAL" clId="{49998504-AC2D-4128-9EEE-8A1B9480013D}"/>
    <pc:docChg chg="undo custSel mod addSld modSld">
      <pc:chgData name="Diedre M. Young" userId="453ddab4-948a-49bf-9aaa-785abcac96ba" providerId="ADAL" clId="{49998504-AC2D-4128-9EEE-8A1B9480013D}" dt="2021-01-11T20:11:21.610" v="1241" actId="20577"/>
      <pc:docMkLst>
        <pc:docMk/>
      </pc:docMkLst>
      <pc:sldChg chg="modSp mod">
        <pc:chgData name="Diedre M. Young" userId="453ddab4-948a-49bf-9aaa-785abcac96ba" providerId="ADAL" clId="{49998504-AC2D-4128-9EEE-8A1B9480013D}" dt="2021-01-11T19:45:04.436" v="1025" actId="20577"/>
        <pc:sldMkLst>
          <pc:docMk/>
          <pc:sldMk cId="3898450407" sldId="281"/>
        </pc:sldMkLst>
        <pc:spChg chg="mod">
          <ac:chgData name="Diedre M. Young" userId="453ddab4-948a-49bf-9aaa-785abcac96ba" providerId="ADAL" clId="{49998504-AC2D-4128-9EEE-8A1B9480013D}" dt="2021-01-11T19:45:04.436" v="1025" actId="20577"/>
          <ac:spMkLst>
            <pc:docMk/>
            <pc:sldMk cId="3898450407" sldId="281"/>
            <ac:spMk id="4" creationId="{B2B5F265-00D8-4B5F-9C97-E501633D01D8}"/>
          </ac:spMkLst>
        </pc:spChg>
      </pc:sldChg>
      <pc:sldChg chg="modSp mod">
        <pc:chgData name="Diedre M. Young" userId="453ddab4-948a-49bf-9aaa-785abcac96ba" providerId="ADAL" clId="{49998504-AC2D-4128-9EEE-8A1B9480013D}" dt="2021-01-11T20:11:21.610" v="1241" actId="20577"/>
        <pc:sldMkLst>
          <pc:docMk/>
          <pc:sldMk cId="117281676" sldId="282"/>
        </pc:sldMkLst>
        <pc:spChg chg="mod">
          <ac:chgData name="Diedre M. Young" userId="453ddab4-948a-49bf-9aaa-785abcac96ba" providerId="ADAL" clId="{49998504-AC2D-4128-9EEE-8A1B9480013D}" dt="2021-01-11T20:11:21.610" v="1241" actId="20577"/>
          <ac:spMkLst>
            <pc:docMk/>
            <pc:sldMk cId="117281676" sldId="282"/>
            <ac:spMk id="3" creationId="{4D0DE2CC-7451-46E8-8FD5-9C9F60CA854B}"/>
          </ac:spMkLst>
        </pc:spChg>
        <pc:spChg chg="mod">
          <ac:chgData name="Diedre M. Young" userId="453ddab4-948a-49bf-9aaa-785abcac96ba" providerId="ADAL" clId="{49998504-AC2D-4128-9EEE-8A1B9480013D}" dt="2021-01-11T20:10:52.826" v="1206" actId="27636"/>
          <ac:spMkLst>
            <pc:docMk/>
            <pc:sldMk cId="117281676" sldId="282"/>
            <ac:spMk id="4" creationId="{F7EF8944-399C-4D75-84BE-694A71215E03}"/>
          </ac:spMkLst>
        </pc:spChg>
      </pc:sldChg>
      <pc:sldChg chg="modSp mod">
        <pc:chgData name="Diedre M. Young" userId="453ddab4-948a-49bf-9aaa-785abcac96ba" providerId="ADAL" clId="{49998504-AC2D-4128-9EEE-8A1B9480013D}" dt="2021-01-11T19:48:00.921" v="1044" actId="20577"/>
        <pc:sldMkLst>
          <pc:docMk/>
          <pc:sldMk cId="1157457037" sldId="283"/>
        </pc:sldMkLst>
        <pc:spChg chg="mod">
          <ac:chgData name="Diedre M. Young" userId="453ddab4-948a-49bf-9aaa-785abcac96ba" providerId="ADAL" clId="{49998504-AC2D-4128-9EEE-8A1B9480013D}" dt="2021-01-11T19:48:00.921" v="1044" actId="20577"/>
          <ac:spMkLst>
            <pc:docMk/>
            <pc:sldMk cId="1157457037" sldId="283"/>
            <ac:spMk id="3" creationId="{A9DA883B-7354-4FE3-ADC9-64CC41AF5C92}"/>
          </ac:spMkLst>
        </pc:spChg>
      </pc:sldChg>
      <pc:sldChg chg="modSp mod">
        <pc:chgData name="Diedre M. Young" userId="453ddab4-948a-49bf-9aaa-785abcac96ba" providerId="ADAL" clId="{49998504-AC2D-4128-9EEE-8A1B9480013D}" dt="2021-01-11T18:32:42.229" v="0" actId="20577"/>
        <pc:sldMkLst>
          <pc:docMk/>
          <pc:sldMk cId="22558776" sldId="284"/>
        </pc:sldMkLst>
        <pc:spChg chg="mod">
          <ac:chgData name="Diedre M. Young" userId="453ddab4-948a-49bf-9aaa-785abcac96ba" providerId="ADAL" clId="{49998504-AC2D-4128-9EEE-8A1B9480013D}" dt="2021-01-11T18:32:42.229" v="0" actId="20577"/>
          <ac:spMkLst>
            <pc:docMk/>
            <pc:sldMk cId="22558776" sldId="284"/>
            <ac:spMk id="3" creationId="{57A240C7-EBED-4D70-A20D-98A74D2E9D21}"/>
          </ac:spMkLst>
        </pc:spChg>
      </pc:sldChg>
      <pc:sldChg chg="addSp modSp mod setBg">
        <pc:chgData name="Diedre M. Young" userId="453ddab4-948a-49bf-9aaa-785abcac96ba" providerId="ADAL" clId="{49998504-AC2D-4128-9EEE-8A1B9480013D}" dt="2021-01-11T19:45:37.212" v="1031" actId="14100"/>
        <pc:sldMkLst>
          <pc:docMk/>
          <pc:sldMk cId="3726083662" sldId="287"/>
        </pc:sldMkLst>
        <pc:spChg chg="mod">
          <ac:chgData name="Diedre M. Young" userId="453ddab4-948a-49bf-9aaa-785abcac96ba" providerId="ADAL" clId="{49998504-AC2D-4128-9EEE-8A1B9480013D}" dt="2021-01-11T18:40:28.993" v="2" actId="26606"/>
          <ac:spMkLst>
            <pc:docMk/>
            <pc:sldMk cId="3726083662" sldId="287"/>
            <ac:spMk id="2" creationId="{B00984D7-872B-40CA-A616-C3EFB6329D8D}"/>
          </ac:spMkLst>
        </pc:spChg>
        <pc:spChg chg="mod">
          <ac:chgData name="Diedre M. Young" userId="453ddab4-948a-49bf-9aaa-785abcac96ba" providerId="ADAL" clId="{49998504-AC2D-4128-9EEE-8A1B9480013D}" dt="2021-01-11T18:40:37.816" v="3" actId="255"/>
          <ac:spMkLst>
            <pc:docMk/>
            <pc:sldMk cId="3726083662" sldId="287"/>
            <ac:spMk id="3" creationId="{204A6323-F917-4CAF-B4E3-5EA061C637DC}"/>
          </ac:spMkLst>
        </pc:spChg>
        <pc:spChg chg="add">
          <ac:chgData name="Diedre M. Young" userId="453ddab4-948a-49bf-9aaa-785abcac96ba" providerId="ADAL" clId="{49998504-AC2D-4128-9EEE-8A1B9480013D}" dt="2021-01-11T18:40:28.993" v="2" actId="26606"/>
          <ac:spMkLst>
            <pc:docMk/>
            <pc:sldMk cId="3726083662" sldId="287"/>
            <ac:spMk id="71" creationId="{051F07E2-B05C-41F9-A9EE-4AC115603F14}"/>
          </ac:spMkLst>
        </pc:spChg>
        <pc:picChg chg="add mod">
          <ac:chgData name="Diedre M. Young" userId="453ddab4-948a-49bf-9aaa-785abcac96ba" providerId="ADAL" clId="{49998504-AC2D-4128-9EEE-8A1B9480013D}" dt="2021-01-11T19:45:37.212" v="1031" actId="14100"/>
          <ac:picMkLst>
            <pc:docMk/>
            <pc:sldMk cId="3726083662" sldId="287"/>
            <ac:picMk id="6" creationId="{0D08A929-4A6C-41B6-AC1B-1D38A518FE4D}"/>
          </ac:picMkLst>
        </pc:picChg>
        <pc:picChg chg="add mod ord">
          <ac:chgData name="Diedre M. Young" userId="453ddab4-948a-49bf-9aaa-785abcac96ba" providerId="ADAL" clId="{49998504-AC2D-4128-9EEE-8A1B9480013D}" dt="2021-01-11T19:45:36.681" v="1030" actId="1076"/>
          <ac:picMkLst>
            <pc:docMk/>
            <pc:sldMk cId="3726083662" sldId="287"/>
            <ac:picMk id="1026" creationId="{10026E42-4E35-49AF-BE82-59BE5F57D734}"/>
          </ac:picMkLst>
        </pc:picChg>
      </pc:sldChg>
      <pc:sldChg chg="addSp modSp mod setBg">
        <pc:chgData name="Diedre M. Young" userId="453ddab4-948a-49bf-9aaa-785abcac96ba" providerId="ADAL" clId="{49998504-AC2D-4128-9EEE-8A1B9480013D}" dt="2021-01-11T19:45:53.179" v="1033" actId="1076"/>
        <pc:sldMkLst>
          <pc:docMk/>
          <pc:sldMk cId="4084675911" sldId="288"/>
        </pc:sldMkLst>
        <pc:spChg chg="mod">
          <ac:chgData name="Diedre M. Young" userId="453ddab4-948a-49bf-9aaa-785abcac96ba" providerId="ADAL" clId="{49998504-AC2D-4128-9EEE-8A1B9480013D}" dt="2021-01-11T18:41:33.807" v="5" actId="26606"/>
          <ac:spMkLst>
            <pc:docMk/>
            <pc:sldMk cId="4084675911" sldId="288"/>
            <ac:spMk id="2" creationId="{EEC898AC-1135-4F67-ADD7-00986880C5D4}"/>
          </ac:spMkLst>
        </pc:spChg>
        <pc:spChg chg="mod">
          <ac:chgData name="Diedre M. Young" userId="453ddab4-948a-49bf-9aaa-785abcac96ba" providerId="ADAL" clId="{49998504-AC2D-4128-9EEE-8A1B9480013D}" dt="2021-01-11T18:41:41.634" v="6" actId="255"/>
          <ac:spMkLst>
            <pc:docMk/>
            <pc:sldMk cId="4084675911" sldId="288"/>
            <ac:spMk id="3" creationId="{4A35236C-27CA-4F98-A548-674802BDC8F0}"/>
          </ac:spMkLst>
        </pc:spChg>
        <pc:spChg chg="add">
          <ac:chgData name="Diedre M. Young" userId="453ddab4-948a-49bf-9aaa-785abcac96ba" providerId="ADAL" clId="{49998504-AC2D-4128-9EEE-8A1B9480013D}" dt="2021-01-11T18:41:33.807" v="5" actId="26606"/>
          <ac:spMkLst>
            <pc:docMk/>
            <pc:sldMk cId="4084675911" sldId="288"/>
            <ac:spMk id="71" creationId="{051F07E2-B05C-41F9-A9EE-4AC115603F14}"/>
          </ac:spMkLst>
        </pc:spChg>
        <pc:picChg chg="add mod">
          <ac:chgData name="Diedre M. Young" userId="453ddab4-948a-49bf-9aaa-785abcac96ba" providerId="ADAL" clId="{49998504-AC2D-4128-9EEE-8A1B9480013D}" dt="2021-01-11T19:45:53.179" v="1033" actId="1076"/>
          <ac:picMkLst>
            <pc:docMk/>
            <pc:sldMk cId="4084675911" sldId="288"/>
            <ac:picMk id="6" creationId="{CA025E9E-990D-4687-B8FA-88E3EF63E7C4}"/>
          </ac:picMkLst>
        </pc:picChg>
        <pc:picChg chg="add mod ord">
          <ac:chgData name="Diedre M. Young" userId="453ddab4-948a-49bf-9aaa-785abcac96ba" providerId="ADAL" clId="{49998504-AC2D-4128-9EEE-8A1B9480013D}" dt="2021-01-11T18:41:33.807" v="5" actId="26606"/>
          <ac:picMkLst>
            <pc:docMk/>
            <pc:sldMk cId="4084675911" sldId="288"/>
            <ac:picMk id="2050" creationId="{A908C9D5-9A79-4EE3-BA6A-A47994D3D889}"/>
          </ac:picMkLst>
        </pc:picChg>
      </pc:sldChg>
      <pc:sldChg chg="addSp modSp mod setBg">
        <pc:chgData name="Diedre M. Young" userId="453ddab4-948a-49bf-9aaa-785abcac96ba" providerId="ADAL" clId="{49998504-AC2D-4128-9EEE-8A1B9480013D}" dt="2021-01-11T19:46:05.511" v="1035" actId="1076"/>
        <pc:sldMkLst>
          <pc:docMk/>
          <pc:sldMk cId="1855006896" sldId="289"/>
        </pc:sldMkLst>
        <pc:spChg chg="mod">
          <ac:chgData name="Diedre M. Young" userId="453ddab4-948a-49bf-9aaa-785abcac96ba" providerId="ADAL" clId="{49998504-AC2D-4128-9EEE-8A1B9480013D}" dt="2021-01-11T18:43:13.942" v="8" actId="26606"/>
          <ac:spMkLst>
            <pc:docMk/>
            <pc:sldMk cId="1855006896" sldId="289"/>
            <ac:spMk id="2" creationId="{BE912E47-7809-48F1-914E-8A318E1C7688}"/>
          </ac:spMkLst>
        </pc:spChg>
        <pc:spChg chg="mod">
          <ac:chgData name="Diedre M. Young" userId="453ddab4-948a-49bf-9aaa-785abcac96ba" providerId="ADAL" clId="{49998504-AC2D-4128-9EEE-8A1B9480013D}" dt="2021-01-11T18:43:22.097" v="9" actId="255"/>
          <ac:spMkLst>
            <pc:docMk/>
            <pc:sldMk cId="1855006896" sldId="289"/>
            <ac:spMk id="3" creationId="{1E02B9A1-A95D-439A-8ACC-87789762B242}"/>
          </ac:spMkLst>
        </pc:spChg>
        <pc:spChg chg="add">
          <ac:chgData name="Diedre M. Young" userId="453ddab4-948a-49bf-9aaa-785abcac96ba" providerId="ADAL" clId="{49998504-AC2D-4128-9EEE-8A1B9480013D}" dt="2021-01-11T18:43:13.942" v="8" actId="26606"/>
          <ac:spMkLst>
            <pc:docMk/>
            <pc:sldMk cId="1855006896" sldId="289"/>
            <ac:spMk id="71" creationId="{051F07E2-B05C-41F9-A9EE-4AC115603F14}"/>
          </ac:spMkLst>
        </pc:spChg>
        <pc:picChg chg="add mod">
          <ac:chgData name="Diedre M. Young" userId="453ddab4-948a-49bf-9aaa-785abcac96ba" providerId="ADAL" clId="{49998504-AC2D-4128-9EEE-8A1B9480013D}" dt="2021-01-11T19:46:05.511" v="1035" actId="1076"/>
          <ac:picMkLst>
            <pc:docMk/>
            <pc:sldMk cId="1855006896" sldId="289"/>
            <ac:picMk id="6" creationId="{F0970426-3C82-4A0E-A8F7-38CC3669C284}"/>
          </ac:picMkLst>
        </pc:picChg>
        <pc:picChg chg="add mod ord">
          <ac:chgData name="Diedre M. Young" userId="453ddab4-948a-49bf-9aaa-785abcac96ba" providerId="ADAL" clId="{49998504-AC2D-4128-9EEE-8A1B9480013D}" dt="2021-01-11T18:43:13.942" v="8" actId="26606"/>
          <ac:picMkLst>
            <pc:docMk/>
            <pc:sldMk cId="1855006896" sldId="289"/>
            <ac:picMk id="3074" creationId="{5866D113-54BF-464F-B681-39B25ACF2FC4}"/>
          </ac:picMkLst>
        </pc:picChg>
      </pc:sldChg>
      <pc:sldChg chg="addSp delSp modSp mod setBg">
        <pc:chgData name="Diedre M. Young" userId="453ddab4-948a-49bf-9aaa-785abcac96ba" providerId="ADAL" clId="{49998504-AC2D-4128-9EEE-8A1B9480013D}" dt="2021-01-11T19:46:19.155" v="1037" actId="1076"/>
        <pc:sldMkLst>
          <pc:docMk/>
          <pc:sldMk cId="2682185827" sldId="291"/>
        </pc:sldMkLst>
        <pc:spChg chg="mod">
          <ac:chgData name="Diedre M. Young" userId="453ddab4-948a-49bf-9aaa-785abcac96ba" providerId="ADAL" clId="{49998504-AC2D-4128-9EEE-8A1B9480013D}" dt="2021-01-11T18:47:17.526" v="15" actId="26606"/>
          <ac:spMkLst>
            <pc:docMk/>
            <pc:sldMk cId="2682185827" sldId="291"/>
            <ac:spMk id="2" creationId="{BE912E47-7809-48F1-914E-8A318E1C7688}"/>
          </ac:spMkLst>
        </pc:spChg>
        <pc:spChg chg="mod">
          <ac:chgData name="Diedre M. Young" userId="453ddab4-948a-49bf-9aaa-785abcac96ba" providerId="ADAL" clId="{49998504-AC2D-4128-9EEE-8A1B9480013D}" dt="2021-01-11T18:47:24.306" v="17" actId="255"/>
          <ac:spMkLst>
            <pc:docMk/>
            <pc:sldMk cId="2682185827" sldId="291"/>
            <ac:spMk id="3" creationId="{1E02B9A1-A95D-439A-8ACC-87789762B242}"/>
          </ac:spMkLst>
        </pc:spChg>
        <pc:spChg chg="add del">
          <ac:chgData name="Diedre M. Young" userId="453ddab4-948a-49bf-9aaa-785abcac96ba" providerId="ADAL" clId="{49998504-AC2D-4128-9EEE-8A1B9480013D}" dt="2021-01-11T18:47:17.546" v="16" actId="26606"/>
          <ac:spMkLst>
            <pc:docMk/>
            <pc:sldMk cId="2682185827" sldId="291"/>
            <ac:spMk id="71" creationId="{051F07E2-B05C-41F9-A9EE-4AC115603F14}"/>
          </ac:spMkLst>
        </pc:spChg>
        <pc:spChg chg="add">
          <ac:chgData name="Diedre M. Young" userId="453ddab4-948a-49bf-9aaa-785abcac96ba" providerId="ADAL" clId="{49998504-AC2D-4128-9EEE-8A1B9480013D}" dt="2021-01-11T18:47:17.546" v="16" actId="26606"/>
          <ac:spMkLst>
            <pc:docMk/>
            <pc:sldMk cId="2682185827" sldId="291"/>
            <ac:spMk id="72" creationId="{051F07E2-B05C-41F9-A9EE-4AC115603F14}"/>
          </ac:spMkLst>
        </pc:spChg>
        <pc:picChg chg="add mod">
          <ac:chgData name="Diedre M. Young" userId="453ddab4-948a-49bf-9aaa-785abcac96ba" providerId="ADAL" clId="{49998504-AC2D-4128-9EEE-8A1B9480013D}" dt="2021-01-11T19:46:19.155" v="1037" actId="1076"/>
          <ac:picMkLst>
            <pc:docMk/>
            <pc:sldMk cId="2682185827" sldId="291"/>
            <ac:picMk id="6" creationId="{F8D1619A-6B6D-484A-BBA8-3D552280A855}"/>
          </ac:picMkLst>
        </pc:picChg>
        <pc:picChg chg="add mod ord">
          <ac:chgData name="Diedre M. Young" userId="453ddab4-948a-49bf-9aaa-785abcac96ba" providerId="ADAL" clId="{49998504-AC2D-4128-9EEE-8A1B9480013D}" dt="2021-01-11T18:47:17.526" v="15" actId="26606"/>
          <ac:picMkLst>
            <pc:docMk/>
            <pc:sldMk cId="2682185827" sldId="291"/>
            <ac:picMk id="4098" creationId="{85EA7005-F8C5-44FC-A6A4-7057C8CFF6D7}"/>
          </ac:picMkLst>
        </pc:picChg>
      </pc:sldChg>
      <pc:sldChg chg="addSp delSp modSp new mod setBg">
        <pc:chgData name="Diedre M. Young" userId="453ddab4-948a-49bf-9aaa-785abcac96ba" providerId="ADAL" clId="{49998504-AC2D-4128-9EEE-8A1B9480013D}" dt="2021-01-11T19:46:27.984" v="1039" actId="1076"/>
        <pc:sldMkLst>
          <pc:docMk/>
          <pc:sldMk cId="2974757225" sldId="292"/>
        </pc:sldMkLst>
        <pc:spChg chg="mod">
          <ac:chgData name="Diedre M. Young" userId="453ddab4-948a-49bf-9aaa-785abcac96ba" providerId="ADAL" clId="{49998504-AC2D-4128-9EEE-8A1B9480013D}" dt="2021-01-11T19:30:52.413" v="825" actId="26606"/>
          <ac:spMkLst>
            <pc:docMk/>
            <pc:sldMk cId="2974757225" sldId="292"/>
            <ac:spMk id="2" creationId="{D524BEFF-39BE-461B-A244-E91948385C1A}"/>
          </ac:spMkLst>
        </pc:spChg>
        <pc:spChg chg="mod ord">
          <ac:chgData name="Diedre M. Young" userId="453ddab4-948a-49bf-9aaa-785abcac96ba" providerId="ADAL" clId="{49998504-AC2D-4128-9EEE-8A1B9480013D}" dt="2021-01-11T19:31:55.305" v="842" actId="20577"/>
          <ac:spMkLst>
            <pc:docMk/>
            <pc:sldMk cId="2974757225" sldId="292"/>
            <ac:spMk id="3" creationId="{FC8F2E89-97CA-49ED-AC37-3D1A0731C142}"/>
          </ac:spMkLst>
        </pc:spChg>
        <pc:spChg chg="add del">
          <ac:chgData name="Diedre M. Young" userId="453ddab4-948a-49bf-9aaa-785abcac96ba" providerId="ADAL" clId="{49998504-AC2D-4128-9EEE-8A1B9480013D}" dt="2021-01-11T19:30:52.413" v="825" actId="26606"/>
          <ac:spMkLst>
            <pc:docMk/>
            <pc:sldMk cId="2974757225" sldId="292"/>
            <ac:spMk id="8" creationId="{9A6C2C86-63BF-47D5-AA3F-905111A238E2}"/>
          </ac:spMkLst>
        </pc:spChg>
        <pc:spChg chg="add">
          <ac:chgData name="Diedre M. Young" userId="453ddab4-948a-49bf-9aaa-785abcac96ba" providerId="ADAL" clId="{49998504-AC2D-4128-9EEE-8A1B9480013D}" dt="2021-01-11T19:30:52.413" v="825" actId="26606"/>
          <ac:spMkLst>
            <pc:docMk/>
            <pc:sldMk cId="2974757225" sldId="292"/>
            <ac:spMk id="15" creationId="{D98318E6-69F4-42F4-AB85-F01AA0DAF3A4}"/>
          </ac:spMkLst>
        </pc:spChg>
        <pc:picChg chg="add mod">
          <ac:chgData name="Diedre M. Young" userId="453ddab4-948a-49bf-9aaa-785abcac96ba" providerId="ADAL" clId="{49998504-AC2D-4128-9EEE-8A1B9480013D}" dt="2021-01-11T19:30:52.413" v="825" actId="26606"/>
          <ac:picMkLst>
            <pc:docMk/>
            <pc:sldMk cId="2974757225" sldId="292"/>
            <ac:picMk id="5" creationId="{2245C049-26F6-4C22-9C3A-9973FAA0B62C}"/>
          </ac:picMkLst>
        </pc:picChg>
        <pc:picChg chg="add mod">
          <ac:chgData name="Diedre M. Young" userId="453ddab4-948a-49bf-9aaa-785abcac96ba" providerId="ADAL" clId="{49998504-AC2D-4128-9EEE-8A1B9480013D}" dt="2021-01-11T19:46:27.984" v="1039" actId="1076"/>
          <ac:picMkLst>
            <pc:docMk/>
            <pc:sldMk cId="2974757225" sldId="292"/>
            <ac:picMk id="7" creationId="{D24FEA3C-314A-4D2F-9702-D9D066511499}"/>
          </ac:picMkLst>
        </pc:picChg>
        <pc:picChg chg="add">
          <ac:chgData name="Diedre M. Young" userId="453ddab4-948a-49bf-9aaa-785abcac96ba" providerId="ADAL" clId="{49998504-AC2D-4128-9EEE-8A1B9480013D}" dt="2021-01-11T19:30:52.413" v="825" actId="26606"/>
          <ac:picMkLst>
            <pc:docMk/>
            <pc:sldMk cId="2974757225" sldId="292"/>
            <ac:picMk id="17" creationId="{559DF61F-9058-49C9-8F75-DC501F983B0E}"/>
          </ac:picMkLst>
        </pc:picChg>
        <pc:cxnChg chg="add del">
          <ac:chgData name="Diedre M. Young" userId="453ddab4-948a-49bf-9aaa-785abcac96ba" providerId="ADAL" clId="{49998504-AC2D-4128-9EEE-8A1B9480013D}" dt="2021-01-11T19:30:52.413" v="825" actId="26606"/>
          <ac:cxnSpMkLst>
            <pc:docMk/>
            <pc:sldMk cId="2974757225" sldId="292"/>
            <ac:cxnSpMk id="10" creationId="{425A0768-3044-4AA9-A889-D2CAA68C517A}"/>
          </ac:cxnSpMkLst>
        </pc:cxnChg>
      </pc:sldChg>
      <pc:sldChg chg="addSp modSp new mod setBg">
        <pc:chgData name="Diedre M. Young" userId="453ddab4-948a-49bf-9aaa-785abcac96ba" providerId="ADAL" clId="{49998504-AC2D-4128-9EEE-8A1B9480013D}" dt="2021-01-11T19:46:34.643" v="1041" actId="1076"/>
        <pc:sldMkLst>
          <pc:docMk/>
          <pc:sldMk cId="695918870" sldId="293"/>
        </pc:sldMkLst>
        <pc:spChg chg="mod">
          <ac:chgData name="Diedre M. Young" userId="453ddab4-948a-49bf-9aaa-785abcac96ba" providerId="ADAL" clId="{49998504-AC2D-4128-9EEE-8A1B9480013D}" dt="2021-01-11T19:37:18.107" v="971" actId="26606"/>
          <ac:spMkLst>
            <pc:docMk/>
            <pc:sldMk cId="695918870" sldId="293"/>
            <ac:spMk id="2" creationId="{64857971-A84B-4BAC-94BC-30E28BD2A1D8}"/>
          </ac:spMkLst>
        </pc:spChg>
        <pc:spChg chg="mod">
          <ac:chgData name="Diedre M. Young" userId="453ddab4-948a-49bf-9aaa-785abcac96ba" providerId="ADAL" clId="{49998504-AC2D-4128-9EEE-8A1B9480013D}" dt="2021-01-11T19:42:19.329" v="1024" actId="255"/>
          <ac:spMkLst>
            <pc:docMk/>
            <pc:sldMk cId="695918870" sldId="293"/>
            <ac:spMk id="3" creationId="{F36FEEA5-C3E6-40B2-8302-84D291695456}"/>
          </ac:spMkLst>
        </pc:spChg>
        <pc:spChg chg="add">
          <ac:chgData name="Diedre M. Young" userId="453ddab4-948a-49bf-9aaa-785abcac96ba" providerId="ADAL" clId="{49998504-AC2D-4128-9EEE-8A1B9480013D}" dt="2021-01-11T19:37:18.107" v="971" actId="26606"/>
          <ac:spMkLst>
            <pc:docMk/>
            <pc:sldMk cId="695918870" sldId="293"/>
            <ac:spMk id="10" creationId="{95CB840F-8E41-4CA5-B79B-25CC80AD234A}"/>
          </ac:spMkLst>
        </pc:spChg>
        <pc:picChg chg="add mod">
          <ac:chgData name="Diedre M. Young" userId="453ddab4-948a-49bf-9aaa-785abcac96ba" providerId="ADAL" clId="{49998504-AC2D-4128-9EEE-8A1B9480013D}" dt="2021-01-11T19:37:37.487" v="972" actId="14100"/>
          <ac:picMkLst>
            <pc:docMk/>
            <pc:sldMk cId="695918870" sldId="293"/>
            <ac:picMk id="5" creationId="{F267817B-EE44-4DAC-BFF5-E8DDC4D75733}"/>
          </ac:picMkLst>
        </pc:picChg>
        <pc:picChg chg="add mod">
          <ac:chgData name="Diedre M. Young" userId="453ddab4-948a-49bf-9aaa-785abcac96ba" providerId="ADAL" clId="{49998504-AC2D-4128-9EEE-8A1B9480013D}" dt="2021-01-11T19:46:34.643" v="1041" actId="1076"/>
          <ac:picMkLst>
            <pc:docMk/>
            <pc:sldMk cId="695918870" sldId="293"/>
            <ac:picMk id="6" creationId="{7DC86CB8-E125-43EE-8212-FC9C9E0825D5}"/>
          </ac:picMkLst>
        </pc:picChg>
      </pc:sldChg>
      <pc:sldChg chg="addSp delSp modSp new mod modAnim">
        <pc:chgData name="Diedre M. Young" userId="453ddab4-948a-49bf-9aaa-785abcac96ba" providerId="ADAL" clId="{49998504-AC2D-4128-9EEE-8A1B9480013D}" dt="2021-01-11T19:46:43.372" v="1043" actId="1076"/>
        <pc:sldMkLst>
          <pc:docMk/>
          <pc:sldMk cId="3038082055" sldId="294"/>
        </pc:sldMkLst>
        <pc:spChg chg="mod">
          <ac:chgData name="Diedre M. Young" userId="453ddab4-948a-49bf-9aaa-785abcac96ba" providerId="ADAL" clId="{49998504-AC2D-4128-9EEE-8A1B9480013D}" dt="2021-01-11T19:41:47.258" v="1022" actId="20577"/>
          <ac:spMkLst>
            <pc:docMk/>
            <pc:sldMk cId="3038082055" sldId="294"/>
            <ac:spMk id="2" creationId="{1737068E-25FF-4301-A717-1062812D1834}"/>
          </ac:spMkLst>
        </pc:spChg>
        <pc:spChg chg="del">
          <ac:chgData name="Diedre M. Young" userId="453ddab4-948a-49bf-9aaa-785abcac96ba" providerId="ADAL" clId="{49998504-AC2D-4128-9EEE-8A1B9480013D}" dt="2021-01-11T19:40:20.356" v="1011"/>
          <ac:spMkLst>
            <pc:docMk/>
            <pc:sldMk cId="3038082055" sldId="294"/>
            <ac:spMk id="3" creationId="{E286E5F6-E95F-446C-BF44-5E6F94EDAA42}"/>
          </ac:spMkLst>
        </pc:spChg>
        <pc:picChg chg="add mod">
          <ac:chgData name="Diedre M. Young" userId="453ddab4-948a-49bf-9aaa-785abcac96ba" providerId="ADAL" clId="{49998504-AC2D-4128-9EEE-8A1B9480013D}" dt="2021-01-11T19:41:53.354" v="1023" actId="1076"/>
          <ac:picMkLst>
            <pc:docMk/>
            <pc:sldMk cId="3038082055" sldId="294"/>
            <ac:picMk id="4" creationId="{969329C3-9266-4D96-A813-AC300F5FC0A7}"/>
          </ac:picMkLst>
        </pc:picChg>
        <pc:picChg chg="add mod">
          <ac:chgData name="Diedre M. Young" userId="453ddab4-948a-49bf-9aaa-785abcac96ba" providerId="ADAL" clId="{49998504-AC2D-4128-9EEE-8A1B9480013D}" dt="2021-01-11T19:46:43.372" v="1043" actId="1076"/>
          <ac:picMkLst>
            <pc:docMk/>
            <pc:sldMk cId="3038082055" sldId="294"/>
            <ac:picMk id="5" creationId="{3D9C23F7-E0EB-4E42-A2E6-ADD0CA03A73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0298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980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819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5209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632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975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54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627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6420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57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031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43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1585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5814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12/6/2022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251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12/6/2022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12744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www.pipeplanner.com/"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dyoung4@email.unc.edu"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large, sitting, white, numbers">
            <a:extLst>
              <a:ext uri="{FF2B5EF4-FFF2-40B4-BE49-F238E27FC236}">
                <a16:creationId xmlns:a16="http://schemas.microsoft.com/office/drawing/2014/main" id="{9A5D9ED1-DFCC-4799-89E2-D118451B98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2" y="0"/>
            <a:ext cx="12191356" cy="6858000"/>
          </a:xfrm>
          <a:prstGeom prst="rect">
            <a:avLst/>
          </a:prstGeom>
        </p:spPr>
      </p:pic>
      <p:sp useBgFill="1">
        <p:nvSpPr>
          <p:cNvPr id="96"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389962" y="1673524"/>
            <a:ext cx="3485073" cy="2420504"/>
          </a:xfrm>
        </p:spPr>
        <p:txBody>
          <a:bodyPr>
            <a:normAutofit/>
          </a:bodyPr>
          <a:lstStyle/>
          <a:p>
            <a:pPr algn="l"/>
            <a:r>
              <a:rPr lang="en-US" sz="3200" dirty="0"/>
              <a:t>Physics: Work and Energy, Heat and Thermodynamics</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a:normAutofit fontScale="47500" lnSpcReduction="20000"/>
          </a:bodyPr>
          <a:lstStyle/>
          <a:p>
            <a:pPr algn="l"/>
            <a:r>
              <a:rPr lang="en-US" sz="2300" dirty="0">
                <a:solidFill>
                  <a:srgbClr val="5792BA"/>
                </a:solidFill>
              </a:rPr>
              <a:t>Diedre Young MAT</a:t>
            </a:r>
          </a:p>
          <a:p>
            <a:pPr algn="l"/>
            <a:r>
              <a:rPr lang="en-US" dirty="0">
                <a:solidFill>
                  <a:srgbClr val="5792BA"/>
                </a:solidFill>
              </a:rPr>
              <a:t>Soybean Science Challenge Coordinator</a:t>
            </a:r>
          </a:p>
          <a:p>
            <a:pPr algn="l"/>
            <a:r>
              <a:rPr lang="en-US" sz="2300" dirty="0">
                <a:solidFill>
                  <a:srgbClr val="5792BA"/>
                </a:solidFill>
              </a:rPr>
              <a:t>Daniel Young PhD</a:t>
            </a:r>
          </a:p>
          <a:p>
            <a:pPr algn="l"/>
            <a:r>
              <a:rPr lang="en-US" dirty="0">
                <a:solidFill>
                  <a:srgbClr val="5792BA"/>
                </a:solidFill>
              </a:rPr>
              <a:t>Teaching Assistant Professor, UNC-Chapel Hill</a:t>
            </a:r>
            <a:endParaRPr lang="en-US" sz="2300" dirty="0">
              <a:solidFill>
                <a:srgbClr val="5792BA"/>
              </a:solidFill>
            </a:endParaRPr>
          </a:p>
        </p:txBody>
      </p:sp>
      <p:pic>
        <p:nvPicPr>
          <p:cNvPr id="5" name="Picture 4" descr="U of A Division of Agriculture Research and Extension University of Arkansas System Logo ">
            <a:extLst>
              <a:ext uri="{FF2B5EF4-FFF2-40B4-BE49-F238E27FC236}">
                <a16:creationId xmlns:a16="http://schemas.microsoft.com/office/drawing/2014/main" id="{2ED90F59-C32B-4D06-ACB2-9B5961A169CE}"/>
              </a:ext>
            </a:extLst>
          </p:cNvPr>
          <p:cNvPicPr>
            <a:picLocks noChangeAspect="1"/>
          </p:cNvPicPr>
          <p:nvPr/>
        </p:nvPicPr>
        <p:blipFill>
          <a:blip r:embed="rId4"/>
          <a:stretch>
            <a:fillRect/>
          </a:stretch>
        </p:blipFill>
        <p:spPr>
          <a:xfrm>
            <a:off x="130271" y="6034870"/>
            <a:ext cx="2426213" cy="545593"/>
          </a:xfrm>
          <a:prstGeom prst="rect">
            <a:avLst/>
          </a:prstGeom>
        </p:spPr>
      </p:pic>
    </p:spTree>
    <p:extLst>
      <p:ext uri="{BB962C8B-B14F-4D97-AF65-F5344CB8AC3E}">
        <p14:creationId xmlns:p14="http://schemas.microsoft.com/office/powerpoint/2010/main" val="158312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3074" name="Picture 2" descr="blue and white metal machine">
            <a:extLst>
              <a:ext uri="{FF2B5EF4-FFF2-40B4-BE49-F238E27FC236}">
                <a16:creationId xmlns:a16="http://schemas.microsoft.com/office/drawing/2014/main" id="{5866D113-54BF-464F-B681-39B25ACF2F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01" b="54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 name="Freeform 5">
            <a:extLst>
              <a:ext uri="{FF2B5EF4-FFF2-40B4-BE49-F238E27FC236}">
                <a16:creationId xmlns:a16="http://schemas.microsoft.com/office/drawing/2014/main" id="{051F07E2-B05C-41F9-A9EE-4AC115603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1874" y="586660"/>
            <a:ext cx="10777950" cy="5679835"/>
          </a:xfrm>
          <a:custGeom>
            <a:avLst/>
            <a:gdLst>
              <a:gd name="T0" fmla="*/ 2209 w 2250"/>
              <a:gd name="T1" fmla="*/ 0 h 1185"/>
              <a:gd name="T2" fmla="*/ 1419 w 2250"/>
              <a:gd name="T3" fmla="*/ 0 h 1185"/>
              <a:gd name="T4" fmla="*/ 830 w 2250"/>
              <a:gd name="T5" fmla="*/ 0 h 1185"/>
              <a:gd name="T6" fmla="*/ 40 w 2250"/>
              <a:gd name="T7" fmla="*/ 0 h 1185"/>
              <a:gd name="T8" fmla="*/ 0 w 2250"/>
              <a:gd name="T9" fmla="*/ 46 h 1185"/>
              <a:gd name="T10" fmla="*/ 0 w 2250"/>
              <a:gd name="T11" fmla="*/ 1140 h 1185"/>
              <a:gd name="T12" fmla="*/ 40 w 2250"/>
              <a:gd name="T13" fmla="*/ 1185 h 1185"/>
              <a:gd name="T14" fmla="*/ 830 w 2250"/>
              <a:gd name="T15" fmla="*/ 1185 h 1185"/>
              <a:gd name="T16" fmla="*/ 1419 w 2250"/>
              <a:gd name="T17" fmla="*/ 1185 h 1185"/>
              <a:gd name="T18" fmla="*/ 2209 w 2250"/>
              <a:gd name="T19" fmla="*/ 1185 h 1185"/>
              <a:gd name="T20" fmla="*/ 2250 w 2250"/>
              <a:gd name="T21" fmla="*/ 1140 h 1185"/>
              <a:gd name="T22" fmla="*/ 2250 w 2250"/>
              <a:gd name="T23" fmla="*/ 46 h 1185"/>
              <a:gd name="T24" fmla="*/ 2209 w 2250"/>
              <a:gd name="T25" fmla="*/ 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0" h="1185">
                <a:moveTo>
                  <a:pt x="2209" y="0"/>
                </a:moveTo>
                <a:cubicBezTo>
                  <a:pt x="1419" y="0"/>
                  <a:pt x="1419" y="0"/>
                  <a:pt x="1419" y="0"/>
                </a:cubicBezTo>
                <a:cubicBezTo>
                  <a:pt x="830" y="0"/>
                  <a:pt x="830" y="0"/>
                  <a:pt x="830" y="0"/>
                </a:cubicBezTo>
                <a:cubicBezTo>
                  <a:pt x="40" y="0"/>
                  <a:pt x="40" y="0"/>
                  <a:pt x="40" y="0"/>
                </a:cubicBezTo>
                <a:cubicBezTo>
                  <a:pt x="18" y="0"/>
                  <a:pt x="0" y="20"/>
                  <a:pt x="0" y="46"/>
                </a:cubicBezTo>
                <a:cubicBezTo>
                  <a:pt x="0" y="1140"/>
                  <a:pt x="0" y="1140"/>
                  <a:pt x="0" y="1140"/>
                </a:cubicBezTo>
                <a:cubicBezTo>
                  <a:pt x="0" y="1165"/>
                  <a:pt x="18" y="1185"/>
                  <a:pt x="40" y="1185"/>
                </a:cubicBezTo>
                <a:cubicBezTo>
                  <a:pt x="830" y="1185"/>
                  <a:pt x="830" y="1185"/>
                  <a:pt x="830" y="1185"/>
                </a:cubicBezTo>
                <a:cubicBezTo>
                  <a:pt x="1419" y="1185"/>
                  <a:pt x="1419" y="1185"/>
                  <a:pt x="1419" y="1185"/>
                </a:cubicBezTo>
                <a:cubicBezTo>
                  <a:pt x="2209" y="1185"/>
                  <a:pt x="2209" y="1185"/>
                  <a:pt x="2209" y="1185"/>
                </a:cubicBezTo>
                <a:cubicBezTo>
                  <a:pt x="2232" y="1185"/>
                  <a:pt x="2250" y="1165"/>
                  <a:pt x="2250" y="1140"/>
                </a:cubicBezTo>
                <a:cubicBezTo>
                  <a:pt x="2250" y="46"/>
                  <a:pt x="2250" y="46"/>
                  <a:pt x="2250" y="46"/>
                </a:cubicBezTo>
                <a:cubicBezTo>
                  <a:pt x="2250" y="20"/>
                  <a:pt x="2232" y="0"/>
                  <a:pt x="2209"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E912E47-7809-48F1-914E-8A318E1C7688}"/>
              </a:ext>
            </a:extLst>
          </p:cNvPr>
          <p:cNvSpPr>
            <a:spLocks noGrp="1"/>
          </p:cNvSpPr>
          <p:nvPr>
            <p:ph type="title"/>
          </p:nvPr>
        </p:nvSpPr>
        <p:spPr>
          <a:xfrm>
            <a:off x="1041399" y="855133"/>
            <a:ext cx="10098553" cy="1123791"/>
          </a:xfrm>
        </p:spPr>
        <p:txBody>
          <a:bodyPr>
            <a:normAutofit/>
          </a:bodyPr>
          <a:lstStyle/>
          <a:p>
            <a:r>
              <a:rPr lang="en-US" dirty="0"/>
              <a:t>Extension Concept </a:t>
            </a:r>
            <a:r>
              <a:rPr lang="en-US" i="1" dirty="0"/>
              <a:t>Solutions</a:t>
            </a:r>
          </a:p>
        </p:txBody>
      </p:sp>
      <p:sp>
        <p:nvSpPr>
          <p:cNvPr id="3" name="Content Placeholder 2">
            <a:extLst>
              <a:ext uri="{FF2B5EF4-FFF2-40B4-BE49-F238E27FC236}">
                <a16:creationId xmlns:a16="http://schemas.microsoft.com/office/drawing/2014/main" id="{1E02B9A1-A95D-439A-8ACC-87789762B242}"/>
              </a:ext>
            </a:extLst>
          </p:cNvPr>
          <p:cNvSpPr>
            <a:spLocks noGrp="1"/>
          </p:cNvSpPr>
          <p:nvPr>
            <p:ph idx="1"/>
          </p:nvPr>
        </p:nvSpPr>
        <p:spPr>
          <a:xfrm>
            <a:off x="1041400" y="2185984"/>
            <a:ext cx="10098552" cy="3605216"/>
          </a:xfrm>
        </p:spPr>
        <p:txBody>
          <a:bodyPr anchor="ctr">
            <a:noAutofit/>
          </a:bodyPr>
          <a:lstStyle/>
          <a:p>
            <a:pPr>
              <a:lnSpc>
                <a:spcPct val="90000"/>
              </a:lnSpc>
            </a:pPr>
            <a:r>
              <a:rPr lang="en-US" sz="1600" b="1" i="1" u="sng" dirty="0"/>
              <a:t>Option 1 Solutions:</a:t>
            </a:r>
          </a:p>
          <a:p>
            <a:pPr>
              <a:lnSpc>
                <a:spcPct val="90000"/>
              </a:lnSpc>
            </a:pPr>
            <a:r>
              <a:rPr lang="en-US" sz="1600" u="sng" dirty="0"/>
              <a:t>Procedure</a:t>
            </a:r>
            <a:r>
              <a:rPr lang="en-US" sz="1600" dirty="0"/>
              <a:t>: We need to find how much time it will take to fill the cotton field when the soybean field is done. Doubling the flow velocity will give us a new time to finish filling the cotton, then add the two final times together.</a:t>
            </a:r>
          </a:p>
          <a:p>
            <a:pPr lvl="1">
              <a:lnSpc>
                <a:spcPct val="90000"/>
              </a:lnSpc>
            </a:pPr>
            <a:r>
              <a:rPr lang="en-US" sz="1600" dirty="0"/>
              <a:t>From an earlier slide, the soybean field will fill in 37,789 sec, this means that there are (86,372 sec – 37,798 sec) = 48, 574 sec left to fill the cotton field.</a:t>
            </a:r>
          </a:p>
          <a:p>
            <a:pPr lvl="1">
              <a:lnSpc>
                <a:spcPct val="90000"/>
              </a:lnSpc>
            </a:pPr>
            <a:r>
              <a:rPr lang="en-US" sz="1600" dirty="0"/>
              <a:t>From the flow rate equations, doubling the flow velocity will also double the flow rate [Flow Rate = (flow velocity)*(area)] and doubling the flow rate will half the time required to fill the same remaining volume [Flow Rate = (volume)/(time)]. Therefore, doubling the flow rate to the cotton will half the remaining time down to 24,287 sec.</a:t>
            </a:r>
          </a:p>
          <a:p>
            <a:pPr lvl="1">
              <a:lnSpc>
                <a:spcPct val="90000"/>
              </a:lnSpc>
            </a:pPr>
            <a:r>
              <a:rPr lang="en-US" sz="1600" dirty="0"/>
              <a:t>The </a:t>
            </a:r>
            <a:r>
              <a:rPr lang="en-US" sz="1600" b="1" dirty="0"/>
              <a:t>total final time to fill both fields </a:t>
            </a:r>
            <a:r>
              <a:rPr lang="en-US" sz="1600" dirty="0"/>
              <a:t>by turning off one pipe is 37,789 sec + 24,287 sec = 62,067 sec = </a:t>
            </a:r>
            <a:r>
              <a:rPr lang="en-US" sz="1600" b="1" dirty="0"/>
              <a:t>17.2 hours.</a:t>
            </a:r>
          </a:p>
          <a:p>
            <a:pPr>
              <a:lnSpc>
                <a:spcPct val="90000"/>
              </a:lnSpc>
            </a:pPr>
            <a:r>
              <a:rPr lang="en-US" sz="1600" u="sng" dirty="0"/>
              <a:t>Analysis</a:t>
            </a:r>
            <a:r>
              <a:rPr lang="en-US" sz="1600" dirty="0"/>
              <a:t>: This is significantly faster than the 1 day previously required to fill both fields using two separate pipes with no adjustment to the flow rate! Let’s see if we can do a bit better however…</a:t>
            </a:r>
          </a:p>
        </p:txBody>
      </p:sp>
      <p:pic>
        <p:nvPicPr>
          <p:cNvPr id="6" name="Picture 5" descr="U of A Division of Agriculture Research and Extension University of Arkansas System Logo ">
            <a:extLst>
              <a:ext uri="{FF2B5EF4-FFF2-40B4-BE49-F238E27FC236}">
                <a16:creationId xmlns:a16="http://schemas.microsoft.com/office/drawing/2014/main" id="{F0970426-3C82-4A0E-A8F7-38CC3669C284}"/>
              </a:ext>
            </a:extLst>
          </p:cNvPr>
          <p:cNvPicPr>
            <a:picLocks noChangeAspect="1"/>
          </p:cNvPicPr>
          <p:nvPr/>
        </p:nvPicPr>
        <p:blipFill>
          <a:blip r:embed="rId4"/>
          <a:stretch>
            <a:fillRect/>
          </a:stretch>
        </p:blipFill>
        <p:spPr>
          <a:xfrm>
            <a:off x="8204509" y="1765461"/>
            <a:ext cx="1801372" cy="316993"/>
          </a:xfrm>
          <a:prstGeom prst="rect">
            <a:avLst/>
          </a:prstGeom>
        </p:spPr>
      </p:pic>
    </p:spTree>
    <p:extLst>
      <p:ext uri="{BB962C8B-B14F-4D97-AF65-F5344CB8AC3E}">
        <p14:creationId xmlns:p14="http://schemas.microsoft.com/office/powerpoint/2010/main" val="185500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098" name="Picture 2" descr="plunge waterfall">
            <a:extLst>
              <a:ext uri="{FF2B5EF4-FFF2-40B4-BE49-F238E27FC236}">
                <a16:creationId xmlns:a16="http://schemas.microsoft.com/office/drawing/2014/main" id="{85EA7005-F8C5-44FC-A6A4-7057C8CFF6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2" name="Freeform 5">
            <a:extLst>
              <a:ext uri="{FF2B5EF4-FFF2-40B4-BE49-F238E27FC236}">
                <a16:creationId xmlns:a16="http://schemas.microsoft.com/office/drawing/2014/main" id="{051F07E2-B05C-41F9-A9EE-4AC115603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1874" y="586660"/>
            <a:ext cx="10777950" cy="5679835"/>
          </a:xfrm>
          <a:custGeom>
            <a:avLst/>
            <a:gdLst>
              <a:gd name="T0" fmla="*/ 2209 w 2250"/>
              <a:gd name="T1" fmla="*/ 0 h 1185"/>
              <a:gd name="T2" fmla="*/ 1419 w 2250"/>
              <a:gd name="T3" fmla="*/ 0 h 1185"/>
              <a:gd name="T4" fmla="*/ 830 w 2250"/>
              <a:gd name="T5" fmla="*/ 0 h 1185"/>
              <a:gd name="T6" fmla="*/ 40 w 2250"/>
              <a:gd name="T7" fmla="*/ 0 h 1185"/>
              <a:gd name="T8" fmla="*/ 0 w 2250"/>
              <a:gd name="T9" fmla="*/ 46 h 1185"/>
              <a:gd name="T10" fmla="*/ 0 w 2250"/>
              <a:gd name="T11" fmla="*/ 1140 h 1185"/>
              <a:gd name="T12" fmla="*/ 40 w 2250"/>
              <a:gd name="T13" fmla="*/ 1185 h 1185"/>
              <a:gd name="T14" fmla="*/ 830 w 2250"/>
              <a:gd name="T15" fmla="*/ 1185 h 1185"/>
              <a:gd name="T16" fmla="*/ 1419 w 2250"/>
              <a:gd name="T17" fmla="*/ 1185 h 1185"/>
              <a:gd name="T18" fmla="*/ 2209 w 2250"/>
              <a:gd name="T19" fmla="*/ 1185 h 1185"/>
              <a:gd name="T20" fmla="*/ 2250 w 2250"/>
              <a:gd name="T21" fmla="*/ 1140 h 1185"/>
              <a:gd name="T22" fmla="*/ 2250 w 2250"/>
              <a:gd name="T23" fmla="*/ 46 h 1185"/>
              <a:gd name="T24" fmla="*/ 2209 w 2250"/>
              <a:gd name="T25" fmla="*/ 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0" h="1185">
                <a:moveTo>
                  <a:pt x="2209" y="0"/>
                </a:moveTo>
                <a:cubicBezTo>
                  <a:pt x="1419" y="0"/>
                  <a:pt x="1419" y="0"/>
                  <a:pt x="1419" y="0"/>
                </a:cubicBezTo>
                <a:cubicBezTo>
                  <a:pt x="830" y="0"/>
                  <a:pt x="830" y="0"/>
                  <a:pt x="830" y="0"/>
                </a:cubicBezTo>
                <a:cubicBezTo>
                  <a:pt x="40" y="0"/>
                  <a:pt x="40" y="0"/>
                  <a:pt x="40" y="0"/>
                </a:cubicBezTo>
                <a:cubicBezTo>
                  <a:pt x="18" y="0"/>
                  <a:pt x="0" y="20"/>
                  <a:pt x="0" y="46"/>
                </a:cubicBezTo>
                <a:cubicBezTo>
                  <a:pt x="0" y="1140"/>
                  <a:pt x="0" y="1140"/>
                  <a:pt x="0" y="1140"/>
                </a:cubicBezTo>
                <a:cubicBezTo>
                  <a:pt x="0" y="1165"/>
                  <a:pt x="18" y="1185"/>
                  <a:pt x="40" y="1185"/>
                </a:cubicBezTo>
                <a:cubicBezTo>
                  <a:pt x="830" y="1185"/>
                  <a:pt x="830" y="1185"/>
                  <a:pt x="830" y="1185"/>
                </a:cubicBezTo>
                <a:cubicBezTo>
                  <a:pt x="1419" y="1185"/>
                  <a:pt x="1419" y="1185"/>
                  <a:pt x="1419" y="1185"/>
                </a:cubicBezTo>
                <a:cubicBezTo>
                  <a:pt x="2209" y="1185"/>
                  <a:pt x="2209" y="1185"/>
                  <a:pt x="2209" y="1185"/>
                </a:cubicBezTo>
                <a:cubicBezTo>
                  <a:pt x="2232" y="1185"/>
                  <a:pt x="2250" y="1165"/>
                  <a:pt x="2250" y="1140"/>
                </a:cubicBezTo>
                <a:cubicBezTo>
                  <a:pt x="2250" y="46"/>
                  <a:pt x="2250" y="46"/>
                  <a:pt x="2250" y="46"/>
                </a:cubicBezTo>
                <a:cubicBezTo>
                  <a:pt x="2250" y="20"/>
                  <a:pt x="2232" y="0"/>
                  <a:pt x="2209"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E912E47-7809-48F1-914E-8A318E1C7688}"/>
              </a:ext>
            </a:extLst>
          </p:cNvPr>
          <p:cNvSpPr>
            <a:spLocks noGrp="1"/>
          </p:cNvSpPr>
          <p:nvPr>
            <p:ph type="title"/>
          </p:nvPr>
        </p:nvSpPr>
        <p:spPr>
          <a:xfrm>
            <a:off x="1041399" y="855133"/>
            <a:ext cx="10098553" cy="1123791"/>
          </a:xfrm>
        </p:spPr>
        <p:txBody>
          <a:bodyPr>
            <a:normAutofit/>
          </a:bodyPr>
          <a:lstStyle/>
          <a:p>
            <a:r>
              <a:rPr lang="en-US" dirty="0"/>
              <a:t>Extension Concept </a:t>
            </a:r>
            <a:r>
              <a:rPr lang="en-US" i="1" dirty="0"/>
              <a:t>Solutions</a:t>
            </a:r>
          </a:p>
        </p:txBody>
      </p:sp>
      <p:sp>
        <p:nvSpPr>
          <p:cNvPr id="3" name="Content Placeholder 2">
            <a:extLst>
              <a:ext uri="{FF2B5EF4-FFF2-40B4-BE49-F238E27FC236}">
                <a16:creationId xmlns:a16="http://schemas.microsoft.com/office/drawing/2014/main" id="{1E02B9A1-A95D-439A-8ACC-87789762B242}"/>
              </a:ext>
            </a:extLst>
          </p:cNvPr>
          <p:cNvSpPr>
            <a:spLocks noGrp="1"/>
          </p:cNvSpPr>
          <p:nvPr>
            <p:ph idx="1"/>
          </p:nvPr>
        </p:nvSpPr>
        <p:spPr>
          <a:xfrm>
            <a:off x="1041400" y="2185984"/>
            <a:ext cx="10098552" cy="3605216"/>
          </a:xfrm>
        </p:spPr>
        <p:txBody>
          <a:bodyPr anchor="ctr">
            <a:noAutofit/>
          </a:bodyPr>
          <a:lstStyle/>
          <a:p>
            <a:pPr>
              <a:lnSpc>
                <a:spcPct val="90000"/>
              </a:lnSpc>
            </a:pPr>
            <a:r>
              <a:rPr lang="en-US" sz="1600" b="1" i="1" u="sng" dirty="0"/>
              <a:t>Option 2 Solutions:</a:t>
            </a:r>
          </a:p>
          <a:p>
            <a:pPr>
              <a:lnSpc>
                <a:spcPct val="90000"/>
              </a:lnSpc>
            </a:pPr>
            <a:r>
              <a:rPr lang="en-US" sz="1600" u="sng" dirty="0"/>
              <a:t>Procedure</a:t>
            </a:r>
            <a:r>
              <a:rPr lang="en-US" sz="1600" dirty="0"/>
              <a:t>: Determine the flow velocity that will be needed to fill the cotton field in the same time as the soybean field by using the flow rate equations and the time solved on a previous slide.</a:t>
            </a:r>
          </a:p>
          <a:p>
            <a:pPr lvl="1">
              <a:lnSpc>
                <a:spcPct val="90000"/>
              </a:lnSpc>
            </a:pPr>
            <a:r>
              <a:rPr lang="en-US" sz="1600" dirty="0"/>
              <a:t>Time to fill Soybean field = 37,789 sec.</a:t>
            </a:r>
          </a:p>
          <a:p>
            <a:pPr lvl="1">
              <a:lnSpc>
                <a:spcPct val="90000"/>
              </a:lnSpc>
            </a:pPr>
            <a:r>
              <a:rPr lang="en-US" sz="1600" dirty="0"/>
              <a:t>Use this time to find the flow rate required to fill the entire cotton field (using the cotton field’s volume):</a:t>
            </a:r>
          </a:p>
          <a:p>
            <a:pPr lvl="1">
              <a:lnSpc>
                <a:spcPct val="90000"/>
              </a:lnSpc>
            </a:pPr>
            <a:r>
              <a:rPr lang="en-US" sz="1600" dirty="0"/>
              <a:t>New Flow Rate = (Volume)/(Time) = (259,116 m</a:t>
            </a:r>
            <a:r>
              <a:rPr lang="en-US" sz="1600" baseline="30000" dirty="0"/>
              <a:t>3</a:t>
            </a:r>
            <a:r>
              <a:rPr lang="en-US" sz="1600" dirty="0"/>
              <a:t>)/(37,789 sec) = 6.86 m</a:t>
            </a:r>
            <a:r>
              <a:rPr lang="en-US" sz="1600" baseline="30000" dirty="0"/>
              <a:t>3</a:t>
            </a:r>
            <a:r>
              <a:rPr lang="en-US" sz="1600" dirty="0"/>
              <a:t>/sec</a:t>
            </a:r>
          </a:p>
          <a:p>
            <a:pPr lvl="1">
              <a:lnSpc>
                <a:spcPct val="90000"/>
              </a:lnSpc>
            </a:pPr>
            <a:r>
              <a:rPr lang="en-US" sz="1600" dirty="0"/>
              <a:t>Now use the new flow rate for the cotton field along with the pipe’s area, to determine the new flow velocity that is needed:</a:t>
            </a:r>
          </a:p>
          <a:p>
            <a:pPr lvl="1">
              <a:lnSpc>
                <a:spcPct val="90000"/>
              </a:lnSpc>
            </a:pPr>
            <a:r>
              <a:rPr lang="en-US" sz="1600" dirty="0"/>
              <a:t>Flow Rate = (Velocity)*(Area) therefore: Velocity = (Flow Rate)/(Area) = (6.86 m</a:t>
            </a:r>
            <a:r>
              <a:rPr lang="en-US" sz="1600" baseline="30000" dirty="0"/>
              <a:t>3</a:t>
            </a:r>
            <a:r>
              <a:rPr lang="en-US" sz="1600" dirty="0"/>
              <a:t>/sec)/(0.30 m</a:t>
            </a:r>
            <a:r>
              <a:rPr lang="en-US" sz="1600" baseline="30000" dirty="0"/>
              <a:t>2</a:t>
            </a:r>
            <a:r>
              <a:rPr lang="en-US" sz="1600" dirty="0"/>
              <a:t>) = </a:t>
            </a:r>
            <a:r>
              <a:rPr lang="en-US" sz="1600" b="1" dirty="0"/>
              <a:t>22.9 m/sec</a:t>
            </a:r>
          </a:p>
          <a:p>
            <a:pPr>
              <a:lnSpc>
                <a:spcPct val="90000"/>
              </a:lnSpc>
            </a:pPr>
            <a:r>
              <a:rPr lang="en-US" sz="1600" u="sng" dirty="0"/>
              <a:t>Analysis</a:t>
            </a:r>
            <a:r>
              <a:rPr lang="en-US" sz="1600" dirty="0"/>
              <a:t>: This will fill both fields in the same time but will require a flow velocity of 23 m/s to the cotton as opposed to the previous value of 10 m/s. Via Bernoulli’s equation, this will require a pressure increase of nearly 5.3x larger than what it was before. If your pipes can handle the pressure increase, it would save a lot of time! (nearly 13.5 hours over filling both fields separately)</a:t>
            </a:r>
          </a:p>
        </p:txBody>
      </p:sp>
      <p:pic>
        <p:nvPicPr>
          <p:cNvPr id="6" name="Picture 5" descr="U of A Division of Agriculture Research and Extension University of Arkansas System Logo ">
            <a:extLst>
              <a:ext uri="{FF2B5EF4-FFF2-40B4-BE49-F238E27FC236}">
                <a16:creationId xmlns:a16="http://schemas.microsoft.com/office/drawing/2014/main" id="{F8D1619A-6B6D-484A-BBA8-3D552280A855}"/>
              </a:ext>
            </a:extLst>
          </p:cNvPr>
          <p:cNvPicPr>
            <a:picLocks noChangeAspect="1"/>
          </p:cNvPicPr>
          <p:nvPr/>
        </p:nvPicPr>
        <p:blipFill>
          <a:blip r:embed="rId4"/>
          <a:stretch>
            <a:fillRect/>
          </a:stretch>
        </p:blipFill>
        <p:spPr>
          <a:xfrm>
            <a:off x="8612830" y="1868991"/>
            <a:ext cx="1801372" cy="316993"/>
          </a:xfrm>
          <a:prstGeom prst="rect">
            <a:avLst/>
          </a:prstGeom>
        </p:spPr>
      </p:pic>
    </p:spTree>
    <p:extLst>
      <p:ext uri="{BB962C8B-B14F-4D97-AF65-F5344CB8AC3E}">
        <p14:creationId xmlns:p14="http://schemas.microsoft.com/office/powerpoint/2010/main" val="2682185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4BEFF-39BE-461B-A244-E91948385C1A}"/>
              </a:ext>
            </a:extLst>
          </p:cNvPr>
          <p:cNvSpPr>
            <a:spLocks noGrp="1"/>
          </p:cNvSpPr>
          <p:nvPr>
            <p:ph type="title"/>
          </p:nvPr>
        </p:nvSpPr>
        <p:spPr>
          <a:xfrm>
            <a:off x="5146160" y="609599"/>
            <a:ext cx="5978072" cy="1505804"/>
          </a:xfrm>
        </p:spPr>
        <p:txBody>
          <a:bodyPr>
            <a:normAutofit/>
          </a:bodyPr>
          <a:lstStyle/>
          <a:p>
            <a:r>
              <a:rPr lang="en-US"/>
              <a:t>Farmers using physics to save water</a:t>
            </a:r>
          </a:p>
        </p:txBody>
      </p:sp>
      <p:pic>
        <p:nvPicPr>
          <p:cNvPr id="5" name="Picture 4">
            <a:extLst>
              <a:ext uri="{FF2B5EF4-FFF2-40B4-BE49-F238E27FC236}">
                <a16:creationId xmlns:a16="http://schemas.microsoft.com/office/drawing/2014/main" id="{2245C049-26F6-4C22-9C3A-9973FAA0B62C}"/>
              </a:ext>
              <a:ext uri="{C183D7F6-B498-43B3-948B-1728B52AA6E4}">
                <adec:decorative xmlns:adec="http://schemas.microsoft.com/office/drawing/2017/decorative" val="1"/>
              </a:ext>
            </a:extLst>
          </p:cNvPr>
          <p:cNvPicPr>
            <a:picLocks noChangeAspect="1"/>
          </p:cNvPicPr>
          <p:nvPr/>
        </p:nvPicPr>
        <p:blipFill rotWithShape="1">
          <a:blip r:embed="rId3"/>
          <a:srcRect l="16766" r="33238"/>
          <a:stretch/>
        </p:blipFill>
        <p:spPr>
          <a:xfrm>
            <a:off x="-10649" y="1"/>
            <a:ext cx="4571649" cy="6858000"/>
          </a:xfrm>
          <a:prstGeom prst="rect">
            <a:avLst/>
          </a:prstGeom>
        </p:spPr>
      </p:pic>
      <p:pic>
        <p:nvPicPr>
          <p:cNvPr id="17" name="Picture 16">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3" name="Content Placeholder 2">
            <a:extLst>
              <a:ext uri="{FF2B5EF4-FFF2-40B4-BE49-F238E27FC236}">
                <a16:creationId xmlns:a16="http://schemas.microsoft.com/office/drawing/2014/main" id="{FC8F2E89-97CA-49ED-AC37-3D1A0731C142}"/>
              </a:ext>
            </a:extLst>
          </p:cNvPr>
          <p:cNvSpPr>
            <a:spLocks noGrp="1"/>
          </p:cNvSpPr>
          <p:nvPr>
            <p:ph idx="1"/>
          </p:nvPr>
        </p:nvSpPr>
        <p:spPr>
          <a:xfrm>
            <a:off x="5146160" y="2286000"/>
            <a:ext cx="5978072" cy="3477088"/>
          </a:xfrm>
        </p:spPr>
        <p:txBody>
          <a:bodyPr anchor="ctr">
            <a:normAutofit/>
          </a:bodyPr>
          <a:lstStyle/>
          <a:p>
            <a:pPr>
              <a:lnSpc>
                <a:spcPct val="100000"/>
              </a:lnSpc>
            </a:pPr>
            <a:r>
              <a:rPr lang="en-US" sz="1800" dirty="0"/>
              <a:t>Farmers are using physics to help conserve the water they use. By conserving water, both the environment and the farmer win!</a:t>
            </a:r>
          </a:p>
          <a:p>
            <a:pPr>
              <a:lnSpc>
                <a:spcPct val="100000"/>
              </a:lnSpc>
            </a:pPr>
            <a:r>
              <a:rPr lang="en-US" sz="1800" dirty="0"/>
              <a:t>Farmers use poly-pipe and surge irrigation to use as little water as possible. Poly-pipe only releases the right amount of water to fields. This amount is based on the diameter of the hole punched in the pipe and the flow rate of the water in the pipe.</a:t>
            </a:r>
          </a:p>
          <a:p>
            <a:pPr>
              <a:lnSpc>
                <a:spcPct val="100000"/>
              </a:lnSpc>
            </a:pPr>
            <a:r>
              <a:rPr lang="en-US" sz="1800" dirty="0"/>
              <a:t>Surge irrigation uses multi-variable pumps to ‘surge’ water over wet  previously irrigated areas to guarantee the whole field is watered to the roots.</a:t>
            </a:r>
          </a:p>
          <a:p>
            <a:pPr marL="36900" indent="0">
              <a:lnSpc>
                <a:spcPct val="100000"/>
              </a:lnSpc>
              <a:buNone/>
            </a:pPr>
            <a:endParaRPr lang="en-US" sz="1800" dirty="0"/>
          </a:p>
        </p:txBody>
      </p:sp>
      <p:pic>
        <p:nvPicPr>
          <p:cNvPr id="7" name="Picture 6" descr="U of A Division of Agriculture Research and Extension University of Arkansas System Logo ">
            <a:extLst>
              <a:ext uri="{FF2B5EF4-FFF2-40B4-BE49-F238E27FC236}">
                <a16:creationId xmlns:a16="http://schemas.microsoft.com/office/drawing/2014/main" id="{D24FEA3C-314A-4D2F-9702-D9D066511499}"/>
              </a:ext>
            </a:extLst>
          </p:cNvPr>
          <p:cNvPicPr>
            <a:picLocks noChangeAspect="1"/>
          </p:cNvPicPr>
          <p:nvPr/>
        </p:nvPicPr>
        <p:blipFill>
          <a:blip r:embed="rId5"/>
          <a:stretch>
            <a:fillRect/>
          </a:stretch>
        </p:blipFill>
        <p:spPr>
          <a:xfrm>
            <a:off x="7761597" y="5933685"/>
            <a:ext cx="1801372" cy="316993"/>
          </a:xfrm>
          <a:prstGeom prst="rect">
            <a:avLst/>
          </a:prstGeom>
        </p:spPr>
      </p:pic>
    </p:spTree>
    <p:extLst>
      <p:ext uri="{BB962C8B-B14F-4D97-AF65-F5344CB8AC3E}">
        <p14:creationId xmlns:p14="http://schemas.microsoft.com/office/powerpoint/2010/main" val="2974757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857971-A84B-4BAC-94BC-30E28BD2A1D8}"/>
              </a:ext>
            </a:extLst>
          </p:cNvPr>
          <p:cNvSpPr>
            <a:spLocks noGrp="1"/>
          </p:cNvSpPr>
          <p:nvPr>
            <p:ph type="title"/>
          </p:nvPr>
        </p:nvSpPr>
        <p:spPr>
          <a:xfrm>
            <a:off x="913796" y="643465"/>
            <a:ext cx="3382638" cy="1370605"/>
          </a:xfrm>
        </p:spPr>
        <p:txBody>
          <a:bodyPr>
            <a:normAutofit/>
          </a:bodyPr>
          <a:lstStyle/>
          <a:p>
            <a:pPr algn="l"/>
            <a:r>
              <a:rPr lang="en-US" sz="3000"/>
              <a:t>Online Pipe Planner App</a:t>
            </a:r>
          </a:p>
        </p:txBody>
      </p:sp>
      <p:sp>
        <p:nvSpPr>
          <p:cNvPr id="3" name="Content Placeholder 2">
            <a:extLst>
              <a:ext uri="{FF2B5EF4-FFF2-40B4-BE49-F238E27FC236}">
                <a16:creationId xmlns:a16="http://schemas.microsoft.com/office/drawing/2014/main" id="{F36FEEA5-C3E6-40B2-8302-84D291695456}"/>
              </a:ext>
            </a:extLst>
          </p:cNvPr>
          <p:cNvSpPr>
            <a:spLocks noGrp="1"/>
          </p:cNvSpPr>
          <p:nvPr>
            <p:ph idx="1"/>
          </p:nvPr>
        </p:nvSpPr>
        <p:spPr>
          <a:xfrm>
            <a:off x="913796" y="2247153"/>
            <a:ext cx="3358084" cy="3544046"/>
          </a:xfrm>
        </p:spPr>
        <p:txBody>
          <a:bodyPr>
            <a:normAutofit/>
          </a:bodyPr>
          <a:lstStyle/>
          <a:p>
            <a:r>
              <a:rPr lang="en-US" sz="2400" dirty="0"/>
              <a:t>Check out this application online at:</a:t>
            </a:r>
          </a:p>
          <a:p>
            <a:r>
              <a:rPr lang="en-US" sz="2400" dirty="0">
                <a:hlinkClick r:id="rId3"/>
              </a:rPr>
              <a:t>https://www.pipeplanner.com/</a:t>
            </a:r>
            <a:endParaRPr lang="en-US" sz="2400" dirty="0"/>
          </a:p>
          <a:p>
            <a:r>
              <a:rPr lang="en-US" sz="2400" dirty="0"/>
              <a:t>This application does all the physics for you!!</a:t>
            </a:r>
          </a:p>
        </p:txBody>
      </p:sp>
      <p:pic>
        <p:nvPicPr>
          <p:cNvPr id="5" name="Picture 4">
            <a:extLst>
              <a:ext uri="{FF2B5EF4-FFF2-40B4-BE49-F238E27FC236}">
                <a16:creationId xmlns:a16="http://schemas.microsoft.com/office/drawing/2014/main" id="{F267817B-EE44-4DAC-BFF5-E8DDC4D757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15347" y="1351750"/>
            <a:ext cx="7045691" cy="3963200"/>
          </a:xfrm>
          <a:prstGeom prst="rect">
            <a:avLst/>
          </a:prstGeom>
        </p:spPr>
      </p:pic>
      <p:pic>
        <p:nvPicPr>
          <p:cNvPr id="6" name="Picture 5" descr="U of A Division of Agriculture Research and Extension University of Arkansas System Logo ">
            <a:extLst>
              <a:ext uri="{FF2B5EF4-FFF2-40B4-BE49-F238E27FC236}">
                <a16:creationId xmlns:a16="http://schemas.microsoft.com/office/drawing/2014/main" id="{7DC86CB8-E125-43EE-8212-FC9C9E0825D5}"/>
              </a:ext>
            </a:extLst>
          </p:cNvPr>
          <p:cNvPicPr>
            <a:picLocks noChangeAspect="1"/>
          </p:cNvPicPr>
          <p:nvPr/>
        </p:nvPicPr>
        <p:blipFill>
          <a:blip r:embed="rId5"/>
          <a:stretch>
            <a:fillRect/>
          </a:stretch>
        </p:blipFill>
        <p:spPr>
          <a:xfrm>
            <a:off x="7537506" y="5927978"/>
            <a:ext cx="1801372" cy="316993"/>
          </a:xfrm>
          <a:prstGeom prst="rect">
            <a:avLst/>
          </a:prstGeom>
        </p:spPr>
      </p:pic>
    </p:spTree>
    <p:extLst>
      <p:ext uri="{BB962C8B-B14F-4D97-AF65-F5344CB8AC3E}">
        <p14:creationId xmlns:p14="http://schemas.microsoft.com/office/powerpoint/2010/main" val="69591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068E-25FF-4301-A717-1062812D1834}"/>
              </a:ext>
            </a:extLst>
          </p:cNvPr>
          <p:cNvSpPr>
            <a:spLocks noGrp="1"/>
          </p:cNvSpPr>
          <p:nvPr>
            <p:ph type="title"/>
          </p:nvPr>
        </p:nvSpPr>
        <p:spPr>
          <a:xfrm>
            <a:off x="913795" y="871538"/>
            <a:ext cx="10353762" cy="995362"/>
          </a:xfrm>
        </p:spPr>
        <p:txBody>
          <a:bodyPr>
            <a:normAutofit fontScale="90000"/>
          </a:bodyPr>
          <a:lstStyle/>
          <a:p>
            <a:r>
              <a:rPr lang="en-US" dirty="0"/>
              <a:t>Check out this video!</a:t>
            </a:r>
            <a:br>
              <a:rPr lang="en-US" dirty="0"/>
            </a:br>
            <a:br>
              <a:rPr lang="en-US" dirty="0"/>
            </a:br>
            <a:r>
              <a:rPr lang="en-US" sz="2700" dirty="0"/>
              <a:t>This video shows how a poly-pipe is ‘holed’ for irrigation. The diameter of a pipe is dependent on the amount of water needed for that crop and particular soil type.</a:t>
            </a:r>
            <a:br>
              <a:rPr lang="en-US" dirty="0"/>
            </a:br>
            <a:endParaRPr lang="en-US" dirty="0"/>
          </a:p>
        </p:txBody>
      </p:sp>
      <p:pic>
        <p:nvPicPr>
          <p:cNvPr id="4" name="IMG_2660 (6)" descr="Playable Video ">
            <a:hlinkClick r:id="" action="ppaction://media"/>
            <a:extLst>
              <a:ext uri="{FF2B5EF4-FFF2-40B4-BE49-F238E27FC236}">
                <a16:creationId xmlns:a16="http://schemas.microsoft.com/office/drawing/2014/main" id="{969329C3-9266-4D96-A813-AC300F5FC0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51227" y="2271712"/>
            <a:ext cx="2089546" cy="3714750"/>
          </a:xfrm>
          <a:prstGeom prst="rect">
            <a:avLst/>
          </a:prstGeom>
        </p:spPr>
      </p:pic>
      <p:pic>
        <p:nvPicPr>
          <p:cNvPr id="5" name="Picture 4" descr="U of A Division of Agriculture Research and Extension University of Arkansas System Logo ">
            <a:extLst>
              <a:ext uri="{FF2B5EF4-FFF2-40B4-BE49-F238E27FC236}">
                <a16:creationId xmlns:a16="http://schemas.microsoft.com/office/drawing/2014/main" id="{3D9C23F7-E0EB-4E42-A2E6-ADD0CA03A738}"/>
              </a:ext>
            </a:extLst>
          </p:cNvPr>
          <p:cNvPicPr>
            <a:picLocks noChangeAspect="1"/>
          </p:cNvPicPr>
          <p:nvPr/>
        </p:nvPicPr>
        <p:blipFill>
          <a:blip r:embed="rId5"/>
          <a:stretch>
            <a:fillRect/>
          </a:stretch>
        </p:blipFill>
        <p:spPr>
          <a:xfrm>
            <a:off x="760722" y="4567238"/>
            <a:ext cx="1801372" cy="316993"/>
          </a:xfrm>
          <a:prstGeom prst="rect">
            <a:avLst/>
          </a:prstGeom>
        </p:spPr>
      </p:pic>
    </p:spTree>
    <p:extLst>
      <p:ext uri="{BB962C8B-B14F-4D97-AF65-F5344CB8AC3E}">
        <p14:creationId xmlns:p14="http://schemas.microsoft.com/office/powerpoint/2010/main" val="30380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284E-5493-435E-9A05-66A9BAF6147E}"/>
              </a:ext>
            </a:extLst>
          </p:cNvPr>
          <p:cNvSpPr>
            <a:spLocks noGrp="1"/>
          </p:cNvSpPr>
          <p:nvPr>
            <p:ph type="title"/>
          </p:nvPr>
        </p:nvSpPr>
        <p:spPr/>
        <p:txBody>
          <a:bodyPr/>
          <a:lstStyle/>
          <a:p>
            <a:r>
              <a:rPr lang="en-US" dirty="0"/>
              <a:t>NGSS STANDARDS</a:t>
            </a:r>
          </a:p>
        </p:txBody>
      </p:sp>
      <p:sp>
        <p:nvSpPr>
          <p:cNvPr id="3" name="Content Placeholder 2">
            <a:extLst>
              <a:ext uri="{FF2B5EF4-FFF2-40B4-BE49-F238E27FC236}">
                <a16:creationId xmlns:a16="http://schemas.microsoft.com/office/drawing/2014/main" id="{4D0DE2CC-7451-46E8-8FD5-9C9F60CA854B}"/>
              </a:ext>
            </a:extLst>
          </p:cNvPr>
          <p:cNvSpPr>
            <a:spLocks noGrp="1"/>
          </p:cNvSpPr>
          <p:nvPr>
            <p:ph sz="half" idx="1"/>
          </p:nvPr>
        </p:nvSpPr>
        <p:spPr/>
        <p:txBody>
          <a:bodyPr>
            <a:normAutofit fontScale="92500"/>
          </a:bodyPr>
          <a:lstStyle/>
          <a:p>
            <a:r>
              <a:rPr lang="en-US" dirty="0"/>
              <a:t>TOPIC 2: Work and Energy</a:t>
            </a:r>
          </a:p>
          <a:p>
            <a:r>
              <a:rPr lang="en-US" dirty="0"/>
              <a:t>P-PS2-2AR</a:t>
            </a:r>
          </a:p>
          <a:p>
            <a:endParaRPr lang="en-US" dirty="0"/>
          </a:p>
          <a:p>
            <a:endParaRPr lang="en-US" dirty="0"/>
          </a:p>
          <a:p>
            <a:r>
              <a:rPr lang="en-US" dirty="0"/>
              <a:t>*Dr. Daniel Young at UNC Chapel Hill helped with this presentation. You may contact him at:</a:t>
            </a:r>
          </a:p>
          <a:p>
            <a:pPr marL="36900" indent="0">
              <a:buNone/>
            </a:pPr>
            <a:r>
              <a:rPr lang="en-US" dirty="0">
                <a:hlinkClick r:id="rId2"/>
              </a:rPr>
              <a:t>dyoung4@email.unc.edu</a:t>
            </a:r>
            <a:r>
              <a:rPr lang="en-US" dirty="0"/>
              <a:t> for help</a:t>
            </a:r>
          </a:p>
        </p:txBody>
      </p:sp>
      <p:sp>
        <p:nvSpPr>
          <p:cNvPr id="4" name="Content Placeholder 3">
            <a:extLst>
              <a:ext uri="{FF2B5EF4-FFF2-40B4-BE49-F238E27FC236}">
                <a16:creationId xmlns:a16="http://schemas.microsoft.com/office/drawing/2014/main" id="{F7EF8944-399C-4D75-84BE-694A71215E03}"/>
              </a:ext>
            </a:extLst>
          </p:cNvPr>
          <p:cNvSpPr>
            <a:spLocks noGrp="1"/>
          </p:cNvSpPr>
          <p:nvPr>
            <p:ph sz="half" idx="2"/>
          </p:nvPr>
        </p:nvSpPr>
        <p:spPr/>
        <p:txBody>
          <a:bodyPr>
            <a:normAutofit fontScale="92500"/>
          </a:bodyPr>
          <a:lstStyle/>
          <a:p>
            <a:r>
              <a:rPr lang="en-US" dirty="0"/>
              <a:t>TOPIC 3: Heat and Thermodynamics</a:t>
            </a:r>
          </a:p>
          <a:p>
            <a:r>
              <a:rPr lang="en-US" dirty="0"/>
              <a:t>P-PS3-3AR</a:t>
            </a:r>
          </a:p>
        </p:txBody>
      </p:sp>
      <p:pic>
        <p:nvPicPr>
          <p:cNvPr id="6" name="Picture 5" descr="U of A Division of Agriculture Research and Extension University of Arkansas System Logo ">
            <a:extLst>
              <a:ext uri="{FF2B5EF4-FFF2-40B4-BE49-F238E27FC236}">
                <a16:creationId xmlns:a16="http://schemas.microsoft.com/office/drawing/2014/main" id="{2BA128DB-EC77-41CE-BFDD-7013AE102833}"/>
              </a:ext>
            </a:extLst>
          </p:cNvPr>
          <p:cNvPicPr>
            <a:picLocks noChangeAspect="1"/>
          </p:cNvPicPr>
          <p:nvPr/>
        </p:nvPicPr>
        <p:blipFill>
          <a:blip r:embed="rId3"/>
          <a:stretch>
            <a:fillRect/>
          </a:stretch>
        </p:blipFill>
        <p:spPr>
          <a:xfrm>
            <a:off x="374959" y="609600"/>
            <a:ext cx="1801372" cy="316993"/>
          </a:xfrm>
          <a:prstGeom prst="rect">
            <a:avLst/>
          </a:prstGeom>
        </p:spPr>
      </p:pic>
    </p:spTree>
    <p:extLst>
      <p:ext uri="{BB962C8B-B14F-4D97-AF65-F5344CB8AC3E}">
        <p14:creationId xmlns:p14="http://schemas.microsoft.com/office/powerpoint/2010/main" val="117281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F486E2F-D0C1-4083-88AE-1015B8F6E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18F69C-F46F-4682-BB3D-ACCF8AEAD53F}"/>
              </a:ext>
            </a:extLst>
          </p:cNvPr>
          <p:cNvSpPr>
            <a:spLocks noGrp="1"/>
          </p:cNvSpPr>
          <p:nvPr>
            <p:ph type="title"/>
          </p:nvPr>
        </p:nvSpPr>
        <p:spPr>
          <a:xfrm>
            <a:off x="913795" y="609600"/>
            <a:ext cx="10353762" cy="1257300"/>
          </a:xfrm>
        </p:spPr>
        <p:txBody>
          <a:bodyPr vert="horz" lIns="91440" tIns="45720" rIns="91440" bIns="45720" rtlCol="0" anchor="ctr">
            <a:normAutofit/>
          </a:bodyPr>
          <a:lstStyle/>
          <a:p>
            <a:r>
              <a:rPr lang="en-US" sz="4000"/>
              <a:t>KINETIC ENERGY</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B2B5F265-00D8-4B5F-9C97-E501633D01D8}"/>
                  </a:ext>
                </a:extLst>
              </p:cNvPr>
              <p:cNvSpPr>
                <a:spLocks noGrp="1"/>
              </p:cNvSpPr>
              <p:nvPr>
                <p:ph type="body" sz="half" idx="2"/>
              </p:nvPr>
            </p:nvSpPr>
            <p:spPr>
              <a:xfrm>
                <a:off x="913795" y="2132821"/>
                <a:ext cx="5546272" cy="3828363"/>
              </a:xfrm>
            </p:spPr>
            <p:txBody>
              <a:bodyPr vert="horz" lIns="91440" tIns="45720" rIns="91440" bIns="45720" rtlCol="0" anchor="ctr">
                <a:normAutofit fontScale="85000" lnSpcReduction="10000"/>
              </a:bodyPr>
              <a:lstStyle/>
              <a:p>
                <a:pPr algn="l"/>
                <a:r>
                  <a:rPr lang="en-US" sz="2400" dirty="0"/>
                  <a:t>Anything that is in motion has kinetic energy. Energy is measured in units of Joules.</a:t>
                </a:r>
              </a:p>
              <a:p>
                <a:pPr algn="l"/>
                <a:r>
                  <a:rPr lang="en-US" sz="2400" dirty="0"/>
                  <a:t>The more mass you have, the more kinetic energy you have.</a:t>
                </a:r>
              </a:p>
              <a:p>
                <a:pPr algn="l"/>
                <a:r>
                  <a:rPr lang="en-US" sz="2400" dirty="0"/>
                  <a:t>The faster you are going, the more kinetic energy you have.</a:t>
                </a:r>
              </a:p>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𝐾𝐸</m:t>
                      </m:r>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𝑚𝑎𝑠𝑠</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𝑣𝑒𝑙𝑜𝑐𝑖𝑡𝑦</m:t>
                          </m:r>
                          <m:r>
                            <a:rPr lang="en-US" sz="2400" b="0" i="1" smtClean="0">
                              <a:latin typeface="Cambria Math" panose="02040503050406030204" pitchFamily="18" charset="0"/>
                            </a:rPr>
                            <m:t>)</m:t>
                          </m:r>
                        </m:e>
                        <m:sup>
                          <m:r>
                            <a:rPr lang="en-US" sz="2400" b="0" i="1" smtClean="0">
                              <a:latin typeface="Cambria Math" panose="02040503050406030204" pitchFamily="18" charset="0"/>
                            </a:rPr>
                            <m:t>2</m:t>
                          </m:r>
                        </m:sup>
                      </m:sSup>
                    </m:oMath>
                  </m:oMathPara>
                </a14:m>
                <a:endParaRPr lang="en-US" sz="2400" baseline="30000" dirty="0"/>
              </a:p>
              <a:p>
                <a:pPr algn="l"/>
                <a:r>
                  <a:rPr lang="en-US" sz="2400" baseline="30000" dirty="0"/>
                  <a:t>0.1 kg baseball thrown at 45 m/sec = 203 Joules of KE</a:t>
                </a:r>
              </a:p>
              <a:p>
                <a:pPr algn="l"/>
                <a:r>
                  <a:rPr lang="en-US" sz="2400" baseline="30000" dirty="0"/>
                  <a:t>1000 kg truck moving at 10 m/sec = 100,000 Joules of KE</a:t>
                </a:r>
                <a:endParaRPr lang="en-US" sz="2400" dirty="0"/>
              </a:p>
            </p:txBody>
          </p:sp>
        </mc:Choice>
        <mc:Fallback xmlns="">
          <p:sp>
            <p:nvSpPr>
              <p:cNvPr id="4" name="Text Placeholder 3">
                <a:extLst>
                  <a:ext uri="{FF2B5EF4-FFF2-40B4-BE49-F238E27FC236}">
                    <a16:creationId xmlns:a16="http://schemas.microsoft.com/office/drawing/2014/main" id="{B2B5F265-00D8-4B5F-9C97-E501633D01D8}"/>
                  </a:ext>
                </a:extLst>
              </p:cNvPr>
              <p:cNvSpPr>
                <a:spLocks noGrp="1" noRot="1" noChangeAspect="1" noMove="1" noResize="1" noEditPoints="1" noAdjustHandles="1" noChangeArrowheads="1" noChangeShapeType="1" noTextEdit="1"/>
              </p:cNvSpPr>
              <p:nvPr>
                <p:ph type="body" sz="half" idx="2"/>
              </p:nvPr>
            </p:nvSpPr>
            <p:spPr>
              <a:xfrm>
                <a:off x="913795" y="2132821"/>
                <a:ext cx="5546272" cy="3828363"/>
              </a:xfrm>
              <a:blipFill>
                <a:blip r:embed="rId3"/>
                <a:stretch>
                  <a:fillRect/>
                </a:stretch>
              </a:blipFill>
            </p:spPr>
            <p:txBody>
              <a:bodyPr/>
              <a:lstStyle/>
              <a:p>
                <a:r>
                  <a:rPr lang="en-US">
                    <a:noFill/>
                  </a:rPr>
                  <a:t> </a:t>
                </a:r>
              </a:p>
            </p:txBody>
          </p:sp>
        </mc:Fallback>
      </mc:AlternateContent>
      <p:pic>
        <p:nvPicPr>
          <p:cNvPr id="73" name="Picture 72">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1026" name="Picture 2" descr="baseball pitcher on field">
            <a:extLst>
              <a:ext uri="{FF2B5EF4-FFF2-40B4-BE49-F238E27FC236}">
                <a16:creationId xmlns:a16="http://schemas.microsoft.com/office/drawing/2014/main" id="{F207D417-3D19-439A-8450-2C13825A89FB}"/>
              </a:ext>
            </a:extLst>
          </p:cNvPr>
          <p:cNvPicPr>
            <a:picLocks noGrp="1" noChangeAspect="1" noChangeArrowheads="1"/>
          </p:cNvPicPr>
          <p:nvPr>
            <p:ph type="pic" idx="1"/>
          </p:nvPr>
        </p:nvPicPr>
        <p:blipFill rotWithShape="1">
          <a:blip r:embed="rId5">
            <a:extLst>
              <a:ext uri="{28A0092B-C50C-407E-A947-70E740481C1C}">
                <a14:useLocalDpi xmlns:a14="http://schemas.microsoft.com/office/drawing/2010/main" val="0"/>
              </a:ext>
            </a:extLst>
          </a:blip>
          <a:srcRect l="14370" r="2648" b="-1"/>
          <a:stretch/>
        </p:blipFill>
        <p:spPr bwMode="auto">
          <a:xfrm>
            <a:off x="7066560" y="2132822"/>
            <a:ext cx="4065464" cy="32580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 of A Division of Agriculture Research and Extension University of Arkansas System Logo ">
            <a:extLst>
              <a:ext uri="{FF2B5EF4-FFF2-40B4-BE49-F238E27FC236}">
                <a16:creationId xmlns:a16="http://schemas.microsoft.com/office/drawing/2014/main" id="{D17BC051-B772-4EEF-9DD2-6B717EAC526C}"/>
              </a:ext>
            </a:extLst>
          </p:cNvPr>
          <p:cNvPicPr>
            <a:picLocks noChangeAspect="1"/>
          </p:cNvPicPr>
          <p:nvPr/>
        </p:nvPicPr>
        <p:blipFill>
          <a:blip r:embed="rId6"/>
          <a:stretch>
            <a:fillRect/>
          </a:stretch>
        </p:blipFill>
        <p:spPr>
          <a:xfrm>
            <a:off x="374959" y="609600"/>
            <a:ext cx="1801372" cy="316993"/>
          </a:xfrm>
          <a:prstGeom prst="rect">
            <a:avLst/>
          </a:prstGeom>
        </p:spPr>
      </p:pic>
    </p:spTree>
    <p:extLst>
      <p:ext uri="{BB962C8B-B14F-4D97-AF65-F5344CB8AC3E}">
        <p14:creationId xmlns:p14="http://schemas.microsoft.com/office/powerpoint/2010/main" val="3898450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oman watering plants during daytime">
            <a:extLst>
              <a:ext uri="{FF2B5EF4-FFF2-40B4-BE49-F238E27FC236}">
                <a16:creationId xmlns:a16="http://schemas.microsoft.com/office/drawing/2014/main" id="{6E1CF6C7-5727-4379-90E8-A8BF2AC52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20" r="19445" b="-1"/>
          <a:stretch/>
        </p:blipFill>
        <p:spPr bwMode="auto">
          <a:xfrm>
            <a:off x="-8622" y="10"/>
            <a:ext cx="60960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B72A3A6E-5470-4FB6-BB20-27776D15965F}"/>
              </a:ext>
            </a:extLst>
          </p:cNvPr>
          <p:cNvSpPr>
            <a:spLocks noGrp="1"/>
          </p:cNvSpPr>
          <p:nvPr>
            <p:ph type="title"/>
          </p:nvPr>
        </p:nvSpPr>
        <p:spPr>
          <a:xfrm>
            <a:off x="6900493" y="609600"/>
            <a:ext cx="4538124" cy="970450"/>
          </a:xfrm>
        </p:spPr>
        <p:txBody>
          <a:bodyPr anchor="b">
            <a:normAutofit/>
          </a:bodyPr>
          <a:lstStyle/>
          <a:p>
            <a:pPr algn="l"/>
            <a:r>
              <a:rPr lang="en-US" sz="3200"/>
              <a:t>Potential Energy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DA883B-7354-4FE3-ADC9-64CC41AF5C92}"/>
                  </a:ext>
                </a:extLst>
              </p:cNvPr>
              <p:cNvSpPr>
                <a:spLocks noGrp="1"/>
              </p:cNvSpPr>
              <p:nvPr>
                <p:ph idx="1"/>
              </p:nvPr>
            </p:nvSpPr>
            <p:spPr>
              <a:xfrm>
                <a:off x="6594231" y="1732449"/>
                <a:ext cx="5046784" cy="4058751"/>
              </a:xfrm>
            </p:spPr>
            <p:txBody>
              <a:bodyPr anchor="t">
                <a:normAutofit fontScale="92500" lnSpcReduction="20000"/>
              </a:bodyPr>
              <a:lstStyle/>
              <a:p>
                <a:r>
                  <a:rPr lang="en-US" sz="1800" i="1" dirty="0"/>
                  <a:t>Potential Energy </a:t>
                </a:r>
                <a:r>
                  <a:rPr lang="en-US" sz="1800" dirty="0"/>
                  <a:t>is an interaction between two things such as a nerf ball compressing a spring or a human walking in Earth’s gravity (also measured in Joules).</a:t>
                </a:r>
              </a:p>
              <a:p>
                <a:r>
                  <a:rPr lang="en-US" sz="1800" i="1" dirty="0"/>
                  <a:t>Gravitational Potential Energy </a:t>
                </a:r>
                <a:r>
                  <a:rPr lang="en-US" sz="1800" dirty="0"/>
                  <a:t>depends on the mass of the object, height, and the strength of Earth’s gravitational field.</a:t>
                </a:r>
              </a:p>
              <a:p>
                <a:pPr lvl="1"/>
                <a14:m>
                  <m:oMath xmlns:m="http://schemas.openxmlformats.org/officeDocument/2006/math">
                    <m:r>
                      <a:rPr lang="en-US" sz="1600" b="0" i="1" smtClean="0">
                        <a:latin typeface="Cambria Math" panose="02040503050406030204" pitchFamily="18" charset="0"/>
                      </a:rPr>
                      <m:t>𝐺𝑃𝐸</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𝑚𝑎𝑠𝑠</m:t>
                        </m:r>
                      </m:e>
                    </m:d>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𝑔</m:t>
                        </m:r>
                      </m:e>
                    </m:d>
                    <m:r>
                      <a:rPr lang="en-US" sz="1600" b="0" i="1" smtClean="0">
                        <a:latin typeface="Cambria Math" panose="02040503050406030204" pitchFamily="18" charset="0"/>
                      </a:rPr>
                      <m:t>∗(</m:t>
                    </m:r>
                    <m:r>
                      <a:rPr lang="en-US" sz="1600" b="0" i="1" smtClean="0">
                        <a:latin typeface="Cambria Math" panose="02040503050406030204" pitchFamily="18" charset="0"/>
                      </a:rPr>
                      <m:t>h𝑒𝑖𝑔h𝑡</m:t>
                    </m:r>
                    <m:r>
                      <a:rPr lang="en-US" sz="1600" b="0" i="1" smtClean="0">
                        <a:latin typeface="Cambria Math" panose="02040503050406030204" pitchFamily="18" charset="0"/>
                      </a:rPr>
                      <m:t>)</m:t>
                    </m:r>
                  </m:oMath>
                </a14:m>
                <a:endParaRPr lang="en-US" sz="1600" dirty="0"/>
              </a:p>
              <a:p>
                <a:pPr lvl="1"/>
                <a14:m>
                  <m:oMath xmlns:m="http://schemas.openxmlformats.org/officeDocument/2006/math">
                    <m:r>
                      <a:rPr lang="en-US" sz="1600" b="0" i="1" smtClean="0">
                        <a:latin typeface="Cambria Math" panose="02040503050406030204" pitchFamily="18" charset="0"/>
                      </a:rPr>
                      <m:t>𝑔</m:t>
                    </m:r>
                    <m:r>
                      <a:rPr lang="en-US" sz="1600" b="0" i="1" smtClean="0">
                        <a:latin typeface="Cambria Math" panose="02040503050406030204" pitchFamily="18" charset="0"/>
                      </a:rPr>
                      <m:t>=</m:t>
                    </m:r>
                    <m:r>
                      <a:rPr lang="en-US" sz="1600" b="0" i="1" smtClean="0">
                        <a:latin typeface="Cambria Math" panose="02040503050406030204" pitchFamily="18" charset="0"/>
                      </a:rPr>
                      <m:t>𝑔𝑟𝑎𝑣𝑖𝑡𝑎𝑡𝑖𝑜𝑛𝑎𝑙</m:t>
                    </m:r>
                    <m:r>
                      <a:rPr lang="en-US" sz="1600" b="0" i="1" smtClean="0">
                        <a:latin typeface="Cambria Math" panose="02040503050406030204" pitchFamily="18" charset="0"/>
                      </a:rPr>
                      <m:t> </m:t>
                    </m:r>
                    <m:r>
                      <a:rPr lang="en-US" sz="1600" b="0" i="1" smtClean="0">
                        <a:latin typeface="Cambria Math" panose="02040503050406030204" pitchFamily="18" charset="0"/>
                      </a:rPr>
                      <m:t>𝑐𝑜𝑛𝑠𝑡𝑎𝑛𝑡</m:t>
                    </m:r>
                    <m:r>
                      <a:rPr lang="en-US" sz="1600" b="0" i="1" smtClean="0">
                        <a:latin typeface="Cambria Math" panose="02040503050406030204" pitchFamily="18" charset="0"/>
                      </a:rPr>
                      <m:t>=9.8 </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𝑚</m:t>
                        </m:r>
                      </m:num>
                      <m:den>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𝑠𝑒𝑐</m:t>
                            </m:r>
                          </m:e>
                          <m:sup>
                            <m:r>
                              <a:rPr lang="en-US" sz="1600" b="0" i="1" smtClean="0">
                                <a:latin typeface="Cambria Math" panose="02040503050406030204" pitchFamily="18" charset="0"/>
                              </a:rPr>
                              <m:t>2</m:t>
                            </m:r>
                          </m:sup>
                        </m:sSup>
                      </m:den>
                    </m:f>
                  </m:oMath>
                </a14:m>
                <a:endParaRPr lang="en-US" sz="1600" dirty="0"/>
              </a:p>
              <a:p>
                <a:r>
                  <a:rPr lang="en-US" sz="1800" dirty="0"/>
                  <a:t>Energy can be converted from one form to another: at the top of the water’s arc, the fluid has lots of GPE and little KE, at the bottom of the arc, there is little GPE and lots of KE.</a:t>
                </a:r>
              </a:p>
              <a:p>
                <a:endParaRPr lang="en-US" sz="1800" dirty="0"/>
              </a:p>
            </p:txBody>
          </p:sp>
        </mc:Choice>
        <mc:Fallback xmlns="">
          <p:sp>
            <p:nvSpPr>
              <p:cNvPr id="3" name="Content Placeholder 2">
                <a:extLst>
                  <a:ext uri="{FF2B5EF4-FFF2-40B4-BE49-F238E27FC236}">
                    <a16:creationId xmlns:a16="http://schemas.microsoft.com/office/drawing/2014/main" id="{A9DA883B-7354-4FE3-ADC9-64CC41AF5C92}"/>
                  </a:ext>
                </a:extLst>
              </p:cNvPr>
              <p:cNvSpPr>
                <a:spLocks noGrp="1" noRot="1" noChangeAspect="1" noMove="1" noResize="1" noEditPoints="1" noAdjustHandles="1" noChangeArrowheads="1" noChangeShapeType="1" noTextEdit="1"/>
              </p:cNvSpPr>
              <p:nvPr>
                <p:ph idx="1"/>
              </p:nvPr>
            </p:nvSpPr>
            <p:spPr>
              <a:xfrm>
                <a:off x="6594231" y="1732449"/>
                <a:ext cx="5046784" cy="4058751"/>
              </a:xfrm>
              <a:blipFill>
                <a:blip r:embed="rId5"/>
                <a:stretch>
                  <a:fillRect/>
                </a:stretch>
              </a:blipFill>
            </p:spPr>
            <p:txBody>
              <a:bodyPr/>
              <a:lstStyle/>
              <a:p>
                <a:r>
                  <a:rPr lang="en-US">
                    <a:noFill/>
                  </a:rPr>
                  <a:t> </a:t>
                </a:r>
              </a:p>
            </p:txBody>
          </p:sp>
        </mc:Fallback>
      </mc:AlternateContent>
      <p:pic>
        <p:nvPicPr>
          <p:cNvPr id="7" name="Picture 6" descr="U of A Division of Agriculture Research and Extension University of Arkansas System Logo ">
            <a:extLst>
              <a:ext uri="{FF2B5EF4-FFF2-40B4-BE49-F238E27FC236}">
                <a16:creationId xmlns:a16="http://schemas.microsoft.com/office/drawing/2014/main" id="{61EB1E1A-D48F-4839-91B8-04F54061291B}"/>
              </a:ext>
            </a:extLst>
          </p:cNvPr>
          <p:cNvPicPr>
            <a:picLocks noChangeAspect="1"/>
          </p:cNvPicPr>
          <p:nvPr/>
        </p:nvPicPr>
        <p:blipFill>
          <a:blip r:embed="rId6"/>
          <a:stretch>
            <a:fillRect/>
          </a:stretch>
        </p:blipFill>
        <p:spPr>
          <a:xfrm>
            <a:off x="8004484" y="6248400"/>
            <a:ext cx="1801372" cy="316993"/>
          </a:xfrm>
          <a:prstGeom prst="rect">
            <a:avLst/>
          </a:prstGeom>
        </p:spPr>
      </p:pic>
    </p:spTree>
    <p:extLst>
      <p:ext uri="{BB962C8B-B14F-4D97-AF65-F5344CB8AC3E}">
        <p14:creationId xmlns:p14="http://schemas.microsoft.com/office/powerpoint/2010/main" val="1157457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138739-EB07-4DB7-84EF-62A3937CFE31}"/>
              </a:ext>
            </a:extLst>
          </p:cNvPr>
          <p:cNvSpPr>
            <a:spLocks noGrp="1"/>
          </p:cNvSpPr>
          <p:nvPr>
            <p:ph type="title"/>
          </p:nvPr>
        </p:nvSpPr>
        <p:spPr>
          <a:xfrm>
            <a:off x="5146160" y="609599"/>
            <a:ext cx="5978072" cy="1505804"/>
          </a:xfrm>
        </p:spPr>
        <p:txBody>
          <a:bodyPr>
            <a:normAutofit/>
          </a:bodyPr>
          <a:lstStyle/>
          <a:p>
            <a:r>
              <a:rPr lang="en-US" dirty="0"/>
              <a:t>Fluid Dynamics</a:t>
            </a:r>
          </a:p>
        </p:txBody>
      </p:sp>
      <p:pic>
        <p:nvPicPr>
          <p:cNvPr id="3074" name="Picture 2" descr="grass field under cloudy sky">
            <a:extLst>
              <a:ext uri="{FF2B5EF4-FFF2-40B4-BE49-F238E27FC236}">
                <a16:creationId xmlns:a16="http://schemas.microsoft.com/office/drawing/2014/main" id="{3DDA3968-A450-4A7F-8017-0E1D1C1B54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53"/>
          <a:stretch/>
        </p:blipFill>
        <p:spPr bwMode="auto">
          <a:xfrm>
            <a:off x="-10649" y="1"/>
            <a:ext cx="45716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7A240C7-EBED-4D70-A20D-98A74D2E9D21}"/>
                  </a:ext>
                </a:extLst>
              </p:cNvPr>
              <p:cNvSpPr>
                <a:spLocks noGrp="1"/>
              </p:cNvSpPr>
              <p:nvPr>
                <p:ph idx="1"/>
              </p:nvPr>
            </p:nvSpPr>
            <p:spPr>
              <a:xfrm>
                <a:off x="5146160" y="2143862"/>
                <a:ext cx="6064032" cy="4123592"/>
              </a:xfrm>
            </p:spPr>
            <p:txBody>
              <a:bodyPr anchor="ctr">
                <a:normAutofit fontScale="70000" lnSpcReduction="20000"/>
              </a:bodyPr>
              <a:lstStyle/>
              <a:p>
                <a:pPr marL="36900" indent="0">
                  <a:lnSpc>
                    <a:spcPct val="100000"/>
                  </a:lnSpc>
                  <a:buNone/>
                </a:pPr>
                <a:r>
                  <a:rPr lang="en-US" sz="2100" b="1" dirty="0"/>
                  <a:t>Bernoulli’s Equation</a:t>
                </a:r>
              </a:p>
              <a:p>
                <a:pPr>
                  <a:lnSpc>
                    <a:spcPct val="100000"/>
                  </a:lnSpc>
                </a:pPr>
                <a:r>
                  <a:rPr lang="en-US" sz="2100" dirty="0"/>
                  <a:t>This equation states that as a fluid moves, its energy is conserved.</a:t>
                </a:r>
              </a:p>
              <a:p>
                <a:pPr lvl="1"/>
                <a14:m>
                  <m:oMath xmlns:m="http://schemas.openxmlformats.org/officeDocument/2006/math">
                    <m:r>
                      <a:rPr lang="en-US" sz="1900" b="0" i="1" smtClean="0">
                        <a:latin typeface="Cambria Math" panose="02040503050406030204" pitchFamily="18" charset="0"/>
                      </a:rPr>
                      <m:t>𝐹𝑙𝑢𝑖𝑑</m:t>
                    </m:r>
                    <m:r>
                      <a:rPr lang="en-US" sz="1900" b="0" i="1" smtClean="0">
                        <a:latin typeface="Cambria Math" panose="02040503050406030204" pitchFamily="18" charset="0"/>
                      </a:rPr>
                      <m:t> </m:t>
                    </m:r>
                    <m:r>
                      <a:rPr lang="en-US" sz="1900" b="0" i="1" smtClean="0">
                        <a:latin typeface="Cambria Math" panose="02040503050406030204" pitchFamily="18" charset="0"/>
                      </a:rPr>
                      <m:t>𝑃𝑟𝑒𝑠𝑠𝑢𝑟𝑒</m:t>
                    </m:r>
                    <m:r>
                      <a:rPr lang="en-US" sz="1900" b="0" i="1" smtClean="0">
                        <a:latin typeface="Cambria Math" panose="02040503050406030204" pitchFamily="18" charset="0"/>
                      </a:rPr>
                      <m:t>+</m:t>
                    </m:r>
                    <m:r>
                      <a:rPr lang="en-US" sz="1900" b="0" i="1" smtClean="0">
                        <a:latin typeface="Cambria Math" panose="02040503050406030204" pitchFamily="18" charset="0"/>
                      </a:rPr>
                      <m:t>𝐾𝐸</m:t>
                    </m:r>
                    <m:r>
                      <a:rPr lang="en-US" sz="1900" b="0" i="1" smtClean="0">
                        <a:latin typeface="Cambria Math" panose="02040503050406030204" pitchFamily="18" charset="0"/>
                      </a:rPr>
                      <m:t>+</m:t>
                    </m:r>
                    <m:r>
                      <a:rPr lang="en-US" sz="1900" b="0" i="1" smtClean="0">
                        <a:latin typeface="Cambria Math" panose="02040503050406030204" pitchFamily="18" charset="0"/>
                      </a:rPr>
                      <m:t>𝐺𝑃𝐸</m:t>
                    </m:r>
                    <m:r>
                      <a:rPr lang="en-US" sz="1900" b="0" i="1" smtClean="0">
                        <a:latin typeface="Cambria Math" panose="02040503050406030204" pitchFamily="18" charset="0"/>
                      </a:rPr>
                      <m:t>=</m:t>
                    </m:r>
                    <m:r>
                      <a:rPr lang="en-US" sz="1900" b="0" i="1" smtClean="0">
                        <a:latin typeface="Cambria Math" panose="02040503050406030204" pitchFamily="18" charset="0"/>
                      </a:rPr>
                      <m:t>𝐶𝑜𝑛𝑠𝑡𝑎𝑛𝑡</m:t>
                    </m:r>
                  </m:oMath>
                </a14:m>
                <a:endParaRPr lang="en-US" sz="1900" dirty="0"/>
              </a:p>
              <a:p>
                <a:pPr marL="36900" indent="0">
                  <a:lnSpc>
                    <a:spcPct val="100000"/>
                  </a:lnSpc>
                  <a:buNone/>
                </a:pPr>
                <a:r>
                  <a:rPr lang="en-US" sz="2100" b="1" dirty="0"/>
                  <a:t>Flow Rate</a:t>
                </a:r>
              </a:p>
              <a:p>
                <a:pPr>
                  <a:lnSpc>
                    <a:spcPct val="100000"/>
                  </a:lnSpc>
                </a:pPr>
                <a:r>
                  <a:rPr lang="en-US" sz="2100" dirty="0"/>
                  <a:t>As a fluid moves, its flow rate (total amount of the fluid’s mass moving by a particular area in a certain time) is conserved. There are two equivalent statements for conservation of flow rate:</a:t>
                </a:r>
              </a:p>
              <a:p>
                <a:pPr>
                  <a:lnSpc>
                    <a:spcPct val="100000"/>
                  </a:lnSpc>
                </a:pPr>
                <a14:m>
                  <m:oMath xmlns:m="http://schemas.openxmlformats.org/officeDocument/2006/math">
                    <m:r>
                      <a:rPr lang="en-US" sz="2100" b="0" i="1" smtClean="0">
                        <a:latin typeface="Cambria Math" panose="02040503050406030204" pitchFamily="18" charset="0"/>
                      </a:rPr>
                      <m:t>𝑄</m:t>
                    </m:r>
                    <m:r>
                      <a:rPr lang="en-US" sz="2100" b="0" i="1" smtClean="0">
                        <a:latin typeface="Cambria Math" panose="02040503050406030204" pitchFamily="18" charset="0"/>
                      </a:rPr>
                      <m:t> </m:t>
                    </m:r>
                    <m:d>
                      <m:dPr>
                        <m:ctrlPr>
                          <a:rPr lang="en-US" sz="2100" b="0" i="1" smtClean="0">
                            <a:latin typeface="Cambria Math" panose="02040503050406030204" pitchFamily="18" charset="0"/>
                          </a:rPr>
                        </m:ctrlPr>
                      </m:dPr>
                      <m:e>
                        <m:r>
                          <a:rPr lang="en-US" sz="2100" b="0" i="1" smtClean="0">
                            <a:latin typeface="Cambria Math" panose="02040503050406030204" pitchFamily="18" charset="0"/>
                          </a:rPr>
                          <m:t>𝐹𝑙𝑜𝑤</m:t>
                        </m:r>
                        <m:r>
                          <a:rPr lang="en-US" sz="2100" b="0" i="1" smtClean="0">
                            <a:latin typeface="Cambria Math" panose="02040503050406030204" pitchFamily="18" charset="0"/>
                          </a:rPr>
                          <m:t> </m:t>
                        </m:r>
                        <m:r>
                          <a:rPr lang="en-US" sz="2100" b="0" i="1" smtClean="0">
                            <a:latin typeface="Cambria Math" panose="02040503050406030204" pitchFamily="18" charset="0"/>
                          </a:rPr>
                          <m:t>𝑅𝑎𝑡𝑒</m:t>
                        </m:r>
                      </m:e>
                    </m:d>
                    <m:r>
                      <a:rPr lang="en-US" sz="2100" b="0" i="1" smtClean="0">
                        <a:latin typeface="Cambria Math" panose="02040503050406030204" pitchFamily="18" charset="0"/>
                      </a:rPr>
                      <m:t>=</m:t>
                    </m:r>
                    <m:d>
                      <m:dPr>
                        <m:ctrlPr>
                          <a:rPr lang="en-US" sz="2100" b="0" i="1" smtClean="0">
                            <a:latin typeface="Cambria Math" panose="02040503050406030204" pitchFamily="18" charset="0"/>
                          </a:rPr>
                        </m:ctrlPr>
                      </m:dPr>
                      <m:e>
                        <m:r>
                          <a:rPr lang="en-US" sz="2100" b="0" i="1" smtClean="0">
                            <a:latin typeface="Cambria Math" panose="02040503050406030204" pitchFamily="18" charset="0"/>
                          </a:rPr>
                          <m:t>𝑣𝑒𝑙𝑜𝑐𝑖𝑡𝑦</m:t>
                        </m:r>
                        <m:r>
                          <a:rPr lang="en-US" sz="2100" b="0" i="1" smtClean="0">
                            <a:latin typeface="Cambria Math" panose="02040503050406030204" pitchFamily="18" charset="0"/>
                          </a:rPr>
                          <m:t> </m:t>
                        </m:r>
                        <m:r>
                          <a:rPr lang="en-US" sz="2100" b="0" i="1" smtClean="0">
                            <a:latin typeface="Cambria Math" panose="02040503050406030204" pitchFamily="18" charset="0"/>
                          </a:rPr>
                          <m:t>𝑜𝑓</m:t>
                        </m:r>
                        <m:r>
                          <a:rPr lang="en-US" sz="2100" b="0" i="1" smtClean="0">
                            <a:latin typeface="Cambria Math" panose="02040503050406030204" pitchFamily="18" charset="0"/>
                          </a:rPr>
                          <m:t> </m:t>
                        </m:r>
                        <m:r>
                          <a:rPr lang="en-US" sz="2100" b="0" i="1" smtClean="0">
                            <a:latin typeface="Cambria Math" panose="02040503050406030204" pitchFamily="18" charset="0"/>
                          </a:rPr>
                          <m:t>𝑓𝑙𝑢𝑖𝑑</m:t>
                        </m:r>
                      </m:e>
                    </m:d>
                    <m:r>
                      <a:rPr lang="en-US" sz="2100" b="0" i="1" smtClean="0">
                        <a:latin typeface="Cambria Math" panose="02040503050406030204" pitchFamily="18" charset="0"/>
                      </a:rPr>
                      <m:t>∗</m:t>
                    </m:r>
                    <m:d>
                      <m:dPr>
                        <m:ctrlPr>
                          <a:rPr lang="en-US" sz="2100" b="0" i="1" smtClean="0">
                            <a:latin typeface="Cambria Math" panose="02040503050406030204" pitchFamily="18" charset="0"/>
                          </a:rPr>
                        </m:ctrlPr>
                      </m:dPr>
                      <m:e>
                        <m:r>
                          <a:rPr lang="en-US" sz="2100" b="0" i="1" smtClean="0">
                            <a:latin typeface="Cambria Math" panose="02040503050406030204" pitchFamily="18" charset="0"/>
                          </a:rPr>
                          <m:t>𝑎𝑟𝑒𝑎</m:t>
                        </m:r>
                        <m:r>
                          <a:rPr lang="en-US" sz="2100" b="0" i="1" smtClean="0">
                            <a:latin typeface="Cambria Math" panose="02040503050406030204" pitchFamily="18" charset="0"/>
                          </a:rPr>
                          <m:t> </m:t>
                        </m:r>
                        <m:r>
                          <a:rPr lang="en-US" sz="2100" b="0" i="1" smtClean="0">
                            <a:latin typeface="Cambria Math" panose="02040503050406030204" pitchFamily="18" charset="0"/>
                          </a:rPr>
                          <m:t>𝑜𝑓</m:t>
                        </m:r>
                        <m:r>
                          <a:rPr lang="en-US" sz="2100" b="0" i="1" smtClean="0">
                            <a:latin typeface="Cambria Math" panose="02040503050406030204" pitchFamily="18" charset="0"/>
                          </a:rPr>
                          <m:t> </m:t>
                        </m:r>
                        <m:r>
                          <a:rPr lang="en-US" sz="2100" b="0" i="1" smtClean="0">
                            <a:latin typeface="Cambria Math" panose="02040503050406030204" pitchFamily="18" charset="0"/>
                          </a:rPr>
                          <m:t>𝑝𝑖𝑝𝑒</m:t>
                        </m:r>
                      </m:e>
                    </m:d>
                    <m:r>
                      <a:rPr lang="en-US" sz="2100" b="0" i="1" smtClean="0">
                        <a:latin typeface="Cambria Math" panose="02040503050406030204" pitchFamily="18" charset="0"/>
                      </a:rPr>
                      <m:t>=</m:t>
                    </m:r>
                    <m:r>
                      <a:rPr lang="en-US" sz="2100" b="0" i="1" smtClean="0">
                        <a:latin typeface="Cambria Math" panose="02040503050406030204" pitchFamily="18" charset="0"/>
                      </a:rPr>
                      <m:t>𝑐𝑜𝑛𝑠𝑡𝑎𝑛𝑡</m:t>
                    </m:r>
                  </m:oMath>
                </a14:m>
                <a:endParaRPr lang="en-US" sz="2100" dirty="0"/>
              </a:p>
              <a:p>
                <a:pPr>
                  <a:lnSpc>
                    <a:spcPct val="100000"/>
                  </a:lnSpc>
                </a:pPr>
                <a14:m>
                  <m:oMath xmlns:m="http://schemas.openxmlformats.org/officeDocument/2006/math">
                    <m:r>
                      <a:rPr lang="en-US" sz="2100" b="0" i="1" smtClean="0">
                        <a:latin typeface="Cambria Math" panose="02040503050406030204" pitchFamily="18" charset="0"/>
                      </a:rPr>
                      <m:t>𝑄</m:t>
                    </m:r>
                    <m:r>
                      <a:rPr lang="en-US" sz="2100" b="0" i="1" smtClean="0">
                        <a:latin typeface="Cambria Math" panose="02040503050406030204" pitchFamily="18" charset="0"/>
                      </a:rPr>
                      <m:t> </m:t>
                    </m:r>
                    <m:d>
                      <m:dPr>
                        <m:ctrlPr>
                          <a:rPr lang="en-US" sz="2100" b="0" i="1" smtClean="0">
                            <a:latin typeface="Cambria Math" panose="02040503050406030204" pitchFamily="18" charset="0"/>
                          </a:rPr>
                        </m:ctrlPr>
                      </m:dPr>
                      <m:e>
                        <m:r>
                          <a:rPr lang="en-US" sz="2100" b="0" i="1" smtClean="0">
                            <a:latin typeface="Cambria Math" panose="02040503050406030204" pitchFamily="18" charset="0"/>
                          </a:rPr>
                          <m:t>𝐹𝑙𝑜𝑤</m:t>
                        </m:r>
                        <m:r>
                          <a:rPr lang="en-US" sz="2100" b="0" i="1" smtClean="0">
                            <a:latin typeface="Cambria Math" panose="02040503050406030204" pitchFamily="18" charset="0"/>
                          </a:rPr>
                          <m:t> </m:t>
                        </m:r>
                        <m:r>
                          <a:rPr lang="en-US" sz="2100" b="0" i="1" smtClean="0">
                            <a:latin typeface="Cambria Math" panose="02040503050406030204" pitchFamily="18" charset="0"/>
                          </a:rPr>
                          <m:t>𝑅𝑎𝑡𝑒</m:t>
                        </m:r>
                      </m:e>
                    </m:d>
                    <m:r>
                      <a:rPr lang="en-US" sz="2100" b="0" i="1" smtClean="0">
                        <a:latin typeface="Cambria Math" panose="02040503050406030204" pitchFamily="18" charset="0"/>
                      </a:rPr>
                      <m:t>=</m:t>
                    </m:r>
                    <m:f>
                      <m:fPr>
                        <m:ctrlPr>
                          <a:rPr lang="en-US" sz="2100" b="0" i="1" smtClean="0">
                            <a:latin typeface="Cambria Math" panose="02040503050406030204" pitchFamily="18" charset="0"/>
                          </a:rPr>
                        </m:ctrlPr>
                      </m:fPr>
                      <m:num>
                        <m:d>
                          <m:dPr>
                            <m:ctrlPr>
                              <a:rPr lang="en-US" sz="2100" b="0" i="1" smtClean="0">
                                <a:latin typeface="Cambria Math" panose="02040503050406030204" pitchFamily="18" charset="0"/>
                              </a:rPr>
                            </m:ctrlPr>
                          </m:dPr>
                          <m:e>
                            <m:r>
                              <a:rPr lang="en-US" sz="2100" b="0" i="1" smtClean="0">
                                <a:latin typeface="Cambria Math" panose="02040503050406030204" pitchFamily="18" charset="0"/>
                              </a:rPr>
                              <m:t>𝑉𝑜𝑙𝑢𝑚𝑒</m:t>
                            </m:r>
                            <m:r>
                              <a:rPr lang="en-US" sz="2100" b="0" i="1" smtClean="0">
                                <a:latin typeface="Cambria Math" panose="02040503050406030204" pitchFamily="18" charset="0"/>
                              </a:rPr>
                              <m:t> </m:t>
                            </m:r>
                            <m:r>
                              <a:rPr lang="en-US" sz="2100" b="0" i="1" smtClean="0">
                                <a:latin typeface="Cambria Math" panose="02040503050406030204" pitchFamily="18" charset="0"/>
                              </a:rPr>
                              <m:t>𝑜𝑓</m:t>
                            </m:r>
                            <m:r>
                              <a:rPr lang="en-US" sz="2100" b="0" i="1" smtClean="0">
                                <a:latin typeface="Cambria Math" panose="02040503050406030204" pitchFamily="18" charset="0"/>
                              </a:rPr>
                              <m:t> </m:t>
                            </m:r>
                            <m:r>
                              <a:rPr lang="en-US" sz="2100" b="0" i="1" smtClean="0">
                                <a:latin typeface="Cambria Math" panose="02040503050406030204" pitchFamily="18" charset="0"/>
                              </a:rPr>
                              <m:t>𝑓𝑙𝑢𝑖𝑑</m:t>
                            </m:r>
                          </m:e>
                        </m:d>
                      </m:num>
                      <m:den>
                        <m:r>
                          <a:rPr lang="en-US" sz="2100" b="0" i="1" smtClean="0">
                            <a:latin typeface="Cambria Math" panose="02040503050406030204" pitchFamily="18" charset="0"/>
                          </a:rPr>
                          <m:t>𝑡𝑖𝑚𝑒</m:t>
                        </m:r>
                      </m:den>
                    </m:f>
                    <m:r>
                      <a:rPr lang="en-US" sz="2100" b="0" i="1" smtClean="0">
                        <a:latin typeface="Cambria Math" panose="02040503050406030204" pitchFamily="18" charset="0"/>
                      </a:rPr>
                      <m:t>=</m:t>
                    </m:r>
                    <m:r>
                      <a:rPr lang="en-US" sz="2100" b="0" i="1" smtClean="0">
                        <a:latin typeface="Cambria Math" panose="02040503050406030204" pitchFamily="18" charset="0"/>
                      </a:rPr>
                      <m:t>𝑐𝑜𝑛𝑠𝑡𝑎𝑛𝑡</m:t>
                    </m:r>
                  </m:oMath>
                </a14:m>
                <a:endParaRPr lang="en-US" sz="2100" dirty="0"/>
              </a:p>
              <a:p>
                <a:pPr>
                  <a:lnSpc>
                    <a:spcPct val="100000"/>
                  </a:lnSpc>
                </a:pPr>
                <a:r>
                  <a:rPr lang="en-US" sz="2100" dirty="0"/>
                  <a:t>The first statement implies if the area of the pipe the fluid is in doubles, the velocity goes down by half to conserve the flow rate. The second statement implies that you if you want to move twice the amount of fluid through a pipe but can’t change the flow rate, it will take you twice as long to do so.</a:t>
                </a:r>
              </a:p>
              <a:p>
                <a:pPr>
                  <a:lnSpc>
                    <a:spcPct val="100000"/>
                  </a:lnSpc>
                </a:pPr>
                <a:endParaRPr lang="en-US" sz="1400" dirty="0"/>
              </a:p>
              <a:p>
                <a:pPr>
                  <a:lnSpc>
                    <a:spcPct val="100000"/>
                  </a:lnSpc>
                </a:pPr>
                <a:endParaRPr lang="en-US" sz="1400" dirty="0"/>
              </a:p>
              <a:p>
                <a:pPr>
                  <a:lnSpc>
                    <a:spcPct val="100000"/>
                  </a:lnSpc>
                </a:pPr>
                <a:endParaRPr lang="en-US" sz="1400" dirty="0"/>
              </a:p>
              <a:p>
                <a:pPr marL="36900" indent="0">
                  <a:lnSpc>
                    <a:spcPct val="100000"/>
                  </a:lnSpc>
                  <a:buNone/>
                </a:pPr>
                <a:endParaRPr lang="en-US" sz="1400" dirty="0"/>
              </a:p>
            </p:txBody>
          </p:sp>
        </mc:Choice>
        <mc:Fallback xmlns="">
          <p:sp>
            <p:nvSpPr>
              <p:cNvPr id="3" name="Content Placeholder 2">
                <a:extLst>
                  <a:ext uri="{FF2B5EF4-FFF2-40B4-BE49-F238E27FC236}">
                    <a16:creationId xmlns:a16="http://schemas.microsoft.com/office/drawing/2014/main" id="{57A240C7-EBED-4D70-A20D-98A74D2E9D21}"/>
                  </a:ext>
                </a:extLst>
              </p:cNvPr>
              <p:cNvSpPr>
                <a:spLocks noGrp="1" noRot="1" noChangeAspect="1" noMove="1" noResize="1" noEditPoints="1" noAdjustHandles="1" noChangeArrowheads="1" noChangeShapeType="1" noTextEdit="1"/>
              </p:cNvSpPr>
              <p:nvPr>
                <p:ph idx="1"/>
              </p:nvPr>
            </p:nvSpPr>
            <p:spPr>
              <a:xfrm>
                <a:off x="5146160" y="2143862"/>
                <a:ext cx="6064032" cy="4123592"/>
              </a:xfrm>
              <a:blipFill>
                <a:blip r:embed="rId5"/>
                <a:stretch>
                  <a:fillRect/>
                </a:stretch>
              </a:blipFill>
            </p:spPr>
            <p:txBody>
              <a:bodyPr/>
              <a:lstStyle/>
              <a:p>
                <a:r>
                  <a:rPr lang="en-US">
                    <a:noFill/>
                  </a:rPr>
                  <a:t> </a:t>
                </a:r>
              </a:p>
            </p:txBody>
          </p:sp>
        </mc:Fallback>
      </mc:AlternateContent>
      <p:pic>
        <p:nvPicPr>
          <p:cNvPr id="7" name="Picture 6" descr="U of A Division of Agriculture Research and Extension University of Arkansas System Logo ">
            <a:extLst>
              <a:ext uri="{FF2B5EF4-FFF2-40B4-BE49-F238E27FC236}">
                <a16:creationId xmlns:a16="http://schemas.microsoft.com/office/drawing/2014/main" id="{3AF44517-3917-4144-AC50-4539C01F7B3F}"/>
              </a:ext>
            </a:extLst>
          </p:cNvPr>
          <p:cNvPicPr>
            <a:picLocks noChangeAspect="1"/>
          </p:cNvPicPr>
          <p:nvPr/>
        </p:nvPicPr>
        <p:blipFill>
          <a:blip r:embed="rId6"/>
          <a:stretch>
            <a:fillRect/>
          </a:stretch>
        </p:blipFill>
        <p:spPr>
          <a:xfrm>
            <a:off x="7032934" y="590546"/>
            <a:ext cx="1801372" cy="316993"/>
          </a:xfrm>
          <a:prstGeom prst="rect">
            <a:avLst/>
          </a:prstGeom>
        </p:spPr>
      </p:pic>
    </p:spTree>
    <p:extLst>
      <p:ext uri="{BB962C8B-B14F-4D97-AF65-F5344CB8AC3E}">
        <p14:creationId xmlns:p14="http://schemas.microsoft.com/office/powerpoint/2010/main" val="2255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4102" name="Rectangle 136">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63F5B-35DB-49B0-A983-790E6617A67A}"/>
              </a:ext>
            </a:extLst>
          </p:cNvPr>
          <p:cNvSpPr>
            <a:spLocks noGrp="1"/>
          </p:cNvSpPr>
          <p:nvPr>
            <p:ph type="title"/>
          </p:nvPr>
        </p:nvSpPr>
        <p:spPr>
          <a:xfrm>
            <a:off x="913795" y="609599"/>
            <a:ext cx="5978072" cy="1481150"/>
          </a:xfrm>
        </p:spPr>
        <p:txBody>
          <a:bodyPr>
            <a:normAutofit/>
          </a:bodyPr>
          <a:lstStyle/>
          <a:p>
            <a:r>
              <a:rPr lang="en-US" dirty="0"/>
              <a:t>Irrigation using Physics</a:t>
            </a:r>
          </a:p>
        </p:txBody>
      </p:sp>
      <p:sp>
        <p:nvSpPr>
          <p:cNvPr id="3" name="Content Placeholder 2">
            <a:extLst>
              <a:ext uri="{FF2B5EF4-FFF2-40B4-BE49-F238E27FC236}">
                <a16:creationId xmlns:a16="http://schemas.microsoft.com/office/drawing/2014/main" id="{231D1574-93A6-4795-ABC4-F8282002F653}"/>
              </a:ext>
            </a:extLst>
          </p:cNvPr>
          <p:cNvSpPr>
            <a:spLocks noGrp="1"/>
          </p:cNvSpPr>
          <p:nvPr>
            <p:ph idx="1"/>
          </p:nvPr>
        </p:nvSpPr>
        <p:spPr>
          <a:xfrm>
            <a:off x="883185" y="2090748"/>
            <a:ext cx="6392613" cy="3633044"/>
          </a:xfrm>
        </p:spPr>
        <p:txBody>
          <a:bodyPr anchor="ctr">
            <a:noAutofit/>
          </a:bodyPr>
          <a:lstStyle/>
          <a:p>
            <a:pPr marL="36900" indent="0">
              <a:lnSpc>
                <a:spcPct val="100000"/>
              </a:lnSpc>
              <a:buNone/>
            </a:pPr>
            <a:r>
              <a:rPr lang="en-US" sz="1800" dirty="0"/>
              <a:t>You have two 100 square-acre fields. One is growing cotton (which needs to be filled to a depth of 0.64 meters) and soybeans (which needs to be filled to a depth of 0.28 meters). </a:t>
            </a:r>
          </a:p>
          <a:p>
            <a:pPr>
              <a:lnSpc>
                <a:spcPct val="100000"/>
              </a:lnSpc>
            </a:pPr>
            <a:r>
              <a:rPr lang="en-US" sz="1800" dirty="0"/>
              <a:t>Question #1: What is the total volume of water needed to irrigate both crops?</a:t>
            </a:r>
          </a:p>
          <a:p>
            <a:pPr marL="36900" indent="0">
              <a:lnSpc>
                <a:spcPct val="100000"/>
              </a:lnSpc>
              <a:buNone/>
            </a:pPr>
            <a:r>
              <a:rPr lang="en-US" sz="1800" dirty="0"/>
              <a:t>You want to fill both fields simultaneously by using one pipe that splits into two, watering both fields at the same time. </a:t>
            </a:r>
          </a:p>
          <a:p>
            <a:pPr>
              <a:lnSpc>
                <a:spcPct val="100000"/>
              </a:lnSpc>
            </a:pPr>
            <a:r>
              <a:rPr lang="en-US" sz="1800" dirty="0"/>
              <a:t>Question #2: If the velocity of the fluid in one of the two split pipes is 10 meters/sec and the cross-section of the pipe is 0.30 meters</a:t>
            </a:r>
            <a:r>
              <a:rPr lang="en-US" sz="1800" baseline="30000" dirty="0"/>
              <a:t>2</a:t>
            </a:r>
            <a:r>
              <a:rPr lang="en-US" sz="1800" dirty="0"/>
              <a:t>, how long would it take to fill the cotton field and the soybean field?</a:t>
            </a:r>
          </a:p>
        </p:txBody>
      </p:sp>
      <p:pic>
        <p:nvPicPr>
          <p:cNvPr id="4100" name="Picture 4" descr="green-leafed plants">
            <a:extLst>
              <a:ext uri="{FF2B5EF4-FFF2-40B4-BE49-F238E27FC236}">
                <a16:creationId xmlns:a16="http://schemas.microsoft.com/office/drawing/2014/main" id="{73DCEF4E-844A-45E0-8FB5-4D1F01BF02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75" r="36695"/>
          <a:stretch/>
        </p:blipFill>
        <p:spPr bwMode="auto">
          <a:xfrm>
            <a:off x="7620351" y="10"/>
            <a:ext cx="4571649"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138">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7" name="Picture 6" descr="U of A Division of Agriculture Research and Extension University of Arkansas System Logo ">
            <a:extLst>
              <a:ext uri="{FF2B5EF4-FFF2-40B4-BE49-F238E27FC236}">
                <a16:creationId xmlns:a16="http://schemas.microsoft.com/office/drawing/2014/main" id="{EE61CAD0-D1AF-4E2D-902F-8893472C48D7}"/>
              </a:ext>
            </a:extLst>
          </p:cNvPr>
          <p:cNvPicPr>
            <a:picLocks noChangeAspect="1"/>
          </p:cNvPicPr>
          <p:nvPr/>
        </p:nvPicPr>
        <p:blipFill>
          <a:blip r:embed="rId5"/>
          <a:stretch>
            <a:fillRect/>
          </a:stretch>
        </p:blipFill>
        <p:spPr>
          <a:xfrm>
            <a:off x="3902831" y="6248401"/>
            <a:ext cx="1801372" cy="316993"/>
          </a:xfrm>
          <a:prstGeom prst="rect">
            <a:avLst/>
          </a:prstGeom>
        </p:spPr>
      </p:pic>
    </p:spTree>
    <p:extLst>
      <p:ext uri="{BB962C8B-B14F-4D97-AF65-F5344CB8AC3E}">
        <p14:creationId xmlns:p14="http://schemas.microsoft.com/office/powerpoint/2010/main" val="3137585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026" name="Picture 2" descr="wet field at daytime">
            <a:extLst>
              <a:ext uri="{FF2B5EF4-FFF2-40B4-BE49-F238E27FC236}">
                <a16:creationId xmlns:a16="http://schemas.microsoft.com/office/drawing/2014/main" id="{10026E42-4E35-49AF-BE82-59BE5F57D7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 name="Freeform 5">
            <a:extLst>
              <a:ext uri="{FF2B5EF4-FFF2-40B4-BE49-F238E27FC236}">
                <a16:creationId xmlns:a16="http://schemas.microsoft.com/office/drawing/2014/main" id="{051F07E2-B05C-41F9-A9EE-4AC115603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1874" y="586660"/>
            <a:ext cx="10777950" cy="5679835"/>
          </a:xfrm>
          <a:custGeom>
            <a:avLst/>
            <a:gdLst>
              <a:gd name="T0" fmla="*/ 2209 w 2250"/>
              <a:gd name="T1" fmla="*/ 0 h 1185"/>
              <a:gd name="T2" fmla="*/ 1419 w 2250"/>
              <a:gd name="T3" fmla="*/ 0 h 1185"/>
              <a:gd name="T4" fmla="*/ 830 w 2250"/>
              <a:gd name="T5" fmla="*/ 0 h 1185"/>
              <a:gd name="T6" fmla="*/ 40 w 2250"/>
              <a:gd name="T7" fmla="*/ 0 h 1185"/>
              <a:gd name="T8" fmla="*/ 0 w 2250"/>
              <a:gd name="T9" fmla="*/ 46 h 1185"/>
              <a:gd name="T10" fmla="*/ 0 w 2250"/>
              <a:gd name="T11" fmla="*/ 1140 h 1185"/>
              <a:gd name="T12" fmla="*/ 40 w 2250"/>
              <a:gd name="T13" fmla="*/ 1185 h 1185"/>
              <a:gd name="T14" fmla="*/ 830 w 2250"/>
              <a:gd name="T15" fmla="*/ 1185 h 1185"/>
              <a:gd name="T16" fmla="*/ 1419 w 2250"/>
              <a:gd name="T17" fmla="*/ 1185 h 1185"/>
              <a:gd name="T18" fmla="*/ 2209 w 2250"/>
              <a:gd name="T19" fmla="*/ 1185 h 1185"/>
              <a:gd name="T20" fmla="*/ 2250 w 2250"/>
              <a:gd name="T21" fmla="*/ 1140 h 1185"/>
              <a:gd name="T22" fmla="*/ 2250 w 2250"/>
              <a:gd name="T23" fmla="*/ 46 h 1185"/>
              <a:gd name="T24" fmla="*/ 2209 w 2250"/>
              <a:gd name="T25" fmla="*/ 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0" h="1185">
                <a:moveTo>
                  <a:pt x="2209" y="0"/>
                </a:moveTo>
                <a:cubicBezTo>
                  <a:pt x="1419" y="0"/>
                  <a:pt x="1419" y="0"/>
                  <a:pt x="1419" y="0"/>
                </a:cubicBezTo>
                <a:cubicBezTo>
                  <a:pt x="830" y="0"/>
                  <a:pt x="830" y="0"/>
                  <a:pt x="830" y="0"/>
                </a:cubicBezTo>
                <a:cubicBezTo>
                  <a:pt x="40" y="0"/>
                  <a:pt x="40" y="0"/>
                  <a:pt x="40" y="0"/>
                </a:cubicBezTo>
                <a:cubicBezTo>
                  <a:pt x="18" y="0"/>
                  <a:pt x="0" y="20"/>
                  <a:pt x="0" y="46"/>
                </a:cubicBezTo>
                <a:cubicBezTo>
                  <a:pt x="0" y="1140"/>
                  <a:pt x="0" y="1140"/>
                  <a:pt x="0" y="1140"/>
                </a:cubicBezTo>
                <a:cubicBezTo>
                  <a:pt x="0" y="1165"/>
                  <a:pt x="18" y="1185"/>
                  <a:pt x="40" y="1185"/>
                </a:cubicBezTo>
                <a:cubicBezTo>
                  <a:pt x="830" y="1185"/>
                  <a:pt x="830" y="1185"/>
                  <a:pt x="830" y="1185"/>
                </a:cubicBezTo>
                <a:cubicBezTo>
                  <a:pt x="1419" y="1185"/>
                  <a:pt x="1419" y="1185"/>
                  <a:pt x="1419" y="1185"/>
                </a:cubicBezTo>
                <a:cubicBezTo>
                  <a:pt x="2209" y="1185"/>
                  <a:pt x="2209" y="1185"/>
                  <a:pt x="2209" y="1185"/>
                </a:cubicBezTo>
                <a:cubicBezTo>
                  <a:pt x="2232" y="1185"/>
                  <a:pt x="2250" y="1165"/>
                  <a:pt x="2250" y="1140"/>
                </a:cubicBezTo>
                <a:cubicBezTo>
                  <a:pt x="2250" y="46"/>
                  <a:pt x="2250" y="46"/>
                  <a:pt x="2250" y="46"/>
                </a:cubicBezTo>
                <a:cubicBezTo>
                  <a:pt x="2250" y="20"/>
                  <a:pt x="2232" y="0"/>
                  <a:pt x="2209"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00984D7-872B-40CA-A616-C3EFB6329D8D}"/>
              </a:ext>
            </a:extLst>
          </p:cNvPr>
          <p:cNvSpPr>
            <a:spLocks noGrp="1"/>
          </p:cNvSpPr>
          <p:nvPr>
            <p:ph type="title"/>
          </p:nvPr>
        </p:nvSpPr>
        <p:spPr>
          <a:xfrm>
            <a:off x="1041399" y="855133"/>
            <a:ext cx="10098553" cy="1123791"/>
          </a:xfrm>
        </p:spPr>
        <p:txBody>
          <a:bodyPr>
            <a:normAutofit/>
          </a:bodyPr>
          <a:lstStyle/>
          <a:p>
            <a:r>
              <a:rPr lang="en-US" dirty="0"/>
              <a:t>Irrigation using Physics </a:t>
            </a:r>
            <a:r>
              <a:rPr lang="en-US" i="1" dirty="0"/>
              <a:t>Solutions</a:t>
            </a:r>
          </a:p>
        </p:txBody>
      </p:sp>
      <p:sp>
        <p:nvSpPr>
          <p:cNvPr id="3" name="Content Placeholder 2">
            <a:extLst>
              <a:ext uri="{FF2B5EF4-FFF2-40B4-BE49-F238E27FC236}">
                <a16:creationId xmlns:a16="http://schemas.microsoft.com/office/drawing/2014/main" id="{204A6323-F917-4CAF-B4E3-5EA061C637DC}"/>
              </a:ext>
            </a:extLst>
          </p:cNvPr>
          <p:cNvSpPr>
            <a:spLocks noGrp="1"/>
          </p:cNvSpPr>
          <p:nvPr>
            <p:ph idx="1"/>
          </p:nvPr>
        </p:nvSpPr>
        <p:spPr>
          <a:xfrm>
            <a:off x="1041400" y="2185984"/>
            <a:ext cx="10098552" cy="3605216"/>
          </a:xfrm>
        </p:spPr>
        <p:txBody>
          <a:bodyPr anchor="ctr">
            <a:normAutofit/>
          </a:bodyPr>
          <a:lstStyle/>
          <a:p>
            <a:pPr>
              <a:lnSpc>
                <a:spcPct val="90000"/>
              </a:lnSpc>
            </a:pPr>
            <a:r>
              <a:rPr lang="en-US" sz="1800" b="1" i="1" u="sng" dirty="0"/>
              <a:t>Solution to Question 1:</a:t>
            </a:r>
          </a:p>
          <a:p>
            <a:pPr>
              <a:lnSpc>
                <a:spcPct val="90000"/>
              </a:lnSpc>
            </a:pPr>
            <a:r>
              <a:rPr lang="en-US" sz="1800" u="sng" dirty="0"/>
              <a:t>Procedure</a:t>
            </a:r>
            <a:r>
              <a:rPr lang="en-US" sz="1800" dirty="0"/>
              <a:t>: The total volume we need to water is the area of the fields times the depth of the water required. To aid with the fluid equations (which are SI equations), convert everything to meters.</a:t>
            </a:r>
          </a:p>
          <a:p>
            <a:pPr lvl="1">
              <a:lnSpc>
                <a:spcPct val="90000"/>
              </a:lnSpc>
            </a:pPr>
            <a:r>
              <a:rPr lang="en-US" sz="1800" dirty="0"/>
              <a:t>100 acres = 404,868 m</a:t>
            </a:r>
            <a:r>
              <a:rPr lang="en-US" sz="1800" baseline="30000" dirty="0"/>
              <a:t>2</a:t>
            </a:r>
          </a:p>
          <a:p>
            <a:pPr lvl="1">
              <a:lnSpc>
                <a:spcPct val="90000"/>
              </a:lnSpc>
            </a:pPr>
            <a:r>
              <a:rPr lang="en-US" sz="1800" b="1" dirty="0"/>
              <a:t>Cotton Field Volume </a:t>
            </a:r>
            <a:r>
              <a:rPr lang="en-US" sz="1800" dirty="0"/>
              <a:t>= (404,868 m</a:t>
            </a:r>
            <a:r>
              <a:rPr lang="en-US" sz="1800" baseline="30000" dirty="0"/>
              <a:t>2</a:t>
            </a:r>
            <a:r>
              <a:rPr lang="en-US" sz="1800" dirty="0"/>
              <a:t>)*(0.64 m) = </a:t>
            </a:r>
            <a:r>
              <a:rPr lang="en-US" sz="1800" b="1" dirty="0"/>
              <a:t>259,116 m</a:t>
            </a:r>
            <a:r>
              <a:rPr lang="en-US" sz="1800" b="1" baseline="30000" dirty="0"/>
              <a:t>3</a:t>
            </a:r>
          </a:p>
          <a:p>
            <a:pPr lvl="1">
              <a:lnSpc>
                <a:spcPct val="90000"/>
              </a:lnSpc>
            </a:pPr>
            <a:r>
              <a:rPr lang="en-US" sz="1800" b="1" dirty="0"/>
              <a:t>Soybean Field Volume </a:t>
            </a:r>
            <a:r>
              <a:rPr lang="en-US" sz="1800" dirty="0"/>
              <a:t>= (404,868 m</a:t>
            </a:r>
            <a:r>
              <a:rPr lang="en-US" sz="1800" baseline="30000" dirty="0"/>
              <a:t>2</a:t>
            </a:r>
            <a:r>
              <a:rPr lang="en-US" sz="1800" dirty="0"/>
              <a:t>)*(0.28 m) = </a:t>
            </a:r>
            <a:r>
              <a:rPr lang="en-US" sz="1800" b="1" dirty="0"/>
              <a:t>113,363 m</a:t>
            </a:r>
            <a:r>
              <a:rPr lang="en-US" sz="1800" b="1" baseline="30000" dirty="0"/>
              <a:t>3</a:t>
            </a:r>
          </a:p>
          <a:p>
            <a:pPr>
              <a:lnSpc>
                <a:spcPct val="90000"/>
              </a:lnSpc>
            </a:pPr>
            <a:r>
              <a:rPr lang="en-US" sz="1800" u="sng" dirty="0"/>
              <a:t>Analysis</a:t>
            </a:r>
            <a:r>
              <a:rPr lang="en-US" sz="1800" dirty="0"/>
              <a:t>: As expected, the soybean field requires significantly less water as it only needs to be filled to about 1/3 of the depth of the cotton. This likely implies that it will take less time to fill the soybean field as well.</a:t>
            </a:r>
          </a:p>
        </p:txBody>
      </p:sp>
      <p:pic>
        <p:nvPicPr>
          <p:cNvPr id="6" name="Picture 5" descr="U of A Division of Agriculture Research and Extension University of Arkansas System Logo ">
            <a:extLst>
              <a:ext uri="{FF2B5EF4-FFF2-40B4-BE49-F238E27FC236}">
                <a16:creationId xmlns:a16="http://schemas.microsoft.com/office/drawing/2014/main" id="{0D08A929-4A6C-41B6-AC1B-1D38A518FE4D}"/>
              </a:ext>
            </a:extLst>
          </p:cNvPr>
          <p:cNvPicPr>
            <a:picLocks noChangeAspect="1"/>
          </p:cNvPicPr>
          <p:nvPr/>
        </p:nvPicPr>
        <p:blipFill>
          <a:blip r:embed="rId4"/>
          <a:stretch>
            <a:fillRect/>
          </a:stretch>
        </p:blipFill>
        <p:spPr>
          <a:xfrm>
            <a:off x="6226131" y="5474207"/>
            <a:ext cx="1801372" cy="316993"/>
          </a:xfrm>
          <a:prstGeom prst="rect">
            <a:avLst/>
          </a:prstGeom>
        </p:spPr>
      </p:pic>
    </p:spTree>
    <p:extLst>
      <p:ext uri="{BB962C8B-B14F-4D97-AF65-F5344CB8AC3E}">
        <p14:creationId xmlns:p14="http://schemas.microsoft.com/office/powerpoint/2010/main" val="3726083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2050" name="Picture 2" descr="aerial photography of green grass field">
            <a:extLst>
              <a:ext uri="{FF2B5EF4-FFF2-40B4-BE49-F238E27FC236}">
                <a16:creationId xmlns:a16="http://schemas.microsoft.com/office/drawing/2014/main" id="{A908C9D5-9A79-4EE3-BA6A-A47994D3D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05" b="5320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 name="Freeform 5">
            <a:extLst>
              <a:ext uri="{FF2B5EF4-FFF2-40B4-BE49-F238E27FC236}">
                <a16:creationId xmlns:a16="http://schemas.microsoft.com/office/drawing/2014/main" id="{051F07E2-B05C-41F9-A9EE-4AC115603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1874" y="586660"/>
            <a:ext cx="10777950" cy="5679835"/>
          </a:xfrm>
          <a:custGeom>
            <a:avLst/>
            <a:gdLst>
              <a:gd name="T0" fmla="*/ 2209 w 2250"/>
              <a:gd name="T1" fmla="*/ 0 h 1185"/>
              <a:gd name="T2" fmla="*/ 1419 w 2250"/>
              <a:gd name="T3" fmla="*/ 0 h 1185"/>
              <a:gd name="T4" fmla="*/ 830 w 2250"/>
              <a:gd name="T5" fmla="*/ 0 h 1185"/>
              <a:gd name="T6" fmla="*/ 40 w 2250"/>
              <a:gd name="T7" fmla="*/ 0 h 1185"/>
              <a:gd name="T8" fmla="*/ 0 w 2250"/>
              <a:gd name="T9" fmla="*/ 46 h 1185"/>
              <a:gd name="T10" fmla="*/ 0 w 2250"/>
              <a:gd name="T11" fmla="*/ 1140 h 1185"/>
              <a:gd name="T12" fmla="*/ 40 w 2250"/>
              <a:gd name="T13" fmla="*/ 1185 h 1185"/>
              <a:gd name="T14" fmla="*/ 830 w 2250"/>
              <a:gd name="T15" fmla="*/ 1185 h 1185"/>
              <a:gd name="T16" fmla="*/ 1419 w 2250"/>
              <a:gd name="T17" fmla="*/ 1185 h 1185"/>
              <a:gd name="T18" fmla="*/ 2209 w 2250"/>
              <a:gd name="T19" fmla="*/ 1185 h 1185"/>
              <a:gd name="T20" fmla="*/ 2250 w 2250"/>
              <a:gd name="T21" fmla="*/ 1140 h 1185"/>
              <a:gd name="T22" fmla="*/ 2250 w 2250"/>
              <a:gd name="T23" fmla="*/ 46 h 1185"/>
              <a:gd name="T24" fmla="*/ 2209 w 2250"/>
              <a:gd name="T25" fmla="*/ 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0" h="1185">
                <a:moveTo>
                  <a:pt x="2209" y="0"/>
                </a:moveTo>
                <a:cubicBezTo>
                  <a:pt x="1419" y="0"/>
                  <a:pt x="1419" y="0"/>
                  <a:pt x="1419" y="0"/>
                </a:cubicBezTo>
                <a:cubicBezTo>
                  <a:pt x="830" y="0"/>
                  <a:pt x="830" y="0"/>
                  <a:pt x="830" y="0"/>
                </a:cubicBezTo>
                <a:cubicBezTo>
                  <a:pt x="40" y="0"/>
                  <a:pt x="40" y="0"/>
                  <a:pt x="40" y="0"/>
                </a:cubicBezTo>
                <a:cubicBezTo>
                  <a:pt x="18" y="0"/>
                  <a:pt x="0" y="20"/>
                  <a:pt x="0" y="46"/>
                </a:cubicBezTo>
                <a:cubicBezTo>
                  <a:pt x="0" y="1140"/>
                  <a:pt x="0" y="1140"/>
                  <a:pt x="0" y="1140"/>
                </a:cubicBezTo>
                <a:cubicBezTo>
                  <a:pt x="0" y="1165"/>
                  <a:pt x="18" y="1185"/>
                  <a:pt x="40" y="1185"/>
                </a:cubicBezTo>
                <a:cubicBezTo>
                  <a:pt x="830" y="1185"/>
                  <a:pt x="830" y="1185"/>
                  <a:pt x="830" y="1185"/>
                </a:cubicBezTo>
                <a:cubicBezTo>
                  <a:pt x="1419" y="1185"/>
                  <a:pt x="1419" y="1185"/>
                  <a:pt x="1419" y="1185"/>
                </a:cubicBezTo>
                <a:cubicBezTo>
                  <a:pt x="2209" y="1185"/>
                  <a:pt x="2209" y="1185"/>
                  <a:pt x="2209" y="1185"/>
                </a:cubicBezTo>
                <a:cubicBezTo>
                  <a:pt x="2232" y="1185"/>
                  <a:pt x="2250" y="1165"/>
                  <a:pt x="2250" y="1140"/>
                </a:cubicBezTo>
                <a:cubicBezTo>
                  <a:pt x="2250" y="46"/>
                  <a:pt x="2250" y="46"/>
                  <a:pt x="2250" y="46"/>
                </a:cubicBezTo>
                <a:cubicBezTo>
                  <a:pt x="2250" y="20"/>
                  <a:pt x="2232" y="0"/>
                  <a:pt x="2209"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EC898AC-1135-4F67-ADD7-00986880C5D4}"/>
              </a:ext>
            </a:extLst>
          </p:cNvPr>
          <p:cNvSpPr>
            <a:spLocks noGrp="1"/>
          </p:cNvSpPr>
          <p:nvPr>
            <p:ph type="title"/>
          </p:nvPr>
        </p:nvSpPr>
        <p:spPr>
          <a:xfrm>
            <a:off x="1041399" y="855133"/>
            <a:ext cx="10098553" cy="1123791"/>
          </a:xfrm>
        </p:spPr>
        <p:txBody>
          <a:bodyPr>
            <a:normAutofit/>
          </a:bodyPr>
          <a:lstStyle/>
          <a:p>
            <a:r>
              <a:rPr lang="en-US" dirty="0"/>
              <a:t>Irrigation using Physics </a:t>
            </a:r>
            <a:r>
              <a:rPr lang="en-US" i="1" dirty="0"/>
              <a:t>Solutions</a:t>
            </a:r>
            <a:endParaRPr lang="en-US" dirty="0"/>
          </a:p>
        </p:txBody>
      </p:sp>
      <p:sp>
        <p:nvSpPr>
          <p:cNvPr id="3" name="Content Placeholder 2">
            <a:extLst>
              <a:ext uri="{FF2B5EF4-FFF2-40B4-BE49-F238E27FC236}">
                <a16:creationId xmlns:a16="http://schemas.microsoft.com/office/drawing/2014/main" id="{4A35236C-27CA-4F98-A548-674802BDC8F0}"/>
              </a:ext>
            </a:extLst>
          </p:cNvPr>
          <p:cNvSpPr>
            <a:spLocks noGrp="1"/>
          </p:cNvSpPr>
          <p:nvPr>
            <p:ph idx="1"/>
          </p:nvPr>
        </p:nvSpPr>
        <p:spPr>
          <a:xfrm>
            <a:off x="1041400" y="2185984"/>
            <a:ext cx="10098552" cy="3605216"/>
          </a:xfrm>
        </p:spPr>
        <p:txBody>
          <a:bodyPr anchor="ctr">
            <a:normAutofit/>
          </a:bodyPr>
          <a:lstStyle/>
          <a:p>
            <a:pPr>
              <a:lnSpc>
                <a:spcPct val="90000"/>
              </a:lnSpc>
            </a:pPr>
            <a:r>
              <a:rPr lang="en-US" sz="1800" b="1" i="1" u="sng" dirty="0"/>
              <a:t>Solution to Question #2</a:t>
            </a:r>
          </a:p>
          <a:p>
            <a:pPr>
              <a:lnSpc>
                <a:spcPct val="90000"/>
              </a:lnSpc>
            </a:pPr>
            <a:r>
              <a:rPr lang="en-US" sz="1800" u="sng" dirty="0"/>
              <a:t>Procedure</a:t>
            </a:r>
            <a:r>
              <a:rPr lang="en-US" sz="1800" dirty="0"/>
              <a:t>: The second equation for flow rate contains the time that we need to find. Calculate the flow rate with information about the velocity and area, then use the flow rate and volume needed to fill to calculate the time.</a:t>
            </a:r>
          </a:p>
          <a:p>
            <a:pPr lvl="1">
              <a:lnSpc>
                <a:spcPct val="90000"/>
              </a:lnSpc>
            </a:pPr>
            <a:r>
              <a:rPr lang="en-US" sz="1800" dirty="0"/>
              <a:t>Flow Rate = (velocity)*(area) = (10 m/s)*(0.30 m</a:t>
            </a:r>
            <a:r>
              <a:rPr lang="en-US" sz="1800" baseline="30000" dirty="0"/>
              <a:t>2</a:t>
            </a:r>
            <a:r>
              <a:rPr lang="en-US" sz="1800" dirty="0"/>
              <a:t>) = 3 m</a:t>
            </a:r>
            <a:r>
              <a:rPr lang="en-US" sz="1800" baseline="30000" dirty="0"/>
              <a:t>3</a:t>
            </a:r>
            <a:r>
              <a:rPr lang="en-US" sz="1800" dirty="0"/>
              <a:t>/s</a:t>
            </a:r>
          </a:p>
          <a:p>
            <a:pPr lvl="1">
              <a:lnSpc>
                <a:spcPct val="90000"/>
              </a:lnSpc>
            </a:pPr>
            <a:r>
              <a:rPr lang="en-US" sz="1800" dirty="0"/>
              <a:t>Flow Rate = (Volume)/time, therefore: Time = (Volume)/(Flow Rate)</a:t>
            </a:r>
          </a:p>
          <a:p>
            <a:pPr lvl="1">
              <a:lnSpc>
                <a:spcPct val="90000"/>
              </a:lnSpc>
            </a:pPr>
            <a:r>
              <a:rPr lang="en-US" sz="1800" b="1" dirty="0"/>
              <a:t>Cotton Field: Time </a:t>
            </a:r>
            <a:r>
              <a:rPr lang="en-US" sz="1800" dirty="0"/>
              <a:t>= (259,116 m</a:t>
            </a:r>
            <a:r>
              <a:rPr lang="en-US" sz="1800" baseline="30000" dirty="0"/>
              <a:t>3</a:t>
            </a:r>
            <a:r>
              <a:rPr lang="en-US" sz="1800" dirty="0"/>
              <a:t>)/(3 m</a:t>
            </a:r>
            <a:r>
              <a:rPr lang="en-US" sz="1800" baseline="30000" dirty="0"/>
              <a:t>3</a:t>
            </a:r>
            <a:r>
              <a:rPr lang="en-US" sz="1800" dirty="0"/>
              <a:t>/s) = 86,372 sec = </a:t>
            </a:r>
            <a:r>
              <a:rPr lang="en-US" sz="1800" b="1" dirty="0"/>
              <a:t>1 day (!)</a:t>
            </a:r>
          </a:p>
          <a:p>
            <a:pPr lvl="1">
              <a:lnSpc>
                <a:spcPct val="90000"/>
              </a:lnSpc>
            </a:pPr>
            <a:r>
              <a:rPr lang="en-US" sz="1800" b="1" dirty="0"/>
              <a:t>Soybean Field: Time </a:t>
            </a:r>
            <a:r>
              <a:rPr lang="en-US" sz="1800" dirty="0"/>
              <a:t>= (113,363 m</a:t>
            </a:r>
            <a:r>
              <a:rPr lang="en-US" sz="1800" baseline="30000" dirty="0"/>
              <a:t>3</a:t>
            </a:r>
            <a:r>
              <a:rPr lang="en-US" sz="1800" dirty="0"/>
              <a:t>)/(3 m</a:t>
            </a:r>
            <a:r>
              <a:rPr lang="en-US" sz="1800" baseline="30000" dirty="0"/>
              <a:t>3</a:t>
            </a:r>
            <a:r>
              <a:rPr lang="en-US" sz="1800" dirty="0"/>
              <a:t>/s) = 37,789 sec = </a:t>
            </a:r>
            <a:r>
              <a:rPr lang="en-US" sz="1800" b="1" dirty="0"/>
              <a:t>10.5 hours</a:t>
            </a:r>
          </a:p>
          <a:p>
            <a:pPr>
              <a:lnSpc>
                <a:spcPct val="90000"/>
              </a:lnSpc>
            </a:pPr>
            <a:r>
              <a:rPr lang="en-US" sz="1800" u="sng" dirty="0"/>
              <a:t>Analysis</a:t>
            </a:r>
            <a:r>
              <a:rPr lang="en-US" sz="1800" dirty="0"/>
              <a:t>: As expected, the soybean fill time is significantly less. You could fill nearly 2.5 soybean fields in the same time it takes you to fill one cotton field!</a:t>
            </a:r>
          </a:p>
          <a:p>
            <a:pPr>
              <a:lnSpc>
                <a:spcPct val="90000"/>
              </a:lnSpc>
            </a:pPr>
            <a:endParaRPr lang="en-US" sz="1400" dirty="0"/>
          </a:p>
        </p:txBody>
      </p:sp>
      <p:pic>
        <p:nvPicPr>
          <p:cNvPr id="6" name="Picture 5" descr="U of A Division of Agriculture Research and Extension University of Arkansas System Logo ">
            <a:extLst>
              <a:ext uri="{FF2B5EF4-FFF2-40B4-BE49-F238E27FC236}">
                <a16:creationId xmlns:a16="http://schemas.microsoft.com/office/drawing/2014/main" id="{CA025E9E-990D-4687-B8FA-88E3EF63E7C4}"/>
              </a:ext>
            </a:extLst>
          </p:cNvPr>
          <p:cNvPicPr>
            <a:picLocks noChangeAspect="1"/>
          </p:cNvPicPr>
          <p:nvPr/>
        </p:nvPicPr>
        <p:blipFill>
          <a:blip r:embed="rId4"/>
          <a:stretch>
            <a:fillRect/>
          </a:stretch>
        </p:blipFill>
        <p:spPr>
          <a:xfrm>
            <a:off x="7575859" y="1978924"/>
            <a:ext cx="1801372" cy="316993"/>
          </a:xfrm>
          <a:prstGeom prst="rect">
            <a:avLst/>
          </a:prstGeom>
        </p:spPr>
      </p:pic>
    </p:spTree>
    <p:extLst>
      <p:ext uri="{BB962C8B-B14F-4D97-AF65-F5344CB8AC3E}">
        <p14:creationId xmlns:p14="http://schemas.microsoft.com/office/powerpoint/2010/main" val="4084675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9CADF5-A6E7-4BC4-907E-70BCE62435C8}"/>
              </a:ext>
            </a:extLst>
          </p:cNvPr>
          <p:cNvSpPr>
            <a:spLocks noGrp="1"/>
          </p:cNvSpPr>
          <p:nvPr>
            <p:ph type="title"/>
          </p:nvPr>
        </p:nvSpPr>
        <p:spPr>
          <a:xfrm>
            <a:off x="5146160" y="236233"/>
            <a:ext cx="5978072" cy="1505804"/>
          </a:xfrm>
        </p:spPr>
        <p:txBody>
          <a:bodyPr>
            <a:normAutofit/>
          </a:bodyPr>
          <a:lstStyle/>
          <a:p>
            <a:r>
              <a:rPr lang="en-US" dirty="0"/>
              <a:t>Extension Concept</a:t>
            </a:r>
          </a:p>
        </p:txBody>
      </p:sp>
      <p:pic>
        <p:nvPicPr>
          <p:cNvPr id="5122" name="Picture 2" descr="macro photography of white cotton">
            <a:extLst>
              <a:ext uri="{FF2B5EF4-FFF2-40B4-BE49-F238E27FC236}">
                <a16:creationId xmlns:a16="http://schemas.microsoft.com/office/drawing/2014/main" id="{24374D82-2E97-4A2D-99AD-CA9548484E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
          <a:stretch/>
        </p:blipFill>
        <p:spPr bwMode="auto">
          <a:xfrm>
            <a:off x="-10649" y="1"/>
            <a:ext cx="45716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3" name="Content Placeholder 2">
            <a:extLst>
              <a:ext uri="{FF2B5EF4-FFF2-40B4-BE49-F238E27FC236}">
                <a16:creationId xmlns:a16="http://schemas.microsoft.com/office/drawing/2014/main" id="{8F990BA9-D0FB-44CF-9F20-FE3063A9F4C1}"/>
              </a:ext>
            </a:extLst>
          </p:cNvPr>
          <p:cNvSpPr>
            <a:spLocks noGrp="1"/>
          </p:cNvSpPr>
          <p:nvPr>
            <p:ph idx="1"/>
          </p:nvPr>
        </p:nvSpPr>
        <p:spPr>
          <a:xfrm>
            <a:off x="5146160" y="1459523"/>
            <a:ext cx="5978072" cy="4422531"/>
          </a:xfrm>
        </p:spPr>
        <p:txBody>
          <a:bodyPr anchor="ctr">
            <a:noAutofit/>
          </a:bodyPr>
          <a:lstStyle/>
          <a:p>
            <a:pPr>
              <a:lnSpc>
                <a:spcPct val="100000"/>
              </a:lnSpc>
            </a:pPr>
            <a:r>
              <a:rPr lang="en-US" sz="1800" dirty="0"/>
              <a:t>Let’s think of a few ways that you could avoid the very long fill time of the two fields using multiple pipes or changing the flow velocity.</a:t>
            </a:r>
          </a:p>
          <a:p>
            <a:pPr marL="36900" indent="0">
              <a:lnSpc>
                <a:spcPct val="100000"/>
              </a:lnSpc>
              <a:buNone/>
            </a:pPr>
            <a:r>
              <a:rPr lang="en-US" sz="1800" dirty="0"/>
              <a:t>Option #1: Turn off the soybean pipe when the soybean water depth is reached. However, this will have a secondary effect of doubling the flow rate (and hence the flow velocity) to the cotton. Calculate the new time required to fill both fields.</a:t>
            </a:r>
          </a:p>
          <a:p>
            <a:pPr marL="36900" indent="0">
              <a:lnSpc>
                <a:spcPct val="100000"/>
              </a:lnSpc>
              <a:buNone/>
            </a:pPr>
            <a:r>
              <a:rPr lang="en-US" sz="1800" dirty="0"/>
              <a:t>Option #2: Use two different pipes with two different flow speeds (you can change the flow speed by changing the pressure in the pipe, this is one consequence of Bernoulli’s Equation). If you want to fill both fields in the same amount of time, how much bigger does the flow speed need to be to the cotton versus the soybeans?</a:t>
            </a:r>
          </a:p>
        </p:txBody>
      </p:sp>
      <p:pic>
        <p:nvPicPr>
          <p:cNvPr id="7" name="Picture 6" descr="U of A Division of Agriculture Research and Extension University of Arkansas System Logo ">
            <a:extLst>
              <a:ext uri="{FF2B5EF4-FFF2-40B4-BE49-F238E27FC236}">
                <a16:creationId xmlns:a16="http://schemas.microsoft.com/office/drawing/2014/main" id="{4F3F64B0-DE8C-42B6-875C-77FB7F89B118}"/>
              </a:ext>
            </a:extLst>
          </p:cNvPr>
          <p:cNvPicPr>
            <a:picLocks noChangeAspect="1"/>
          </p:cNvPicPr>
          <p:nvPr/>
        </p:nvPicPr>
        <p:blipFill>
          <a:blip r:embed="rId5"/>
          <a:stretch>
            <a:fillRect/>
          </a:stretch>
        </p:blipFill>
        <p:spPr>
          <a:xfrm>
            <a:off x="8761721" y="6089904"/>
            <a:ext cx="1801372" cy="316993"/>
          </a:xfrm>
          <a:prstGeom prst="rect">
            <a:avLst/>
          </a:prstGeom>
        </p:spPr>
      </p:pic>
    </p:spTree>
    <p:extLst>
      <p:ext uri="{BB962C8B-B14F-4D97-AF65-F5344CB8AC3E}">
        <p14:creationId xmlns:p14="http://schemas.microsoft.com/office/powerpoint/2010/main" val="1474419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Nova">
      <a:majorFont>
        <a:latin typeface="Arial Nova Light"/>
        <a:ea typeface=""/>
        <a:cs typeface=""/>
      </a:majorFont>
      <a:minorFont>
        <a:latin typeface="Arial Nov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CB38EC-895A-4F8F-8F75-E263501ABB5A}">
  <ds:schemaRefs>
    <ds:schemaRef ds:uri="http://schemas.microsoft.com/sharepoint/v3/contenttype/forms"/>
  </ds:schemaRefs>
</ds:datastoreItem>
</file>

<file path=customXml/itemProps2.xml><?xml version="1.0" encoding="utf-8"?>
<ds:datastoreItem xmlns:ds="http://schemas.openxmlformats.org/officeDocument/2006/customXml" ds:itemID="{F7E70FC5-1855-47AB-8CE1-CB3C873A8988}">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5560E646-30AD-4BA0-97EA-A7A07DF54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TotalTime>
  <Words>1629</Words>
  <Application>Microsoft Office PowerPoint</Application>
  <PresentationFormat>Widescreen</PresentationFormat>
  <Paragraphs>87</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 Nova</vt:lpstr>
      <vt:lpstr>Arial Nova Light</vt:lpstr>
      <vt:lpstr>Cambria Math</vt:lpstr>
      <vt:lpstr>Wingdings 2</vt:lpstr>
      <vt:lpstr>SlateVTI</vt:lpstr>
      <vt:lpstr>Physics: Work and Energy, Heat and Thermodynamics</vt:lpstr>
      <vt:lpstr>NGSS STANDARDS</vt:lpstr>
      <vt:lpstr>KINETIC ENERGY</vt:lpstr>
      <vt:lpstr>Potential Energy</vt:lpstr>
      <vt:lpstr>Fluid Dynamics</vt:lpstr>
      <vt:lpstr>Irrigation using Physics</vt:lpstr>
      <vt:lpstr>Irrigation using Physics Solutions</vt:lpstr>
      <vt:lpstr>Irrigation using Physics Solutions</vt:lpstr>
      <vt:lpstr>Extension Concept</vt:lpstr>
      <vt:lpstr>Extension Concept Solutions</vt:lpstr>
      <vt:lpstr>Extension Concept Solutions</vt:lpstr>
      <vt:lpstr>Farmers using physics to save water</vt:lpstr>
      <vt:lpstr>Online Pipe Planner App</vt:lpstr>
      <vt:lpstr>Check out this video!  This video shows how a poly-pipe is ‘holed’ for irrigation. The diameter of a pipe is dependent on the amount of water needed for that crop and particular soil type.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Work and Energy, Heat and Thermodynamics</dc:title>
  <dc:creator>Diedre M. Young</dc:creator>
  <cp:lastModifiedBy>Madison Ellis</cp:lastModifiedBy>
  <cp:revision>2</cp:revision>
  <dcterms:created xsi:type="dcterms:W3CDTF">2021-01-11T19:30:52Z</dcterms:created>
  <dcterms:modified xsi:type="dcterms:W3CDTF">2022-12-06T14:33:03Z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70d0e1-5e3d-4557-a9f8-84d8494b9cc8_Enabled">
    <vt:lpwstr>true</vt:lpwstr>
  </property>
  <property fmtid="{D5CDD505-2E9C-101B-9397-08002B2CF9AE}" pid="3" name="MSIP_Label_0570d0e1-5e3d-4557-a9f8-84d8494b9cc8_SetDate">
    <vt:lpwstr>2022-12-06T14:32:53Z</vt:lpwstr>
  </property>
  <property fmtid="{D5CDD505-2E9C-101B-9397-08002B2CF9AE}" pid="4" name="MSIP_Label_0570d0e1-5e3d-4557-a9f8-84d8494b9cc8_Method">
    <vt:lpwstr>Standard</vt:lpwstr>
  </property>
  <property fmtid="{D5CDD505-2E9C-101B-9397-08002B2CF9AE}" pid="5" name="MSIP_Label_0570d0e1-5e3d-4557-a9f8-84d8494b9cc8_Name">
    <vt:lpwstr>Public Data</vt:lpwstr>
  </property>
  <property fmtid="{D5CDD505-2E9C-101B-9397-08002B2CF9AE}" pid="6" name="MSIP_Label_0570d0e1-5e3d-4557-a9f8-84d8494b9cc8_SiteId">
    <vt:lpwstr>174d954f-585e-40c3-ae1c-01ada5f26723</vt:lpwstr>
  </property>
  <property fmtid="{D5CDD505-2E9C-101B-9397-08002B2CF9AE}" pid="7" name="MSIP_Label_0570d0e1-5e3d-4557-a9f8-84d8494b9cc8_ActionId">
    <vt:lpwstr>36c27184-3d22-45f5-b65a-62909c6dbbad</vt:lpwstr>
  </property>
  <property fmtid="{D5CDD505-2E9C-101B-9397-08002B2CF9AE}" pid="8" name="MSIP_Label_0570d0e1-5e3d-4557-a9f8-84d8494b9cc8_ContentBits">
    <vt:lpwstr>0</vt:lpwstr>
  </property>
</Properties>
</file>