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257" r:id="rId5"/>
    <p:sldId id="258" r:id="rId6"/>
    <p:sldId id="259" r:id="rId7"/>
    <p:sldId id="261"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19" autoAdjust="0"/>
  </p:normalViewPr>
  <p:slideViewPr>
    <p:cSldViewPr snapToGrid="0">
      <p:cViewPr varScale="1">
        <p:scale>
          <a:sx n="106" d="100"/>
          <a:sy n="106" d="100"/>
        </p:scale>
        <p:origin x="126"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edre M. Young" userId="453ddab4-948a-49bf-9aaa-785abcac96ba" providerId="ADAL" clId="{F8BE3C15-C37F-491A-987A-687D1C5A875B}"/>
    <pc:docChg chg="custSel modSld">
      <pc:chgData name="Diedre M. Young" userId="453ddab4-948a-49bf-9aaa-785abcac96ba" providerId="ADAL" clId="{F8BE3C15-C37F-491A-987A-687D1C5A875B}" dt="2020-12-14T22:00:19.683" v="697" actId="1076"/>
      <pc:docMkLst>
        <pc:docMk/>
      </pc:docMkLst>
      <pc:sldChg chg="modSp mod">
        <pc:chgData name="Diedre M. Young" userId="453ddab4-948a-49bf-9aaa-785abcac96ba" providerId="ADAL" clId="{F8BE3C15-C37F-491A-987A-687D1C5A875B}" dt="2020-12-14T22:00:19.683" v="697" actId="1076"/>
        <pc:sldMkLst>
          <pc:docMk/>
          <pc:sldMk cId="2584280759" sldId="257"/>
        </pc:sldMkLst>
        <pc:spChg chg="mod">
          <ac:chgData name="Diedre M. Young" userId="453ddab4-948a-49bf-9aaa-785abcac96ba" providerId="ADAL" clId="{F8BE3C15-C37F-491A-987A-687D1C5A875B}" dt="2020-12-14T22:00:19.683" v="697" actId="1076"/>
          <ac:spMkLst>
            <pc:docMk/>
            <pc:sldMk cId="2584280759" sldId="257"/>
            <ac:spMk id="2" creationId="{18C3B467-088C-4F3D-A9A7-105C4E1E20CD}"/>
          </ac:spMkLst>
        </pc:spChg>
        <pc:spChg chg="mod">
          <ac:chgData name="Diedre M. Young" userId="453ddab4-948a-49bf-9aaa-785abcac96ba" providerId="ADAL" clId="{F8BE3C15-C37F-491A-987A-687D1C5A875B}" dt="2020-12-14T21:59:09.388" v="695" actId="20577"/>
          <ac:spMkLst>
            <pc:docMk/>
            <pc:sldMk cId="2584280759" sldId="257"/>
            <ac:spMk id="3" creationId="{C8722DDC-8EEE-4A06-8DFE-B44871EAA2CF}"/>
          </ac:spMkLst>
        </pc:spChg>
      </pc:sldChg>
      <pc:sldChg chg="addSp delSp modSp mod">
        <pc:chgData name="Diedre M. Young" userId="453ddab4-948a-49bf-9aaa-785abcac96ba" providerId="ADAL" clId="{F8BE3C15-C37F-491A-987A-687D1C5A875B}" dt="2020-12-14T20:24:43.569" v="640" actId="1076"/>
        <pc:sldMkLst>
          <pc:docMk/>
          <pc:sldMk cId="3840282778" sldId="258"/>
        </pc:sldMkLst>
        <pc:spChg chg="mod">
          <ac:chgData name="Diedre M. Young" userId="453ddab4-948a-49bf-9aaa-785abcac96ba" providerId="ADAL" clId="{F8BE3C15-C37F-491A-987A-687D1C5A875B}" dt="2020-12-14T20:24:18.375" v="636" actId="14100"/>
          <ac:spMkLst>
            <pc:docMk/>
            <pc:sldMk cId="3840282778" sldId="258"/>
            <ac:spMk id="3" creationId="{E811CB8A-C4DB-483A-9483-828B1AA6EE64}"/>
          </ac:spMkLst>
        </pc:spChg>
        <pc:picChg chg="add del mod">
          <ac:chgData name="Diedre M. Young" userId="453ddab4-948a-49bf-9aaa-785abcac96ba" providerId="ADAL" clId="{F8BE3C15-C37F-491A-987A-687D1C5A875B}" dt="2020-12-14T20:24:19.646" v="637"/>
          <ac:picMkLst>
            <pc:docMk/>
            <pc:sldMk cId="3840282778" sldId="258"/>
            <ac:picMk id="1026" creationId="{3DEBDCC4-C241-4EA7-8315-B46E4C53162F}"/>
          </ac:picMkLst>
        </pc:picChg>
        <pc:picChg chg="add mod">
          <ac:chgData name="Diedre M. Young" userId="453ddab4-948a-49bf-9aaa-785abcac96ba" providerId="ADAL" clId="{F8BE3C15-C37F-491A-987A-687D1C5A875B}" dt="2020-12-14T20:24:43.569" v="640" actId="1076"/>
          <ac:picMkLst>
            <pc:docMk/>
            <pc:sldMk cId="3840282778" sldId="258"/>
            <ac:picMk id="1028" creationId="{D83EDAFB-DC01-436B-BCBF-832495735097}"/>
          </ac:picMkLst>
        </pc:picChg>
      </pc:sldChg>
      <pc:sldChg chg="modSp mod">
        <pc:chgData name="Diedre M. Young" userId="453ddab4-948a-49bf-9aaa-785abcac96ba" providerId="ADAL" clId="{F8BE3C15-C37F-491A-987A-687D1C5A875B}" dt="2020-12-14T20:29:04.170" v="650" actId="20577"/>
        <pc:sldMkLst>
          <pc:docMk/>
          <pc:sldMk cId="882209902" sldId="259"/>
        </pc:sldMkLst>
        <pc:spChg chg="mod">
          <ac:chgData name="Diedre M. Young" userId="453ddab4-948a-49bf-9aaa-785abcac96ba" providerId="ADAL" clId="{F8BE3C15-C37F-491A-987A-687D1C5A875B}" dt="2020-12-14T20:25:12.203" v="642" actId="20577"/>
          <ac:spMkLst>
            <pc:docMk/>
            <pc:sldMk cId="882209902" sldId="259"/>
            <ac:spMk id="2" creationId="{803B639A-131D-429D-B5E1-F5CB52CF9A10}"/>
          </ac:spMkLst>
        </pc:spChg>
        <pc:spChg chg="mod">
          <ac:chgData name="Diedre M. Young" userId="453ddab4-948a-49bf-9aaa-785abcac96ba" providerId="ADAL" clId="{F8BE3C15-C37F-491A-987A-687D1C5A875B}" dt="2020-12-14T20:25:30.579" v="648" actId="20577"/>
          <ac:spMkLst>
            <pc:docMk/>
            <pc:sldMk cId="882209902" sldId="259"/>
            <ac:spMk id="10" creationId="{3105AAFE-6F1E-4471-BBA9-68426495DD5F}"/>
          </ac:spMkLst>
        </pc:spChg>
        <pc:spChg chg="mod">
          <ac:chgData name="Diedre M. Young" userId="453ddab4-948a-49bf-9aaa-785abcac96ba" providerId="ADAL" clId="{F8BE3C15-C37F-491A-987A-687D1C5A875B}" dt="2020-12-14T20:29:04.170" v="650" actId="20577"/>
          <ac:spMkLst>
            <pc:docMk/>
            <pc:sldMk cId="882209902" sldId="259"/>
            <ac:spMk id="17" creationId="{C9E8F287-B79C-4783-9985-6508D93F0B3A}"/>
          </ac:spMkLst>
        </pc:spChg>
      </pc:sldChg>
      <pc:sldChg chg="modSp mod">
        <pc:chgData name="Diedre M. Young" userId="453ddab4-948a-49bf-9aaa-785abcac96ba" providerId="ADAL" clId="{F8BE3C15-C37F-491A-987A-687D1C5A875B}" dt="2020-12-14T20:29:21.886" v="653" actId="27636"/>
        <pc:sldMkLst>
          <pc:docMk/>
          <pc:sldMk cId="4120647350" sldId="261"/>
        </pc:sldMkLst>
        <pc:spChg chg="mod">
          <ac:chgData name="Diedre M. Young" userId="453ddab4-948a-49bf-9aaa-785abcac96ba" providerId="ADAL" clId="{F8BE3C15-C37F-491A-987A-687D1C5A875B}" dt="2020-12-14T20:29:21.886" v="653" actId="27636"/>
          <ac:spMkLst>
            <pc:docMk/>
            <pc:sldMk cId="4120647350" sldId="261"/>
            <ac:spMk id="17" creationId="{921A1306-467A-444C-A4C2-E828E55DDEA5}"/>
          </ac:spMkLst>
        </pc:spChg>
      </pc:sldChg>
      <pc:sldChg chg="modSp mod">
        <pc:chgData name="Diedre M. Young" userId="453ddab4-948a-49bf-9aaa-785abcac96ba" providerId="ADAL" clId="{F8BE3C15-C37F-491A-987A-687D1C5A875B}" dt="2020-12-14T20:30:12.863" v="659" actId="20577"/>
        <pc:sldMkLst>
          <pc:docMk/>
          <pc:sldMk cId="295347008" sldId="263"/>
        </pc:sldMkLst>
        <pc:spChg chg="mod">
          <ac:chgData name="Diedre M. Young" userId="453ddab4-948a-49bf-9aaa-785abcac96ba" providerId="ADAL" clId="{F8BE3C15-C37F-491A-987A-687D1C5A875B}" dt="2020-12-14T20:29:35.350" v="655" actId="20577"/>
          <ac:spMkLst>
            <pc:docMk/>
            <pc:sldMk cId="295347008" sldId="263"/>
            <ac:spMk id="2" creationId="{96015EF6-FDDB-4172-9784-5E2449990F31}"/>
          </ac:spMkLst>
        </pc:spChg>
        <pc:spChg chg="mod">
          <ac:chgData name="Diedre M. Young" userId="453ddab4-948a-49bf-9aaa-785abcac96ba" providerId="ADAL" clId="{F8BE3C15-C37F-491A-987A-687D1C5A875B}" dt="2020-12-14T20:30:12.863" v="659" actId="20577"/>
          <ac:spMkLst>
            <pc:docMk/>
            <pc:sldMk cId="295347008" sldId="263"/>
            <ac:spMk id="3" creationId="{5913CDCD-1594-443D-9C39-085F0B2A7A10}"/>
          </ac:spMkLst>
        </pc:spChg>
      </pc:sldChg>
      <pc:sldChg chg="modSp mod">
        <pc:chgData name="Diedre M. Young" userId="453ddab4-948a-49bf-9aaa-785abcac96ba" providerId="ADAL" clId="{F8BE3C15-C37F-491A-987A-687D1C5A875B}" dt="2020-12-14T20:30:31.432" v="661" actId="20577"/>
        <pc:sldMkLst>
          <pc:docMk/>
          <pc:sldMk cId="2247257380" sldId="264"/>
        </pc:sldMkLst>
        <pc:spChg chg="mod">
          <ac:chgData name="Diedre M. Young" userId="453ddab4-948a-49bf-9aaa-785abcac96ba" providerId="ADAL" clId="{F8BE3C15-C37F-491A-987A-687D1C5A875B}" dt="2020-12-07T21:45:39.107" v="478" actId="20577"/>
          <ac:spMkLst>
            <pc:docMk/>
            <pc:sldMk cId="2247257380" sldId="264"/>
            <ac:spMk id="2" creationId="{DC7F54C2-BC9F-4775-9B66-142E10050E22}"/>
          </ac:spMkLst>
        </pc:spChg>
        <pc:spChg chg="mod">
          <ac:chgData name="Diedre M. Young" userId="453ddab4-948a-49bf-9aaa-785abcac96ba" providerId="ADAL" clId="{F8BE3C15-C37F-491A-987A-687D1C5A875B}" dt="2020-12-14T20:30:31.432" v="661" actId="20577"/>
          <ac:spMkLst>
            <pc:docMk/>
            <pc:sldMk cId="2247257380" sldId="264"/>
            <ac:spMk id="3" creationId="{97E3F939-9475-4EBD-8516-42186E67F9FC}"/>
          </ac:spMkLst>
        </pc:spChg>
      </pc:sldChg>
      <pc:sldChg chg="modSp mod">
        <pc:chgData name="Diedre M. Young" userId="453ddab4-948a-49bf-9aaa-785abcac96ba" providerId="ADAL" clId="{F8BE3C15-C37F-491A-987A-687D1C5A875B}" dt="2020-12-14T20:30:58.871" v="664" actId="20577"/>
        <pc:sldMkLst>
          <pc:docMk/>
          <pc:sldMk cId="2057043725" sldId="265"/>
        </pc:sldMkLst>
        <pc:spChg chg="mod">
          <ac:chgData name="Diedre M. Young" userId="453ddab4-948a-49bf-9aaa-785abcac96ba" providerId="ADAL" clId="{F8BE3C15-C37F-491A-987A-687D1C5A875B}" dt="2020-12-14T20:30:47.944" v="663" actId="20577"/>
          <ac:spMkLst>
            <pc:docMk/>
            <pc:sldMk cId="2057043725" sldId="265"/>
            <ac:spMk id="2" creationId="{36F2DB41-3496-487D-B252-C8FEF5753F29}"/>
          </ac:spMkLst>
        </pc:spChg>
        <pc:spChg chg="mod">
          <ac:chgData name="Diedre M. Young" userId="453ddab4-948a-49bf-9aaa-785abcac96ba" providerId="ADAL" clId="{F8BE3C15-C37F-491A-987A-687D1C5A875B}" dt="2020-12-14T20:30:58.871" v="664" actId="20577"/>
          <ac:spMkLst>
            <pc:docMk/>
            <pc:sldMk cId="2057043725" sldId="265"/>
            <ac:spMk id="3" creationId="{A815938B-7FCD-4D20-BC88-0032F0C15073}"/>
          </ac:spMkLst>
        </pc:spChg>
      </pc:sldChg>
      <pc:sldChg chg="modSp mod">
        <pc:chgData name="Diedre M. Young" userId="453ddab4-948a-49bf-9aaa-785abcac96ba" providerId="ADAL" clId="{F8BE3C15-C37F-491A-987A-687D1C5A875B}" dt="2020-12-07T21:48:43.774" v="632" actId="20577"/>
        <pc:sldMkLst>
          <pc:docMk/>
          <pc:sldMk cId="353452713" sldId="266"/>
        </pc:sldMkLst>
        <pc:spChg chg="mod">
          <ac:chgData name="Diedre M. Young" userId="453ddab4-948a-49bf-9aaa-785abcac96ba" providerId="ADAL" clId="{F8BE3C15-C37F-491A-987A-687D1C5A875B}" dt="2020-12-07T21:48:43.774" v="632" actId="20577"/>
          <ac:spMkLst>
            <pc:docMk/>
            <pc:sldMk cId="353452713" sldId="266"/>
            <ac:spMk id="3" creationId="{D307EA45-714B-4314-ACE5-52D90DB9E48D}"/>
          </ac:spMkLst>
        </pc:spChg>
      </pc:sldChg>
    </pc:docChg>
  </pc:docChgLst>
  <pc:docChgLst>
    <pc:chgData name="Diedre" userId="453ddab4-948a-49bf-9aaa-785abcac96ba" providerId="ADAL" clId="{08CDB0B2-AA43-4381-8DF7-6E18F2336A46}"/>
    <pc:docChg chg="modSld">
      <pc:chgData name="Diedre" userId="453ddab4-948a-49bf-9aaa-785abcac96ba" providerId="ADAL" clId="{08CDB0B2-AA43-4381-8DF7-6E18F2336A46}" dt="2021-01-05T21:43:28.967" v="9" actId="20577"/>
      <pc:docMkLst>
        <pc:docMk/>
      </pc:docMkLst>
      <pc:sldChg chg="modSp mod">
        <pc:chgData name="Diedre" userId="453ddab4-948a-49bf-9aaa-785abcac96ba" providerId="ADAL" clId="{08CDB0B2-AA43-4381-8DF7-6E18F2336A46}" dt="2021-01-05T21:43:28.967" v="9" actId="20577"/>
        <pc:sldMkLst>
          <pc:docMk/>
          <pc:sldMk cId="295347008" sldId="263"/>
        </pc:sldMkLst>
        <pc:spChg chg="mod">
          <ac:chgData name="Diedre" userId="453ddab4-948a-49bf-9aaa-785abcac96ba" providerId="ADAL" clId="{08CDB0B2-AA43-4381-8DF7-6E18F2336A46}" dt="2021-01-05T21:43:28.967" v="9" actId="20577"/>
          <ac:spMkLst>
            <pc:docMk/>
            <pc:sldMk cId="295347008" sldId="263"/>
            <ac:spMk id="3" creationId="{5913CDCD-1594-443D-9C39-085F0B2A7A1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12/5/2022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12/5/2022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12/5/2022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12/5/2022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12/5/2022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T4A_rMlHcy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65081"/>
            <a:ext cx="4775075" cy="1630907"/>
          </a:xfrm>
        </p:spPr>
        <p:txBody>
          <a:bodyPr>
            <a:noAutofit/>
          </a:bodyPr>
          <a:lstStyle/>
          <a:p>
            <a:r>
              <a:rPr lang="en-US" sz="2400" dirty="0">
                <a:solidFill>
                  <a:schemeClr val="tx1"/>
                </a:solidFill>
              </a:rPr>
              <a:t>Environmental</a:t>
            </a:r>
            <a:br>
              <a:rPr lang="en-US" sz="2400" dirty="0">
                <a:solidFill>
                  <a:schemeClr val="tx1"/>
                </a:solidFill>
              </a:rPr>
            </a:br>
            <a:r>
              <a:rPr lang="en-US" sz="2400" dirty="0">
                <a:solidFill>
                  <a:schemeClr val="tx1"/>
                </a:solidFill>
              </a:rPr>
              <a:t> Science: </a:t>
            </a:r>
            <a:br>
              <a:rPr lang="en-US" sz="2400" dirty="0">
                <a:solidFill>
                  <a:schemeClr val="tx1"/>
                </a:solidFill>
              </a:rPr>
            </a:br>
            <a:r>
              <a:rPr lang="en-US" sz="2400" dirty="0">
                <a:solidFill>
                  <a:schemeClr val="tx1"/>
                </a:solidFill>
              </a:rPr>
              <a:t>Populations</a:t>
            </a:r>
            <a:br>
              <a:rPr lang="en-US" sz="2400" dirty="0">
                <a:solidFill>
                  <a:schemeClr val="tx1"/>
                </a:solidFill>
              </a:rPr>
            </a:br>
            <a:r>
              <a:rPr lang="en-US" sz="2400" dirty="0">
                <a:solidFill>
                  <a:schemeClr val="tx1"/>
                </a:solidFill>
              </a:rPr>
              <a:t>and</a:t>
            </a:r>
            <a:br>
              <a:rPr lang="en-US" sz="2400" dirty="0">
                <a:solidFill>
                  <a:schemeClr val="tx1"/>
                </a:solidFill>
              </a:rPr>
            </a:br>
            <a:r>
              <a:rPr lang="en-US" sz="2400" dirty="0">
                <a:solidFill>
                  <a:schemeClr val="tx1"/>
                </a:solidFill>
              </a:rPr>
              <a:t>Sustainability</a:t>
            </a:r>
            <a:br>
              <a:rPr lang="en-US" sz="2800" dirty="0">
                <a:solidFill>
                  <a:schemeClr val="tx1"/>
                </a:solidFill>
              </a:rPr>
            </a:br>
            <a:br>
              <a:rPr lang="en-US" sz="2800" dirty="0">
                <a:solidFill>
                  <a:schemeClr val="tx1"/>
                </a:solidFill>
              </a:rPr>
            </a:br>
            <a:endParaRPr lang="en-US" sz="28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fontScale="92500" lnSpcReduction="20000"/>
          </a:bodyPr>
          <a:lstStyle/>
          <a:p>
            <a:pPr>
              <a:spcAft>
                <a:spcPts val="600"/>
              </a:spcAft>
            </a:pPr>
            <a:r>
              <a:rPr lang="en-US" dirty="0">
                <a:solidFill>
                  <a:schemeClr val="tx1"/>
                </a:solidFill>
              </a:rPr>
              <a:t>Diedre Young MAT, Soybean Science Challenge Coordinator</a:t>
            </a:r>
          </a:p>
        </p:txBody>
      </p:sp>
      <p:pic>
        <p:nvPicPr>
          <p:cNvPr id="5" name="Picture 4" descr="A picture containing text&#10;&#10;Description automatically generated">
            <a:extLst>
              <a:ext uri="{FF2B5EF4-FFF2-40B4-BE49-F238E27FC236}">
                <a16:creationId xmlns:a16="http://schemas.microsoft.com/office/drawing/2014/main" id="{95984AD7-54D6-410D-8AF5-573E8BAACE7F}"/>
              </a:ext>
            </a:extLst>
          </p:cNvPr>
          <p:cNvPicPr>
            <a:picLocks noChangeAspect="1"/>
          </p:cNvPicPr>
          <p:nvPr/>
        </p:nvPicPr>
        <p:blipFill>
          <a:blip r:embed="rId3"/>
          <a:stretch>
            <a:fillRect/>
          </a:stretch>
        </p:blipFill>
        <p:spPr>
          <a:xfrm>
            <a:off x="40956" y="3170911"/>
            <a:ext cx="2426213" cy="545593"/>
          </a:xfrm>
          <a:prstGeom prst="rect">
            <a:avLst/>
          </a:prstGeom>
        </p:spPr>
      </p:pic>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6452-95EF-4F53-94BD-CD1BAD6516AF}"/>
              </a:ext>
            </a:extLst>
          </p:cNvPr>
          <p:cNvSpPr>
            <a:spLocks noGrp="1"/>
          </p:cNvSpPr>
          <p:nvPr>
            <p:ph type="title"/>
          </p:nvPr>
        </p:nvSpPr>
        <p:spPr/>
        <p:txBody>
          <a:bodyPr/>
          <a:lstStyle/>
          <a:p>
            <a:pPr algn="ctr"/>
            <a:r>
              <a:rPr lang="en-US" b="1" dirty="0"/>
              <a:t>NGSS STANDARDS</a:t>
            </a:r>
          </a:p>
        </p:txBody>
      </p:sp>
      <p:sp>
        <p:nvSpPr>
          <p:cNvPr id="3" name="Content Placeholder 2">
            <a:extLst>
              <a:ext uri="{FF2B5EF4-FFF2-40B4-BE49-F238E27FC236}">
                <a16:creationId xmlns:a16="http://schemas.microsoft.com/office/drawing/2014/main" id="{E811CB8A-C4DB-483A-9483-828B1AA6EE64}"/>
              </a:ext>
            </a:extLst>
          </p:cNvPr>
          <p:cNvSpPr>
            <a:spLocks noGrp="1"/>
          </p:cNvSpPr>
          <p:nvPr>
            <p:ph idx="1"/>
          </p:nvPr>
        </p:nvSpPr>
        <p:spPr/>
        <p:txBody>
          <a:bodyPr>
            <a:noAutofit/>
          </a:bodyPr>
          <a:lstStyle/>
          <a:p>
            <a:r>
              <a:rPr lang="en-US" sz="2000" b="1" dirty="0"/>
              <a:t>Topic Three: Populations</a:t>
            </a:r>
            <a:endParaRPr lang="en-US" sz="2000" dirty="0"/>
          </a:p>
          <a:p>
            <a:r>
              <a:rPr lang="en-US" sz="2000" dirty="0"/>
              <a:t>EVS-LS2-6</a:t>
            </a:r>
          </a:p>
          <a:p>
            <a:r>
              <a:rPr lang="en-US" sz="2000" dirty="0"/>
              <a:t>EVS3-ETS1-3</a:t>
            </a:r>
          </a:p>
          <a:p>
            <a:r>
              <a:rPr lang="en-US" sz="2000" b="1" dirty="0"/>
              <a:t>Topic Four: Sustainability</a:t>
            </a:r>
          </a:p>
          <a:p>
            <a:r>
              <a:rPr lang="en-US" sz="2000" dirty="0"/>
              <a:t>EVS-ESS3-1</a:t>
            </a:r>
          </a:p>
          <a:p>
            <a:r>
              <a:rPr lang="en-US" sz="2000" dirty="0"/>
              <a:t>EVS-ESS3-4</a:t>
            </a:r>
          </a:p>
          <a:p>
            <a:r>
              <a:rPr lang="en-US" sz="2000" dirty="0"/>
              <a:t>EVS-LS2-7</a:t>
            </a:r>
          </a:p>
          <a:p>
            <a:r>
              <a:rPr lang="en-US" sz="2000" dirty="0"/>
              <a:t>EVS-LS4-6</a:t>
            </a:r>
          </a:p>
          <a:p>
            <a:r>
              <a:rPr lang="en-US" sz="2000" dirty="0"/>
              <a:t>EVS4-ETS1-3</a:t>
            </a:r>
          </a:p>
        </p:txBody>
      </p:sp>
      <p:pic>
        <p:nvPicPr>
          <p:cNvPr id="5" name="Picture 4" descr="A picture containing text&#10;&#10;Description automatically generated">
            <a:extLst>
              <a:ext uri="{FF2B5EF4-FFF2-40B4-BE49-F238E27FC236}">
                <a16:creationId xmlns:a16="http://schemas.microsoft.com/office/drawing/2014/main" id="{23061B9D-63AF-42B0-9FFC-D2650206B714}"/>
              </a:ext>
            </a:extLst>
          </p:cNvPr>
          <p:cNvPicPr>
            <a:picLocks noChangeAspect="1"/>
          </p:cNvPicPr>
          <p:nvPr/>
        </p:nvPicPr>
        <p:blipFill>
          <a:blip r:embed="rId2"/>
          <a:stretch>
            <a:fillRect/>
          </a:stretch>
        </p:blipFill>
        <p:spPr>
          <a:xfrm>
            <a:off x="7260333" y="5669813"/>
            <a:ext cx="2426213" cy="545593"/>
          </a:xfrm>
          <a:prstGeom prst="rect">
            <a:avLst/>
          </a:prstGeom>
        </p:spPr>
      </p:pic>
      <p:pic>
        <p:nvPicPr>
          <p:cNvPr id="1028" name="Picture 4" descr="white duck on green grass field during daytime">
            <a:extLst>
              <a:ext uri="{FF2B5EF4-FFF2-40B4-BE49-F238E27FC236}">
                <a16:creationId xmlns:a16="http://schemas.microsoft.com/office/drawing/2014/main" id="{D83EDAFB-DC01-436B-BCBF-832495735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805" y="2302968"/>
            <a:ext cx="5832596" cy="327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282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639A-131D-429D-B5E1-F5CB52CF9A10}"/>
              </a:ext>
            </a:extLst>
          </p:cNvPr>
          <p:cNvSpPr>
            <a:spLocks noGrp="1"/>
          </p:cNvSpPr>
          <p:nvPr>
            <p:ph type="title"/>
          </p:nvPr>
        </p:nvSpPr>
        <p:spPr>
          <a:xfrm>
            <a:off x="1066800" y="642594"/>
            <a:ext cx="10058400" cy="1371600"/>
          </a:xfrm>
        </p:spPr>
        <p:txBody>
          <a:bodyPr anchor="ctr">
            <a:normAutofit/>
          </a:bodyPr>
          <a:lstStyle/>
          <a:p>
            <a:r>
              <a:rPr lang="en-US" b="1" dirty="0"/>
              <a:t>USING NO-TILL AND COVER CROP FARMING PLUS SURGE IRRIGATION</a:t>
            </a:r>
          </a:p>
        </p:txBody>
      </p:sp>
      <p:sp>
        <p:nvSpPr>
          <p:cNvPr id="15" name="Text Placeholder 2">
            <a:extLst>
              <a:ext uri="{FF2B5EF4-FFF2-40B4-BE49-F238E27FC236}">
                <a16:creationId xmlns:a16="http://schemas.microsoft.com/office/drawing/2014/main" id="{F480FAE2-C0F8-4ABB-B73F-0A905F253916}"/>
              </a:ext>
            </a:extLst>
          </p:cNvPr>
          <p:cNvSpPr>
            <a:spLocks noGrp="1"/>
          </p:cNvSpPr>
          <p:nvPr>
            <p:ph type="body" idx="1"/>
          </p:nvPr>
        </p:nvSpPr>
        <p:spPr>
          <a:xfrm>
            <a:off x="1069848" y="2074334"/>
            <a:ext cx="4663440" cy="640080"/>
          </a:xfrm>
        </p:spPr>
        <p:txBody>
          <a:bodyPr>
            <a:noAutofit/>
          </a:bodyPr>
          <a:lstStyle/>
          <a:p>
            <a:r>
              <a:rPr lang="en-US" sz="1800" dirty="0"/>
              <a:t>Using new designs to decrease changes to the ecosystem and reduce human impact.</a:t>
            </a:r>
          </a:p>
        </p:txBody>
      </p:sp>
      <p:sp>
        <p:nvSpPr>
          <p:cNvPr id="10" name="Text Placeholder 3">
            <a:extLst>
              <a:ext uri="{FF2B5EF4-FFF2-40B4-BE49-F238E27FC236}">
                <a16:creationId xmlns:a16="http://schemas.microsoft.com/office/drawing/2014/main" id="{3105AAFE-6F1E-4471-BBA9-68426495DD5F}"/>
              </a:ext>
            </a:extLst>
          </p:cNvPr>
          <p:cNvSpPr>
            <a:spLocks noGrp="1"/>
          </p:cNvSpPr>
          <p:nvPr>
            <p:ph sz="half" idx="2"/>
          </p:nvPr>
        </p:nvSpPr>
        <p:spPr>
          <a:xfrm>
            <a:off x="1069848" y="2792472"/>
            <a:ext cx="4663440" cy="3163825"/>
          </a:xfrm>
        </p:spPr>
        <p:txBody>
          <a:bodyPr>
            <a:normAutofit fontScale="92500" lnSpcReduction="20000"/>
          </a:bodyPr>
          <a:lstStyle/>
          <a:p>
            <a:r>
              <a:rPr lang="en-US" dirty="0"/>
              <a:t>Standard tilling of land causes soil erosion, water/nutrient loss and destroys the soil ecosystem. This allows for negative changes to the ecology.</a:t>
            </a:r>
          </a:p>
          <a:p>
            <a:r>
              <a:rPr lang="en-US" dirty="0"/>
              <a:t>No-till/crop cover farming keeps the biomass on the surface and holes are drilled  through this for seed planting.</a:t>
            </a:r>
          </a:p>
          <a:p>
            <a:r>
              <a:rPr lang="en-US" dirty="0"/>
              <a:t>No-till /crop cover allows for biomass to become soil, the ecosystem to stay stable and an increase in water/nutrient absorption to occur.</a:t>
            </a:r>
          </a:p>
        </p:txBody>
      </p:sp>
      <p:sp>
        <p:nvSpPr>
          <p:cNvPr id="17" name="Text Placeholder 4">
            <a:extLst>
              <a:ext uri="{FF2B5EF4-FFF2-40B4-BE49-F238E27FC236}">
                <a16:creationId xmlns:a16="http://schemas.microsoft.com/office/drawing/2014/main" id="{C9E8F287-B79C-4783-9985-6508D93F0B3A}"/>
              </a:ext>
            </a:extLst>
          </p:cNvPr>
          <p:cNvSpPr>
            <a:spLocks noGrp="1"/>
          </p:cNvSpPr>
          <p:nvPr>
            <p:ph type="body" sz="quarter" idx="3"/>
          </p:nvPr>
        </p:nvSpPr>
        <p:spPr>
          <a:xfrm>
            <a:off x="6458712" y="2074334"/>
            <a:ext cx="4663440" cy="640080"/>
          </a:xfrm>
        </p:spPr>
        <p:txBody>
          <a:bodyPr>
            <a:normAutofit/>
          </a:bodyPr>
          <a:lstStyle/>
          <a:p>
            <a:pPr algn="ctr"/>
            <a:r>
              <a:rPr lang="en-US" dirty="0"/>
              <a:t>No-Till Crop Cover for Watermelons</a:t>
            </a:r>
          </a:p>
        </p:txBody>
      </p:sp>
      <p:pic>
        <p:nvPicPr>
          <p:cNvPr id="14" name="Content Placeholder 13" descr="A green plant&#10;&#10;Description automatically generated">
            <a:extLst>
              <a:ext uri="{FF2B5EF4-FFF2-40B4-BE49-F238E27FC236}">
                <a16:creationId xmlns:a16="http://schemas.microsoft.com/office/drawing/2014/main" id="{BC2D3C83-BFC1-4018-BF71-5F876431808F}"/>
              </a:ext>
            </a:extLst>
          </p:cNvPr>
          <p:cNvPicPr>
            <a:picLocks noGrp="1" noChangeAspect="1"/>
          </p:cNvPicPr>
          <p:nvPr>
            <p:ph sz="quarter" idx="4"/>
          </p:nvPr>
        </p:nvPicPr>
        <p:blipFill>
          <a:blip r:embed="rId2"/>
          <a:stretch>
            <a:fillRect/>
          </a:stretch>
        </p:blipFill>
        <p:spPr>
          <a:xfrm>
            <a:off x="6603885" y="2792413"/>
            <a:ext cx="4372205" cy="3163887"/>
          </a:xfrm>
        </p:spPr>
      </p:pic>
      <p:pic>
        <p:nvPicPr>
          <p:cNvPr id="4" name="Picture 3" descr="A picture containing text&#10;&#10;Description automatically generated">
            <a:extLst>
              <a:ext uri="{FF2B5EF4-FFF2-40B4-BE49-F238E27FC236}">
                <a16:creationId xmlns:a16="http://schemas.microsoft.com/office/drawing/2014/main" id="{07C7491A-C44E-4961-B904-592CB88ECAD4}"/>
              </a:ext>
            </a:extLst>
          </p:cNvPr>
          <p:cNvPicPr>
            <a:picLocks noChangeAspect="1"/>
          </p:cNvPicPr>
          <p:nvPr/>
        </p:nvPicPr>
        <p:blipFill>
          <a:blip r:embed="rId3"/>
          <a:stretch>
            <a:fillRect/>
          </a:stretch>
        </p:blipFill>
        <p:spPr>
          <a:xfrm>
            <a:off x="3669787" y="5666296"/>
            <a:ext cx="2426213" cy="545593"/>
          </a:xfrm>
          <a:prstGeom prst="rect">
            <a:avLst/>
          </a:prstGeom>
        </p:spPr>
      </p:pic>
    </p:spTree>
    <p:extLst>
      <p:ext uri="{BB962C8B-B14F-4D97-AF65-F5344CB8AC3E}">
        <p14:creationId xmlns:p14="http://schemas.microsoft.com/office/powerpoint/2010/main" val="882209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AA7C-DC92-43D4-B0E7-3C939E287D0E}"/>
              </a:ext>
            </a:extLst>
          </p:cNvPr>
          <p:cNvSpPr>
            <a:spLocks noGrp="1"/>
          </p:cNvSpPr>
          <p:nvPr>
            <p:ph type="title"/>
          </p:nvPr>
        </p:nvSpPr>
        <p:spPr>
          <a:xfrm>
            <a:off x="1066800" y="642594"/>
            <a:ext cx="10058400" cy="1371600"/>
          </a:xfrm>
        </p:spPr>
        <p:txBody>
          <a:bodyPr anchor="ctr">
            <a:normAutofit/>
          </a:bodyPr>
          <a:lstStyle/>
          <a:p>
            <a:pPr algn="ctr"/>
            <a:r>
              <a:rPr lang="en-US" b="1" dirty="0"/>
              <a:t>Poly-Pipe and Surge Irrigation</a:t>
            </a:r>
          </a:p>
        </p:txBody>
      </p:sp>
      <p:sp>
        <p:nvSpPr>
          <p:cNvPr id="15" name="Text Placeholder 2">
            <a:extLst>
              <a:ext uri="{FF2B5EF4-FFF2-40B4-BE49-F238E27FC236}">
                <a16:creationId xmlns:a16="http://schemas.microsoft.com/office/drawing/2014/main" id="{BFC394EE-88DB-4551-B9EE-42C299F19D7B}"/>
              </a:ext>
            </a:extLst>
          </p:cNvPr>
          <p:cNvSpPr>
            <a:spLocks noGrp="1"/>
          </p:cNvSpPr>
          <p:nvPr>
            <p:ph type="body" idx="1"/>
          </p:nvPr>
        </p:nvSpPr>
        <p:spPr>
          <a:xfrm>
            <a:off x="1069848" y="2074334"/>
            <a:ext cx="4663440" cy="640080"/>
          </a:xfrm>
        </p:spPr>
        <p:txBody>
          <a:bodyPr>
            <a:noAutofit/>
          </a:bodyPr>
          <a:lstStyle/>
          <a:p>
            <a:r>
              <a:rPr lang="en-US" sz="1600" dirty="0"/>
              <a:t>Competing solutions to reduce human activities and solve a major global challenge.</a:t>
            </a:r>
          </a:p>
        </p:txBody>
      </p:sp>
      <p:sp>
        <p:nvSpPr>
          <p:cNvPr id="10" name="Content Placeholder 2">
            <a:extLst>
              <a:ext uri="{FF2B5EF4-FFF2-40B4-BE49-F238E27FC236}">
                <a16:creationId xmlns:a16="http://schemas.microsoft.com/office/drawing/2014/main" id="{C3060738-4482-45C7-8264-A57FC8913274}"/>
              </a:ext>
            </a:extLst>
          </p:cNvPr>
          <p:cNvSpPr>
            <a:spLocks noGrp="1"/>
          </p:cNvSpPr>
          <p:nvPr>
            <p:ph sz="half" idx="2"/>
          </p:nvPr>
        </p:nvSpPr>
        <p:spPr>
          <a:xfrm>
            <a:off x="1069848" y="2792472"/>
            <a:ext cx="4663440" cy="3163825"/>
          </a:xfrm>
        </p:spPr>
        <p:txBody>
          <a:bodyPr>
            <a:normAutofit lnSpcReduction="10000"/>
          </a:bodyPr>
          <a:lstStyle/>
          <a:p>
            <a:r>
              <a:rPr lang="en-US" dirty="0"/>
              <a:t>Regular furrow irrigation involves running lots of water down a channel for hours at a time. This increases water loss by evaporation and increases mineral/chemical loss (plus pollution) through tail water pooling at the end of fields.</a:t>
            </a:r>
          </a:p>
          <a:p>
            <a:r>
              <a:rPr lang="en-US" dirty="0"/>
              <a:t>Poly-pipe directs water in smaller amounts and by surging, more water is absorbed in the roots. </a:t>
            </a:r>
          </a:p>
        </p:txBody>
      </p:sp>
      <p:sp>
        <p:nvSpPr>
          <p:cNvPr id="17" name="Text Placeholder 4">
            <a:extLst>
              <a:ext uri="{FF2B5EF4-FFF2-40B4-BE49-F238E27FC236}">
                <a16:creationId xmlns:a16="http://schemas.microsoft.com/office/drawing/2014/main" id="{921A1306-467A-444C-A4C2-E828E55DDEA5}"/>
              </a:ext>
            </a:extLst>
          </p:cNvPr>
          <p:cNvSpPr>
            <a:spLocks noGrp="1"/>
          </p:cNvSpPr>
          <p:nvPr>
            <p:ph type="body" sz="quarter" idx="3"/>
          </p:nvPr>
        </p:nvSpPr>
        <p:spPr>
          <a:xfrm>
            <a:off x="6458712" y="2074334"/>
            <a:ext cx="4663440" cy="640080"/>
          </a:xfrm>
        </p:spPr>
        <p:txBody>
          <a:bodyPr>
            <a:normAutofit fontScale="92500"/>
          </a:bodyPr>
          <a:lstStyle/>
          <a:p>
            <a:r>
              <a:rPr lang="en-US" dirty="0"/>
              <a:t>Poly-Pipe and Surge Irrigation in a field</a:t>
            </a:r>
          </a:p>
        </p:txBody>
      </p:sp>
      <p:pic>
        <p:nvPicPr>
          <p:cNvPr id="5" name="Content Placeholder 4" descr="A close up of some grass&#10;&#10;Description automatically generated">
            <a:extLst>
              <a:ext uri="{FF2B5EF4-FFF2-40B4-BE49-F238E27FC236}">
                <a16:creationId xmlns:a16="http://schemas.microsoft.com/office/drawing/2014/main" id="{CF8F32FA-95F5-47E3-9B5B-3A713D0E9582}"/>
              </a:ext>
            </a:extLst>
          </p:cNvPr>
          <p:cNvPicPr>
            <a:picLocks noGrp="1" noChangeAspect="1"/>
          </p:cNvPicPr>
          <p:nvPr>
            <p:ph sz="quarter" idx="4"/>
          </p:nvPr>
        </p:nvPicPr>
        <p:blipFill rotWithShape="1">
          <a:blip r:embed="rId2"/>
          <a:srcRect r="3" b="9526"/>
          <a:stretch/>
        </p:blipFill>
        <p:spPr>
          <a:xfrm>
            <a:off x="6458712" y="2792471"/>
            <a:ext cx="4663440" cy="3164509"/>
          </a:xfrm>
          <a:noFill/>
        </p:spPr>
      </p:pic>
      <p:pic>
        <p:nvPicPr>
          <p:cNvPr id="4" name="Picture 3" descr="A picture containing text&#10;&#10;Description automatically generated">
            <a:extLst>
              <a:ext uri="{FF2B5EF4-FFF2-40B4-BE49-F238E27FC236}">
                <a16:creationId xmlns:a16="http://schemas.microsoft.com/office/drawing/2014/main" id="{83375FA5-67AF-4499-962D-ABD66D818566}"/>
              </a:ext>
            </a:extLst>
          </p:cNvPr>
          <p:cNvPicPr>
            <a:picLocks noChangeAspect="1"/>
          </p:cNvPicPr>
          <p:nvPr/>
        </p:nvPicPr>
        <p:blipFill>
          <a:blip r:embed="rId3"/>
          <a:stretch>
            <a:fillRect/>
          </a:stretch>
        </p:blipFill>
        <p:spPr>
          <a:xfrm>
            <a:off x="3855952" y="5652228"/>
            <a:ext cx="2426213" cy="545593"/>
          </a:xfrm>
          <a:prstGeom prst="rect">
            <a:avLst/>
          </a:prstGeom>
        </p:spPr>
      </p:pic>
    </p:spTree>
    <p:extLst>
      <p:ext uri="{BB962C8B-B14F-4D97-AF65-F5344CB8AC3E}">
        <p14:creationId xmlns:p14="http://schemas.microsoft.com/office/powerpoint/2010/main" val="4120647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5EF6-FDDB-4172-9784-5E2449990F31}"/>
              </a:ext>
            </a:extLst>
          </p:cNvPr>
          <p:cNvSpPr>
            <a:spLocks noGrp="1"/>
          </p:cNvSpPr>
          <p:nvPr>
            <p:ph type="title"/>
          </p:nvPr>
        </p:nvSpPr>
        <p:spPr>
          <a:xfrm>
            <a:off x="1066800" y="642594"/>
            <a:ext cx="10058400" cy="1371600"/>
          </a:xfrm>
        </p:spPr>
        <p:txBody>
          <a:bodyPr anchor="ctr">
            <a:normAutofit/>
          </a:bodyPr>
          <a:lstStyle/>
          <a:p>
            <a:r>
              <a:rPr lang="en-US" b="1" dirty="0"/>
              <a:t>So how does this affect populations?</a:t>
            </a:r>
          </a:p>
        </p:txBody>
      </p:sp>
      <p:sp>
        <p:nvSpPr>
          <p:cNvPr id="3" name="Content Placeholder 2">
            <a:extLst>
              <a:ext uri="{FF2B5EF4-FFF2-40B4-BE49-F238E27FC236}">
                <a16:creationId xmlns:a16="http://schemas.microsoft.com/office/drawing/2014/main" id="{5913CDCD-1594-443D-9C39-085F0B2A7A10}"/>
              </a:ext>
            </a:extLst>
          </p:cNvPr>
          <p:cNvSpPr>
            <a:spLocks noGrp="1"/>
          </p:cNvSpPr>
          <p:nvPr>
            <p:ph sz="half" idx="1"/>
          </p:nvPr>
        </p:nvSpPr>
        <p:spPr>
          <a:xfrm>
            <a:off x="1066800" y="2103120"/>
            <a:ext cx="4663440" cy="3749040"/>
          </a:xfrm>
        </p:spPr>
        <p:txBody>
          <a:bodyPr>
            <a:normAutofit/>
          </a:bodyPr>
          <a:lstStyle/>
          <a:p>
            <a:pPr>
              <a:lnSpc>
                <a:spcPct val="100000"/>
              </a:lnSpc>
            </a:pPr>
            <a:r>
              <a:rPr lang="en-US" sz="1400" dirty="0"/>
              <a:t>Every time soil is tilled, it disrupts the life cycle of all flora and fauna living in this delicate ecosystem. It decreases the productivity of the native plants and animals and allows invasive species to take hold. Nutrients are exposed to the air and lost as dust. Soil erosion and habitat/water loss are global issues, and these are caused by tilling.</a:t>
            </a:r>
          </a:p>
          <a:p>
            <a:pPr>
              <a:lnSpc>
                <a:spcPct val="100000"/>
              </a:lnSpc>
            </a:pPr>
            <a:r>
              <a:rPr lang="en-US" sz="1400" dirty="0"/>
              <a:t>Cover crops are crops grown in the winter to nurture the soil and to decrease nutrient and water loss. The crops are not harvested; they are meant to stay in the field.</a:t>
            </a:r>
          </a:p>
          <a:p>
            <a:pPr>
              <a:lnSpc>
                <a:spcPct val="100000"/>
              </a:lnSpc>
            </a:pPr>
            <a:r>
              <a:rPr lang="en-US" sz="1400" dirty="0"/>
              <a:t>By combining no-till and cover crop technology, farmers are ensuring that local ecosystems with their diversified populations are preserved, water usage is decreased, and nutrients stay where they belong.</a:t>
            </a:r>
          </a:p>
        </p:txBody>
      </p:sp>
      <p:pic>
        <p:nvPicPr>
          <p:cNvPr id="5" name="Picture 4" descr="A close up of a dry grass field&#10;&#10;Description automatically generated">
            <a:extLst>
              <a:ext uri="{FF2B5EF4-FFF2-40B4-BE49-F238E27FC236}">
                <a16:creationId xmlns:a16="http://schemas.microsoft.com/office/drawing/2014/main" id="{479BE888-E8AF-4EC7-AC5F-1FA9203753FF}"/>
              </a:ext>
            </a:extLst>
          </p:cNvPr>
          <p:cNvPicPr>
            <a:picLocks noChangeAspect="1"/>
          </p:cNvPicPr>
          <p:nvPr/>
        </p:nvPicPr>
        <p:blipFill rotWithShape="1">
          <a:blip r:embed="rId2"/>
          <a:srcRect l="14352" r="2615" b="-2"/>
          <a:stretch/>
        </p:blipFill>
        <p:spPr>
          <a:xfrm>
            <a:off x="6461760" y="2103120"/>
            <a:ext cx="4663440" cy="3749040"/>
          </a:xfrm>
          <a:prstGeom prst="rect">
            <a:avLst/>
          </a:prstGeom>
          <a:noFill/>
        </p:spPr>
      </p:pic>
      <p:pic>
        <p:nvPicPr>
          <p:cNvPr id="6" name="Picture 5" descr="A picture containing text&#10;&#10;Description automatically generated">
            <a:extLst>
              <a:ext uri="{FF2B5EF4-FFF2-40B4-BE49-F238E27FC236}">
                <a16:creationId xmlns:a16="http://schemas.microsoft.com/office/drawing/2014/main" id="{C83FE745-5355-4B95-8B77-DF6E90AC9718}"/>
              </a:ext>
            </a:extLst>
          </p:cNvPr>
          <p:cNvPicPr>
            <a:picLocks noChangeAspect="1"/>
          </p:cNvPicPr>
          <p:nvPr/>
        </p:nvPicPr>
        <p:blipFill>
          <a:blip r:embed="rId3"/>
          <a:stretch>
            <a:fillRect/>
          </a:stretch>
        </p:blipFill>
        <p:spPr>
          <a:xfrm>
            <a:off x="3669787" y="5638161"/>
            <a:ext cx="2426213" cy="545593"/>
          </a:xfrm>
          <a:prstGeom prst="rect">
            <a:avLst/>
          </a:prstGeom>
        </p:spPr>
      </p:pic>
    </p:spTree>
    <p:extLst>
      <p:ext uri="{BB962C8B-B14F-4D97-AF65-F5344CB8AC3E}">
        <p14:creationId xmlns:p14="http://schemas.microsoft.com/office/powerpoint/2010/main" val="29534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54C2-BC9F-4775-9B66-142E10050E22}"/>
              </a:ext>
            </a:extLst>
          </p:cNvPr>
          <p:cNvSpPr>
            <a:spLocks noGrp="1"/>
          </p:cNvSpPr>
          <p:nvPr>
            <p:ph type="title"/>
          </p:nvPr>
        </p:nvSpPr>
        <p:spPr>
          <a:xfrm>
            <a:off x="1066800" y="642594"/>
            <a:ext cx="10058400" cy="1371600"/>
          </a:xfrm>
        </p:spPr>
        <p:txBody>
          <a:bodyPr anchor="ctr">
            <a:normAutofit/>
          </a:bodyPr>
          <a:lstStyle/>
          <a:p>
            <a:r>
              <a:rPr lang="en-US" b="1" dirty="0"/>
              <a:t>And how does this affect populations and sustainability?</a:t>
            </a:r>
          </a:p>
        </p:txBody>
      </p:sp>
      <p:pic>
        <p:nvPicPr>
          <p:cNvPr id="1026" name="Picture 2" descr="blue and green dragonfly macro photography">
            <a:extLst>
              <a:ext uri="{FF2B5EF4-FFF2-40B4-BE49-F238E27FC236}">
                <a16:creationId xmlns:a16="http://schemas.microsoft.com/office/drawing/2014/main" id="{ACA7A783-2B97-4027-BAB3-39CE8FE29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25" r="7543" b="-2"/>
          <a:stretch/>
        </p:blipFill>
        <p:spPr bwMode="auto">
          <a:xfrm>
            <a:off x="1066800" y="2103120"/>
            <a:ext cx="4663440" cy="3749040"/>
          </a:xfrm>
          <a:prstGeom prst="rect">
            <a:avLst/>
          </a:prstGeom>
          <a:solidFill>
            <a:srgbClr val="FFFFFF"/>
          </a:solidFill>
        </p:spPr>
      </p:pic>
      <p:sp>
        <p:nvSpPr>
          <p:cNvPr id="3" name="Content Placeholder 2">
            <a:extLst>
              <a:ext uri="{FF2B5EF4-FFF2-40B4-BE49-F238E27FC236}">
                <a16:creationId xmlns:a16="http://schemas.microsoft.com/office/drawing/2014/main" id="{97E3F939-9475-4EBD-8516-42186E67F9FC}"/>
              </a:ext>
            </a:extLst>
          </p:cNvPr>
          <p:cNvSpPr>
            <a:spLocks noGrp="1"/>
          </p:cNvSpPr>
          <p:nvPr>
            <p:ph sz="half" idx="2"/>
          </p:nvPr>
        </p:nvSpPr>
        <p:spPr>
          <a:xfrm>
            <a:off x="6461760" y="2103120"/>
            <a:ext cx="4663440" cy="3749040"/>
          </a:xfrm>
        </p:spPr>
        <p:txBody>
          <a:bodyPr>
            <a:normAutofit lnSpcReduction="10000"/>
          </a:bodyPr>
          <a:lstStyle/>
          <a:p>
            <a:pPr>
              <a:lnSpc>
                <a:spcPct val="100000"/>
              </a:lnSpc>
            </a:pPr>
            <a:r>
              <a:rPr lang="en-US" sz="1400" dirty="0"/>
              <a:t>Tilling an area is literally like having a tornado go through your house. You spend time and resources to rebuild only to have that tornado come through again. Flora and fauna in this ecosystem are using valuable resources to rebuild each time a tilling occurs. This also allows invasive pests to take hold because the system is weak. Due to this, populations of native flora and fauna suffer, and farmers are forced to used fertilizers and pesticides to balance. </a:t>
            </a:r>
          </a:p>
          <a:p>
            <a:pPr>
              <a:lnSpc>
                <a:spcPct val="100000"/>
              </a:lnSpc>
            </a:pPr>
            <a:r>
              <a:rPr lang="en-US" sz="1400" dirty="0"/>
              <a:t>No-till /cover crops allow the native flora and fauna to achieve healthy populations and compete against unwanted pests. It also encourages native predators to live in the area. This, in turn, contributes to healthy soil and less chemicals used by farmers, thus improving sustainability.</a:t>
            </a:r>
          </a:p>
          <a:p>
            <a:pPr>
              <a:lnSpc>
                <a:spcPct val="100000"/>
              </a:lnSpc>
            </a:pPr>
            <a:endParaRPr lang="en-US" sz="1400" dirty="0"/>
          </a:p>
        </p:txBody>
      </p:sp>
      <p:pic>
        <p:nvPicPr>
          <p:cNvPr id="5" name="Picture 4" descr="A picture containing text&#10;&#10;Description automatically generated">
            <a:extLst>
              <a:ext uri="{FF2B5EF4-FFF2-40B4-BE49-F238E27FC236}">
                <a16:creationId xmlns:a16="http://schemas.microsoft.com/office/drawing/2014/main" id="{7D63F0AB-EFE3-45FF-85F7-D2E84448DF21}"/>
              </a:ext>
            </a:extLst>
          </p:cNvPr>
          <p:cNvPicPr>
            <a:picLocks noChangeAspect="1"/>
          </p:cNvPicPr>
          <p:nvPr/>
        </p:nvPicPr>
        <p:blipFill>
          <a:blip r:embed="rId3"/>
          <a:stretch>
            <a:fillRect/>
          </a:stretch>
        </p:blipFill>
        <p:spPr>
          <a:xfrm>
            <a:off x="7580373" y="1468601"/>
            <a:ext cx="2426213" cy="545593"/>
          </a:xfrm>
          <a:prstGeom prst="rect">
            <a:avLst/>
          </a:prstGeom>
        </p:spPr>
      </p:pic>
    </p:spTree>
    <p:extLst>
      <p:ext uri="{BB962C8B-B14F-4D97-AF65-F5344CB8AC3E}">
        <p14:creationId xmlns:p14="http://schemas.microsoft.com/office/powerpoint/2010/main" val="2247257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2DB41-3496-487D-B252-C8FEF5753F29}"/>
              </a:ext>
            </a:extLst>
          </p:cNvPr>
          <p:cNvSpPr>
            <a:spLocks noGrp="1"/>
          </p:cNvSpPr>
          <p:nvPr>
            <p:ph type="title"/>
          </p:nvPr>
        </p:nvSpPr>
        <p:spPr/>
        <p:txBody>
          <a:bodyPr/>
          <a:lstStyle/>
          <a:p>
            <a:pPr algn="ctr"/>
            <a:r>
              <a:rPr lang="en-US" b="1" dirty="0"/>
              <a:t>Human Impacts and the Ecosystem</a:t>
            </a:r>
          </a:p>
        </p:txBody>
      </p:sp>
      <p:sp>
        <p:nvSpPr>
          <p:cNvPr id="3" name="Content Placeholder 2">
            <a:extLst>
              <a:ext uri="{FF2B5EF4-FFF2-40B4-BE49-F238E27FC236}">
                <a16:creationId xmlns:a16="http://schemas.microsoft.com/office/drawing/2014/main" id="{A815938B-7FCD-4D20-BC88-0032F0C15073}"/>
              </a:ext>
            </a:extLst>
          </p:cNvPr>
          <p:cNvSpPr>
            <a:spLocks noGrp="1"/>
          </p:cNvSpPr>
          <p:nvPr>
            <p:ph idx="1"/>
          </p:nvPr>
        </p:nvSpPr>
        <p:spPr/>
        <p:txBody>
          <a:bodyPr/>
          <a:lstStyle/>
          <a:p>
            <a:r>
              <a:rPr lang="en-US" dirty="0"/>
              <a:t>Farming the soil has a huge impact on local flora, fauna, soil and water. We need to farm to eat so how do we grow sufficient food (at a decent cost) while protecting the environment?</a:t>
            </a:r>
          </a:p>
          <a:p>
            <a:r>
              <a:rPr lang="en-US" dirty="0"/>
              <a:t>Farmers have turned to research and technology to help grow the food we need all while decreasing the impact on the local ecosystems.</a:t>
            </a:r>
          </a:p>
          <a:p>
            <a:r>
              <a:rPr lang="en-US" dirty="0"/>
              <a:t>Research has shown that no-till and cover crops protect and nurture the soil, keep local flora and fauna healthy and increase water absorption to the roots. This translates into less water, fertilizer and insecticide usage for famers. By using cutting edge research, both farmers and the ecosystem win!</a:t>
            </a:r>
          </a:p>
          <a:p>
            <a:r>
              <a:rPr lang="en-US" dirty="0"/>
              <a:t>By using poly-pipe and surge irrigation, not only is less water used but water is being used more efficiently. This means less water waste, less pollution and healthier plants! This technology not only helps the ecosystem but saves the farmer money, with this savings being passed on to the consumer.</a:t>
            </a:r>
          </a:p>
          <a:p>
            <a:endParaRPr lang="en-US" dirty="0"/>
          </a:p>
        </p:txBody>
      </p:sp>
      <p:pic>
        <p:nvPicPr>
          <p:cNvPr id="2052" name="Picture 4" descr="selective focus photo of plant">
            <a:extLst>
              <a:ext uri="{FF2B5EF4-FFF2-40B4-BE49-F238E27FC236}">
                <a16:creationId xmlns:a16="http://schemas.microsoft.com/office/drawing/2014/main" id="{23253596-97FD-4D11-8293-AF847ECC9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4578" y="4999825"/>
            <a:ext cx="1964326" cy="1396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10;&#10;Description automatically generated">
            <a:extLst>
              <a:ext uri="{FF2B5EF4-FFF2-40B4-BE49-F238E27FC236}">
                <a16:creationId xmlns:a16="http://schemas.microsoft.com/office/drawing/2014/main" id="{475B3CC6-F541-4A4C-99F1-F8E4522FF563}"/>
              </a:ext>
            </a:extLst>
          </p:cNvPr>
          <p:cNvPicPr>
            <a:picLocks noChangeAspect="1"/>
          </p:cNvPicPr>
          <p:nvPr/>
        </p:nvPicPr>
        <p:blipFill>
          <a:blip r:embed="rId3"/>
          <a:stretch>
            <a:fillRect/>
          </a:stretch>
        </p:blipFill>
        <p:spPr>
          <a:xfrm>
            <a:off x="1066800" y="5669813"/>
            <a:ext cx="2426213" cy="545593"/>
          </a:xfrm>
          <a:prstGeom prst="rect">
            <a:avLst/>
          </a:prstGeom>
        </p:spPr>
      </p:pic>
    </p:spTree>
    <p:extLst>
      <p:ext uri="{BB962C8B-B14F-4D97-AF65-F5344CB8AC3E}">
        <p14:creationId xmlns:p14="http://schemas.microsoft.com/office/powerpoint/2010/main" val="2057043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304F1-8F38-474D-85C7-8539A70541DC}"/>
              </a:ext>
            </a:extLst>
          </p:cNvPr>
          <p:cNvSpPr>
            <a:spLocks noGrp="1"/>
          </p:cNvSpPr>
          <p:nvPr>
            <p:ph type="title"/>
          </p:nvPr>
        </p:nvSpPr>
        <p:spPr/>
        <p:txBody>
          <a:bodyPr/>
          <a:lstStyle/>
          <a:p>
            <a:pPr algn="ctr"/>
            <a:r>
              <a:rPr lang="en-US" b="1" dirty="0"/>
              <a:t>Check This Out!</a:t>
            </a:r>
          </a:p>
        </p:txBody>
      </p:sp>
      <p:sp>
        <p:nvSpPr>
          <p:cNvPr id="3" name="Content Placeholder 2">
            <a:extLst>
              <a:ext uri="{FF2B5EF4-FFF2-40B4-BE49-F238E27FC236}">
                <a16:creationId xmlns:a16="http://schemas.microsoft.com/office/drawing/2014/main" id="{D307EA45-714B-4314-ACE5-52D90DB9E48D}"/>
              </a:ext>
            </a:extLst>
          </p:cNvPr>
          <p:cNvSpPr>
            <a:spLocks noGrp="1"/>
          </p:cNvSpPr>
          <p:nvPr>
            <p:ph idx="1"/>
          </p:nvPr>
        </p:nvSpPr>
        <p:spPr/>
        <p:txBody>
          <a:bodyPr/>
          <a:lstStyle/>
          <a:p>
            <a:r>
              <a:rPr lang="en-US" dirty="0"/>
              <a:t>This video shows how a poly-pipe is ‘holed’ for irrigation. The diameter of a pipe is dependent on the amount of water needed for that crop and particular soil type, thus increasing irrigation efficiency </a:t>
            </a:r>
            <a:r>
              <a:rPr lang="en-US"/>
              <a:t>and decreasing water loss.</a:t>
            </a:r>
            <a:endParaRPr lang="en-US" dirty="0"/>
          </a:p>
          <a:p>
            <a:endParaRPr lang="en-US" dirty="0"/>
          </a:p>
        </p:txBody>
      </p:sp>
      <p:pic>
        <p:nvPicPr>
          <p:cNvPr id="4" name="IMG_2660 (6)" descr="Playable Video ">
            <a:hlinkClick r:id="" action="ppaction://media"/>
            <a:extLst>
              <a:ext uri="{FF2B5EF4-FFF2-40B4-BE49-F238E27FC236}">
                <a16:creationId xmlns:a16="http://schemas.microsoft.com/office/drawing/2014/main" id="{3C5A632A-ECC7-49A4-8F81-E1DE546C61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16455" y="3094891"/>
            <a:ext cx="1539066" cy="27361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CFF21D3-D241-406D-BE52-94534BEF5336}"/>
              </a:ext>
            </a:extLst>
          </p:cNvPr>
          <p:cNvPicPr>
            <a:picLocks noChangeAspect="1"/>
          </p:cNvPicPr>
          <p:nvPr/>
        </p:nvPicPr>
        <p:blipFill>
          <a:blip r:embed="rId5"/>
          <a:stretch>
            <a:fillRect/>
          </a:stretch>
        </p:blipFill>
        <p:spPr>
          <a:xfrm>
            <a:off x="830182" y="905256"/>
            <a:ext cx="2426213" cy="545593"/>
          </a:xfrm>
          <a:prstGeom prst="rect">
            <a:avLst/>
          </a:prstGeom>
        </p:spPr>
      </p:pic>
    </p:spTree>
    <p:extLst>
      <p:ext uri="{BB962C8B-B14F-4D97-AF65-F5344CB8AC3E}">
        <p14:creationId xmlns:p14="http://schemas.microsoft.com/office/powerpoint/2010/main" val="35345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667A-A0A0-4A80-B42B-15DA1A951A78}"/>
              </a:ext>
            </a:extLst>
          </p:cNvPr>
          <p:cNvSpPr>
            <a:spLocks noGrp="1"/>
          </p:cNvSpPr>
          <p:nvPr>
            <p:ph type="title"/>
          </p:nvPr>
        </p:nvSpPr>
        <p:spPr/>
        <p:txBody>
          <a:bodyPr/>
          <a:lstStyle/>
          <a:p>
            <a:pPr algn="ctr"/>
            <a:r>
              <a:rPr lang="en-US" b="1" dirty="0"/>
              <a:t>Learn more about how soil and climate are interrelated!</a:t>
            </a:r>
          </a:p>
        </p:txBody>
      </p:sp>
      <p:sp>
        <p:nvSpPr>
          <p:cNvPr id="3" name="Content Placeholder 2">
            <a:extLst>
              <a:ext uri="{FF2B5EF4-FFF2-40B4-BE49-F238E27FC236}">
                <a16:creationId xmlns:a16="http://schemas.microsoft.com/office/drawing/2014/main" id="{EC2A34C1-3F8D-420F-9ED5-B7FF910D55BC}"/>
              </a:ext>
            </a:extLst>
          </p:cNvPr>
          <p:cNvSpPr>
            <a:spLocks noGrp="1"/>
          </p:cNvSpPr>
          <p:nvPr>
            <p:ph idx="1"/>
          </p:nvPr>
        </p:nvSpPr>
        <p:spPr/>
        <p:txBody>
          <a:bodyPr>
            <a:normAutofit/>
          </a:bodyPr>
          <a:lstStyle/>
          <a:p>
            <a:r>
              <a:rPr lang="en-US" sz="2000" dirty="0"/>
              <a:t> </a:t>
            </a:r>
            <a:r>
              <a:rPr lang="en-US" sz="2000" u="sng" dirty="0">
                <a:hlinkClick r:id="rId2" tooltip="Original URL: https://www.youtube.com/watch?v=T4A_rMlHcyE. Click or tap if you trust this link.">
                  <a:extLst>
                    <a:ext uri="{A12FA001-AC4F-418D-AE19-62706E023703}">
                      <ahyp:hlinkClr xmlns:ahyp="http://schemas.microsoft.com/office/drawing/2018/hyperlinkcolor" val="tx"/>
                    </a:ext>
                  </a:extLst>
                </a:hlinkClick>
              </a:rPr>
              <a:t>https://www.youtube.com/watch?v=T4A_rMlHcyE</a:t>
            </a:r>
            <a:endParaRPr lang="en-US" sz="2000" dirty="0"/>
          </a:p>
        </p:txBody>
      </p:sp>
      <p:pic>
        <p:nvPicPr>
          <p:cNvPr id="5" name="Picture 4" descr="A picture containing text&#10;&#10;Description automatically generated">
            <a:extLst>
              <a:ext uri="{FF2B5EF4-FFF2-40B4-BE49-F238E27FC236}">
                <a16:creationId xmlns:a16="http://schemas.microsoft.com/office/drawing/2014/main" id="{E42BFDB1-C4E8-4171-972D-AF26499A2019}"/>
              </a:ext>
            </a:extLst>
          </p:cNvPr>
          <p:cNvPicPr>
            <a:picLocks noChangeAspect="1"/>
          </p:cNvPicPr>
          <p:nvPr/>
        </p:nvPicPr>
        <p:blipFill>
          <a:blip r:embed="rId3"/>
          <a:stretch>
            <a:fillRect/>
          </a:stretch>
        </p:blipFill>
        <p:spPr>
          <a:xfrm>
            <a:off x="4882893" y="3156203"/>
            <a:ext cx="2426213" cy="545593"/>
          </a:xfrm>
          <a:prstGeom prst="rect">
            <a:avLst/>
          </a:prstGeom>
        </p:spPr>
      </p:pic>
    </p:spTree>
    <p:extLst>
      <p:ext uri="{BB962C8B-B14F-4D97-AF65-F5344CB8AC3E}">
        <p14:creationId xmlns:p14="http://schemas.microsoft.com/office/powerpoint/2010/main" val="26344700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7651BA-F45C-4845-9AB3-E0A65B39F5E1}">
  <ds:schemaRefs>
    <ds:schemaRef ds:uri="http://purl.org/dc/elements/1.1/"/>
    <ds:schemaRef ds:uri="http://www.w3.org/XML/1998/namespace"/>
    <ds:schemaRef ds:uri="71af3243-3dd4-4a8d-8c0d-dd76da1f02a5"/>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16c05727-aa75-4e4a-9b5f-8a80a1165891"/>
    <ds:schemaRef ds:uri="http://schemas.microsoft.com/office/2006/metadata/properties"/>
  </ds:schemaRefs>
</ds:datastoreItem>
</file>

<file path=customXml/itemProps2.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B58277-F8DF-46FF-84EC-EF41B835E6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TotalTime>
  <Words>769</Words>
  <Application>Microsoft Office PowerPoint</Application>
  <PresentationFormat>Widescreen</PresentationFormat>
  <Paragraphs>39</Paragraphs>
  <Slides>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Century Gothic</vt:lpstr>
      <vt:lpstr>Garamond</vt:lpstr>
      <vt:lpstr>SavonVTI</vt:lpstr>
      <vt:lpstr>Environmental  Science:  Populations and Sustainability  </vt:lpstr>
      <vt:lpstr>NGSS STANDARDS</vt:lpstr>
      <vt:lpstr>USING NO-TILL AND COVER CROP FARMING PLUS SURGE IRRIGATION</vt:lpstr>
      <vt:lpstr>Poly-Pipe and Surge Irrigation</vt:lpstr>
      <vt:lpstr>So how does this affect populations?</vt:lpstr>
      <vt:lpstr>And how does this affect populations and sustainability?</vt:lpstr>
      <vt:lpstr>Human Impacts and the Ecosystem</vt:lpstr>
      <vt:lpstr>Check This Out!</vt:lpstr>
      <vt:lpstr>Learn more about how soil and climate are interrelated!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Biodiversity and population dynamics  human impacts on earth’s systems</dc:title>
  <dc:creator>Diedre Marie Young</dc:creator>
  <cp:lastModifiedBy>Madison Ellis</cp:lastModifiedBy>
  <cp:revision>5</cp:revision>
  <dcterms:created xsi:type="dcterms:W3CDTF">2020-12-03T01:07:31Z</dcterms:created>
  <dcterms:modified xsi:type="dcterms:W3CDTF">2022-12-05T20:59:16Z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70d0e1-5e3d-4557-a9f8-84d8494b9cc8_Enabled">
    <vt:lpwstr>true</vt:lpwstr>
  </property>
  <property fmtid="{D5CDD505-2E9C-101B-9397-08002B2CF9AE}" pid="3" name="MSIP_Label_0570d0e1-5e3d-4557-a9f8-84d8494b9cc8_SetDate">
    <vt:lpwstr>2022-12-05T20:58:28Z</vt:lpwstr>
  </property>
  <property fmtid="{D5CDD505-2E9C-101B-9397-08002B2CF9AE}" pid="4" name="MSIP_Label_0570d0e1-5e3d-4557-a9f8-84d8494b9cc8_Method">
    <vt:lpwstr>Standard</vt:lpwstr>
  </property>
  <property fmtid="{D5CDD505-2E9C-101B-9397-08002B2CF9AE}" pid="5" name="MSIP_Label_0570d0e1-5e3d-4557-a9f8-84d8494b9cc8_Name">
    <vt:lpwstr>Public Data</vt:lpwstr>
  </property>
  <property fmtid="{D5CDD505-2E9C-101B-9397-08002B2CF9AE}" pid="6" name="MSIP_Label_0570d0e1-5e3d-4557-a9f8-84d8494b9cc8_SiteId">
    <vt:lpwstr>174d954f-585e-40c3-ae1c-01ada5f26723</vt:lpwstr>
  </property>
  <property fmtid="{D5CDD505-2E9C-101B-9397-08002B2CF9AE}" pid="7" name="MSIP_Label_0570d0e1-5e3d-4557-a9f8-84d8494b9cc8_ActionId">
    <vt:lpwstr>5beb5642-f1e0-4446-9691-a18b44f9ec7e</vt:lpwstr>
  </property>
  <property fmtid="{D5CDD505-2E9C-101B-9397-08002B2CF9AE}" pid="8" name="MSIP_Label_0570d0e1-5e3d-4557-a9f8-84d8494b9cc8_ContentBits">
    <vt:lpwstr>0</vt:lpwstr>
  </property>
</Properties>
</file>