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E94E53-1F59-4700-972E-6CEC32A7E863}" v="46" dt="2020-12-08T20:38:25.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19" autoAdjust="0"/>
  </p:normalViewPr>
  <p:slideViewPr>
    <p:cSldViewPr snapToGrid="0">
      <p:cViewPr varScale="1">
        <p:scale>
          <a:sx n="105" d="100"/>
          <a:sy n="105" d="100"/>
        </p:scale>
        <p:origin x="12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12/5/2022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12/5/2022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12/5/2022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12/5/2022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12/5/2022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am11.safelinks.protection.outlook.com/?url=https%3A%2F%2Fwww.youtube.com%2Fwatch%3Fv%3DT4A_rMlHcyE&amp;data=04%7C01%7C%7Cd7265dd168f94931c95308d896fe71de%7C79c742c4e61c4fa5be89a3cb566a80d1%7C0%7C0%7C637425366852066536%7CUnknown%7CTWFpbGZsb3d8eyJWIjoiMC4wLjAwMDAiLCJQIjoiV2luMzIiLCJBTiI6Ik1haWwiLCJXVCI6Mn0%3D%7C1000&amp;sdata=oqGA0r4me%2FERBnPvwNaP9723dUvOxor6wI6zf5PXSEE%3D&amp;reserved=0" TargetMode="External"/><Relationship Id="rId2" Type="http://schemas.openxmlformats.org/officeDocument/2006/relationships/hyperlink" Target="https://www.youtube.com/watch?v=QV4dxHrvxp8&amp;list=PL7B61381EE0438243&amp;index=38"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alphaModFix amt="90000"/>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70" name="Rectangle 69">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72" name="Rectangle 71">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629103" y="2244830"/>
            <a:ext cx="8933796" cy="2437232"/>
          </a:xfrm>
        </p:spPr>
        <p:txBody>
          <a:bodyPr>
            <a:normAutofit/>
          </a:bodyPr>
          <a:lstStyle/>
          <a:p>
            <a:r>
              <a:rPr lang="en-US" sz="4300"/>
              <a:t>Earth Science:</a:t>
            </a:r>
            <a:br>
              <a:rPr lang="en-US" sz="4300"/>
            </a:br>
            <a:r>
              <a:rPr lang="en-US" sz="4300"/>
              <a:t>Earth Systems and Human Sustainability</a:t>
            </a:r>
            <a:br>
              <a:rPr lang="en-US" sz="4300"/>
            </a:br>
            <a:endParaRPr lang="en-US" sz="430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629101" y="4682062"/>
            <a:ext cx="8936846" cy="457201"/>
          </a:xfrm>
        </p:spPr>
        <p:txBody>
          <a:bodyPr>
            <a:normAutofit/>
          </a:bodyPr>
          <a:lstStyle/>
          <a:p>
            <a:pPr>
              <a:lnSpc>
                <a:spcPct val="100000"/>
              </a:lnSpc>
              <a:spcAft>
                <a:spcPts val="600"/>
              </a:spcAft>
            </a:pPr>
            <a:r>
              <a:rPr lang="en-US" sz="900"/>
              <a:t>Diedre Young MAT</a:t>
            </a:r>
          </a:p>
          <a:p>
            <a:pPr>
              <a:lnSpc>
                <a:spcPct val="100000"/>
              </a:lnSpc>
              <a:spcAft>
                <a:spcPts val="600"/>
              </a:spcAft>
            </a:pPr>
            <a:r>
              <a:rPr lang="en-US" sz="900"/>
              <a:t>Soybean Science Challenge Coordinator</a:t>
            </a:r>
          </a:p>
        </p:txBody>
      </p:sp>
      <p:sp>
        <p:nvSpPr>
          <p:cNvPr id="74" name="Rectangle 73">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10;&#10;Description automatically generated">
            <a:extLst>
              <a:ext uri="{FF2B5EF4-FFF2-40B4-BE49-F238E27FC236}">
                <a16:creationId xmlns:a16="http://schemas.microsoft.com/office/drawing/2014/main" id="{37E23B97-3287-47AC-9FF4-15AD3BEA4599}"/>
              </a:ext>
            </a:extLst>
          </p:cNvPr>
          <p:cNvPicPr>
            <a:picLocks noChangeAspect="1"/>
          </p:cNvPicPr>
          <p:nvPr/>
        </p:nvPicPr>
        <p:blipFill>
          <a:blip r:embed="rId3"/>
          <a:stretch>
            <a:fillRect/>
          </a:stretch>
        </p:blipFill>
        <p:spPr>
          <a:xfrm>
            <a:off x="361464" y="5663692"/>
            <a:ext cx="1892812" cy="1082042"/>
          </a:xfrm>
          <a:prstGeom prst="rect">
            <a:avLst/>
          </a:prstGeom>
        </p:spPr>
      </p:pic>
    </p:spTree>
    <p:extLst>
      <p:ext uri="{BB962C8B-B14F-4D97-AF65-F5344CB8AC3E}">
        <p14:creationId xmlns:p14="http://schemas.microsoft.com/office/powerpoint/2010/main" val="173669318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72">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74">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1028" name="Picture 4" descr="Environmental Protection, Nature Conservation, Ecology">
            <a:extLst>
              <a:ext uri="{FF2B5EF4-FFF2-40B4-BE49-F238E27FC236}">
                <a16:creationId xmlns:a16="http://schemas.microsoft.com/office/drawing/2014/main" id="{7BC4CF19-2F21-498C-9AFD-30C5E72AD9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98" r="19201" b="2"/>
          <a:stretch/>
        </p:blipFill>
        <p:spPr bwMode="auto">
          <a:xfrm>
            <a:off x="424928"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76">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62CBA-D347-43A0-B558-602FFE01CC80}"/>
              </a:ext>
            </a:extLst>
          </p:cNvPr>
          <p:cNvSpPr>
            <a:spLocks noGrp="1"/>
          </p:cNvSpPr>
          <p:nvPr>
            <p:ph type="title"/>
          </p:nvPr>
        </p:nvSpPr>
        <p:spPr>
          <a:xfrm>
            <a:off x="6846137" y="727626"/>
            <a:ext cx="4602152" cy="1718225"/>
          </a:xfrm>
        </p:spPr>
        <p:txBody>
          <a:bodyPr>
            <a:normAutofit/>
          </a:bodyPr>
          <a:lstStyle/>
          <a:p>
            <a:r>
              <a:rPr lang="en-US" b="1" dirty="0"/>
              <a:t>NGSS STANDARDS</a:t>
            </a:r>
          </a:p>
        </p:txBody>
      </p:sp>
      <p:sp>
        <p:nvSpPr>
          <p:cNvPr id="3" name="Content Placeholder 2">
            <a:extLst>
              <a:ext uri="{FF2B5EF4-FFF2-40B4-BE49-F238E27FC236}">
                <a16:creationId xmlns:a16="http://schemas.microsoft.com/office/drawing/2014/main" id="{21152440-64C3-49CF-A66D-58D3295B6EF4}"/>
              </a:ext>
            </a:extLst>
          </p:cNvPr>
          <p:cNvSpPr>
            <a:spLocks noGrp="1"/>
          </p:cNvSpPr>
          <p:nvPr>
            <p:ph idx="1"/>
          </p:nvPr>
        </p:nvSpPr>
        <p:spPr>
          <a:xfrm>
            <a:off x="6846137" y="2538919"/>
            <a:ext cx="4602152" cy="3557805"/>
          </a:xfrm>
        </p:spPr>
        <p:txBody>
          <a:bodyPr>
            <a:normAutofit/>
          </a:bodyPr>
          <a:lstStyle/>
          <a:p>
            <a:pPr marL="0" indent="0">
              <a:buNone/>
            </a:pPr>
            <a:r>
              <a:rPr lang="en-US" b="1" dirty="0"/>
              <a:t>TOPIC TWO: EARTH SYSTEMS</a:t>
            </a:r>
          </a:p>
          <a:p>
            <a:r>
              <a:rPr lang="en-US" dirty="0"/>
              <a:t>ES2-ETS1-1</a:t>
            </a:r>
          </a:p>
          <a:p>
            <a:endParaRPr lang="en-US" dirty="0"/>
          </a:p>
          <a:p>
            <a:pPr marL="0" indent="0">
              <a:buNone/>
            </a:pPr>
            <a:r>
              <a:rPr lang="en-US" b="1" dirty="0"/>
              <a:t>TOPIC THREE: HUMAN SUSTAINABILITY</a:t>
            </a:r>
          </a:p>
          <a:p>
            <a:r>
              <a:rPr lang="en-US" dirty="0"/>
              <a:t>ES-ESS3-4</a:t>
            </a:r>
          </a:p>
          <a:p>
            <a:r>
              <a:rPr lang="en-US" dirty="0"/>
              <a:t>ES3-ETS1-1</a:t>
            </a:r>
          </a:p>
          <a:p>
            <a:r>
              <a:rPr lang="en-US" dirty="0"/>
              <a:t>ES3-ETS1-2</a:t>
            </a:r>
          </a:p>
        </p:txBody>
      </p:sp>
      <p:pic>
        <p:nvPicPr>
          <p:cNvPr id="5" name="Picture 4" descr="U of A Division of Agriculture Research and Extension University of Arkansas System ">
            <a:extLst>
              <a:ext uri="{FF2B5EF4-FFF2-40B4-BE49-F238E27FC236}">
                <a16:creationId xmlns:a16="http://schemas.microsoft.com/office/drawing/2014/main" id="{E99E971E-E421-4418-ABDF-F8533B3EFE52}"/>
              </a:ext>
            </a:extLst>
          </p:cNvPr>
          <p:cNvPicPr>
            <a:picLocks noChangeAspect="1"/>
          </p:cNvPicPr>
          <p:nvPr/>
        </p:nvPicPr>
        <p:blipFill>
          <a:blip r:embed="rId3"/>
          <a:stretch>
            <a:fillRect/>
          </a:stretch>
        </p:blipFill>
        <p:spPr>
          <a:xfrm>
            <a:off x="8897681" y="5643471"/>
            <a:ext cx="2426213" cy="545593"/>
          </a:xfrm>
          <a:prstGeom prst="rect">
            <a:avLst/>
          </a:prstGeom>
        </p:spPr>
      </p:pic>
    </p:spTree>
    <p:extLst>
      <p:ext uri="{BB962C8B-B14F-4D97-AF65-F5344CB8AC3E}">
        <p14:creationId xmlns:p14="http://schemas.microsoft.com/office/powerpoint/2010/main" val="67115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7F7D8BC-AFA0-447A-A102-EBB13357BAAC}"/>
              </a:ext>
            </a:extLst>
          </p:cNvPr>
          <p:cNvSpPr>
            <a:spLocks noGrp="1"/>
          </p:cNvSpPr>
          <p:nvPr>
            <p:ph type="title"/>
          </p:nvPr>
        </p:nvSpPr>
        <p:spPr>
          <a:xfrm>
            <a:off x="868680" y="642593"/>
            <a:ext cx="6281928" cy="1744183"/>
          </a:xfrm>
        </p:spPr>
        <p:txBody>
          <a:bodyPr>
            <a:normAutofit/>
          </a:bodyPr>
          <a:lstStyle/>
          <a:p>
            <a:r>
              <a:rPr lang="en-US" dirty="0"/>
              <a:t>Current Alluvial Aquifer Issues (Earth Systems)</a:t>
            </a:r>
          </a:p>
        </p:txBody>
      </p:sp>
      <p:sp>
        <p:nvSpPr>
          <p:cNvPr id="3" name="Content Placeholder 2">
            <a:extLst>
              <a:ext uri="{FF2B5EF4-FFF2-40B4-BE49-F238E27FC236}">
                <a16:creationId xmlns:a16="http://schemas.microsoft.com/office/drawing/2014/main" id="{F65CEA9E-6124-4CED-8548-84477509BB74}"/>
              </a:ext>
            </a:extLst>
          </p:cNvPr>
          <p:cNvSpPr>
            <a:spLocks noGrp="1"/>
          </p:cNvSpPr>
          <p:nvPr>
            <p:ph idx="1"/>
          </p:nvPr>
        </p:nvSpPr>
        <p:spPr>
          <a:xfrm>
            <a:off x="868680" y="2386584"/>
            <a:ext cx="6281928" cy="3648456"/>
          </a:xfrm>
        </p:spPr>
        <p:txBody>
          <a:bodyPr>
            <a:normAutofit/>
          </a:bodyPr>
          <a:lstStyle/>
          <a:p>
            <a:r>
              <a:rPr lang="en-US" sz="1400" dirty="0"/>
              <a:t>The Alluvial Aquifer is a gravel and sand shallow aquifer that covers multiple states (including Arkansas) and 32,000 square miles.</a:t>
            </a:r>
          </a:p>
          <a:p>
            <a:r>
              <a:rPr lang="en-US" sz="1400" dirty="0"/>
              <a:t>The confining beds on this aquifer determine water recharge, with a recharge rate of around two million gallons (2-5 inches) a year. Studies show the Alluvial will need to stay at a 50% level for sustainability.</a:t>
            </a:r>
          </a:p>
          <a:p>
            <a:r>
              <a:rPr lang="en-US" sz="1400" dirty="0"/>
              <a:t>The Alluvial is used by private and public wells, industry, powerplants and irrigation.</a:t>
            </a:r>
          </a:p>
          <a:p>
            <a:r>
              <a:rPr lang="en-US" sz="1400" dirty="0"/>
              <a:t>Currently, 11% of the </a:t>
            </a:r>
            <a:r>
              <a:rPr lang="en-US" sz="1400" dirty="0" err="1"/>
              <a:t>Alluvial’s</a:t>
            </a:r>
            <a:r>
              <a:rPr lang="en-US" sz="1400" dirty="0"/>
              <a:t> water is used for irrigation. Due to the slow recharge rate of the Alluvial, cones of depression have developed due to water loss (with some areas at 10% levels) and current predictions show an 80% difference in recharge rate and water usage.</a:t>
            </a:r>
          </a:p>
          <a:p>
            <a:r>
              <a:rPr lang="en-US" sz="1400" dirty="0"/>
              <a:t>What can be done by farmers to help improve the aquifer’s water levels to a sustainable level all while keeping their crops irrigated?</a:t>
            </a:r>
          </a:p>
          <a:p>
            <a:endParaRPr lang="en-US" sz="1400" dirty="0"/>
          </a:p>
        </p:txBody>
      </p:sp>
      <p:pic>
        <p:nvPicPr>
          <p:cNvPr id="1026" name="Picture 2" descr="WAUSP mississippi alluvial plain aquifers photo 5">
            <a:extLst>
              <a:ext uri="{FF2B5EF4-FFF2-40B4-BE49-F238E27FC236}">
                <a16:creationId xmlns:a16="http://schemas.microsoft.com/office/drawing/2014/main" id="{3FE0AA47-B855-4E20-BEFC-3E68C80A6B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38" r="24449" b="-1"/>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 of A Division of Agriculture Research and Extension University of Arkansas System ">
            <a:extLst>
              <a:ext uri="{FF2B5EF4-FFF2-40B4-BE49-F238E27FC236}">
                <a16:creationId xmlns:a16="http://schemas.microsoft.com/office/drawing/2014/main" id="{90FD0950-ED0E-4A16-ADCB-43E31D6129A4}"/>
              </a:ext>
            </a:extLst>
          </p:cNvPr>
          <p:cNvPicPr>
            <a:picLocks noChangeAspect="1"/>
          </p:cNvPicPr>
          <p:nvPr/>
        </p:nvPicPr>
        <p:blipFill>
          <a:blip r:embed="rId3"/>
          <a:stretch>
            <a:fillRect/>
          </a:stretch>
        </p:blipFill>
        <p:spPr>
          <a:xfrm>
            <a:off x="7974530" y="374904"/>
            <a:ext cx="2426213" cy="545593"/>
          </a:xfrm>
          <a:prstGeom prst="rect">
            <a:avLst/>
          </a:prstGeom>
        </p:spPr>
      </p:pic>
    </p:spTree>
    <p:extLst>
      <p:ext uri="{BB962C8B-B14F-4D97-AF65-F5344CB8AC3E}">
        <p14:creationId xmlns:p14="http://schemas.microsoft.com/office/powerpoint/2010/main" val="427072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81ECBA-AE9B-476F-9F64-DB5E7B42ABD9}"/>
              </a:ext>
              <a:ext uri="{C183D7F6-B498-43B3-948B-1728B52AA6E4}">
                <adec:decorative xmlns:adec="http://schemas.microsoft.com/office/drawing/2017/decorative" val="1"/>
              </a:ext>
            </a:extLst>
          </p:cNvPr>
          <p:cNvPicPr/>
          <p:nvPr/>
        </p:nvPicPr>
        <p:blipFill rotWithShape="1">
          <a:blip r:embed="rId2" cstate="print">
            <a:extLst>
              <a:ext uri="{28A0092B-C50C-407E-A947-70E740481C1C}">
                <a14:useLocalDpi xmlns:a14="http://schemas.microsoft.com/office/drawing/2010/main" val="0"/>
              </a:ext>
            </a:extLst>
          </a:blip>
          <a:srcRect l="10849" r="18776" b="2"/>
          <a:stretch/>
        </p:blipFill>
        <p:spPr bwMode="auto">
          <a:xfrm>
            <a:off x="20" y="10"/>
            <a:ext cx="6392647" cy="6857990"/>
          </a:xfrm>
          <a:prstGeom prst="rect">
            <a:avLst/>
          </a:prstGeom>
          <a:noFill/>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23A43-9349-45E6-BA85-DE8B485CF13A}"/>
              </a:ext>
            </a:extLst>
          </p:cNvPr>
          <p:cNvSpPr>
            <a:spLocks noGrp="1"/>
          </p:cNvSpPr>
          <p:nvPr>
            <p:ph type="title"/>
          </p:nvPr>
        </p:nvSpPr>
        <p:spPr>
          <a:xfrm>
            <a:off x="7064082" y="642594"/>
            <a:ext cx="4472921" cy="1371600"/>
          </a:xfrm>
        </p:spPr>
        <p:txBody>
          <a:bodyPr>
            <a:normAutofit/>
          </a:bodyPr>
          <a:lstStyle/>
          <a:p>
            <a:r>
              <a:rPr lang="en-US" sz="2500"/>
              <a:t>Farm Surface Water Retention Techniques: Creating Sustainable Irrigation Water</a:t>
            </a:r>
          </a:p>
        </p:txBody>
      </p:sp>
      <p:sp>
        <p:nvSpPr>
          <p:cNvPr id="3" name="Content Placeholder 2">
            <a:extLst>
              <a:ext uri="{FF2B5EF4-FFF2-40B4-BE49-F238E27FC236}">
                <a16:creationId xmlns:a16="http://schemas.microsoft.com/office/drawing/2014/main" id="{DC2610DE-03A9-46CF-88E1-B72610E502B9}"/>
              </a:ext>
            </a:extLst>
          </p:cNvPr>
          <p:cNvSpPr>
            <a:spLocks noGrp="1"/>
          </p:cNvSpPr>
          <p:nvPr>
            <p:ph idx="1"/>
          </p:nvPr>
        </p:nvSpPr>
        <p:spPr>
          <a:xfrm>
            <a:off x="7064082" y="2103120"/>
            <a:ext cx="4472922" cy="3931920"/>
          </a:xfrm>
        </p:spPr>
        <p:txBody>
          <a:bodyPr>
            <a:normAutofit/>
          </a:bodyPr>
          <a:lstStyle/>
          <a:p>
            <a:pPr>
              <a:lnSpc>
                <a:spcPct val="100000"/>
              </a:lnSpc>
            </a:pPr>
            <a:r>
              <a:rPr lang="en-US" sz="1400" dirty="0"/>
              <a:t>Reservoirs: Reservoirs are built to catch rain and to store excess water from winter transfer. Some water transfer is:</a:t>
            </a:r>
          </a:p>
          <a:p>
            <a:pPr>
              <a:lnSpc>
                <a:spcPct val="100000"/>
              </a:lnSpc>
            </a:pPr>
            <a:r>
              <a:rPr lang="en-US" sz="1400" dirty="0"/>
              <a:t>Tail Water Ditches: Tail water is directed to local reservoirs for reuse. This could be from irrigation or rainwater.</a:t>
            </a:r>
          </a:p>
          <a:p>
            <a:pPr>
              <a:lnSpc>
                <a:spcPct val="100000"/>
              </a:lnSpc>
            </a:pPr>
            <a:r>
              <a:rPr lang="en-US" sz="1400" dirty="0"/>
              <a:t>River Overflow Usage: Water from rivers full of winter overflow is pumped to local streams and bayous for reservoir pumping. Studies show this DOES NOT affect water flow downstream to the Gulf.</a:t>
            </a:r>
          </a:p>
          <a:p>
            <a:pPr>
              <a:lnSpc>
                <a:spcPct val="100000"/>
              </a:lnSpc>
            </a:pPr>
            <a:r>
              <a:rPr lang="en-US" sz="1400" dirty="0"/>
              <a:t>Water overflow redirection: Winter water overflow from local bayous is directed into farm reservoirs. The bayous are  not drained, only overflow is taken to keep bayous at a sustainable water level.</a:t>
            </a:r>
          </a:p>
          <a:p>
            <a:pPr>
              <a:lnSpc>
                <a:spcPct val="100000"/>
              </a:lnSpc>
            </a:pPr>
            <a:endParaRPr lang="en-US" sz="1400" dirty="0"/>
          </a:p>
          <a:p>
            <a:pPr>
              <a:lnSpc>
                <a:spcPct val="100000"/>
              </a:lnSpc>
            </a:pPr>
            <a:endParaRPr lang="en-US" sz="1400" dirty="0"/>
          </a:p>
        </p:txBody>
      </p:sp>
      <p:pic>
        <p:nvPicPr>
          <p:cNvPr id="6" name="Picture 5" descr="U of A Division of Agriculture Research and Extension University of Arkansas System ">
            <a:extLst>
              <a:ext uri="{FF2B5EF4-FFF2-40B4-BE49-F238E27FC236}">
                <a16:creationId xmlns:a16="http://schemas.microsoft.com/office/drawing/2014/main" id="{800D7085-50A6-4203-8C72-9C96FB1450EB}"/>
              </a:ext>
            </a:extLst>
          </p:cNvPr>
          <p:cNvPicPr>
            <a:picLocks noChangeAspect="1"/>
          </p:cNvPicPr>
          <p:nvPr/>
        </p:nvPicPr>
        <p:blipFill>
          <a:blip r:embed="rId3"/>
          <a:stretch>
            <a:fillRect/>
          </a:stretch>
        </p:blipFill>
        <p:spPr>
          <a:xfrm>
            <a:off x="7985729" y="5807459"/>
            <a:ext cx="2426213" cy="545593"/>
          </a:xfrm>
          <a:prstGeom prst="rect">
            <a:avLst/>
          </a:prstGeom>
        </p:spPr>
      </p:pic>
    </p:spTree>
    <p:extLst>
      <p:ext uri="{BB962C8B-B14F-4D97-AF65-F5344CB8AC3E}">
        <p14:creationId xmlns:p14="http://schemas.microsoft.com/office/powerpoint/2010/main" val="232766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FF9A1CD-B290-43CD-A72F-3D452A76BA87}"/>
              </a:ext>
            </a:extLst>
          </p:cNvPr>
          <p:cNvSpPr>
            <a:spLocks noGrp="1"/>
          </p:cNvSpPr>
          <p:nvPr>
            <p:ph type="title"/>
          </p:nvPr>
        </p:nvSpPr>
        <p:spPr>
          <a:xfrm>
            <a:off x="868680" y="642593"/>
            <a:ext cx="6281928" cy="1744183"/>
          </a:xfrm>
        </p:spPr>
        <p:txBody>
          <a:bodyPr>
            <a:normAutofit/>
          </a:bodyPr>
          <a:lstStyle/>
          <a:p>
            <a:pPr algn="ctr"/>
            <a:r>
              <a:rPr lang="en-US" dirty="0"/>
              <a:t>Sustainable Irrigation Farming</a:t>
            </a:r>
          </a:p>
        </p:txBody>
      </p:sp>
      <p:sp>
        <p:nvSpPr>
          <p:cNvPr id="3" name="Content Placeholder 2">
            <a:extLst>
              <a:ext uri="{FF2B5EF4-FFF2-40B4-BE49-F238E27FC236}">
                <a16:creationId xmlns:a16="http://schemas.microsoft.com/office/drawing/2014/main" id="{3B38866A-D284-4B2F-A7D4-50E07CBEB8C8}"/>
              </a:ext>
            </a:extLst>
          </p:cNvPr>
          <p:cNvSpPr>
            <a:spLocks noGrp="1"/>
          </p:cNvSpPr>
          <p:nvPr>
            <p:ph idx="1"/>
          </p:nvPr>
        </p:nvSpPr>
        <p:spPr>
          <a:xfrm>
            <a:off x="868680" y="2386584"/>
            <a:ext cx="6281928" cy="3648456"/>
          </a:xfrm>
        </p:spPr>
        <p:txBody>
          <a:bodyPr>
            <a:normAutofit/>
          </a:bodyPr>
          <a:lstStyle/>
          <a:p>
            <a:r>
              <a:rPr lang="en-US" sz="1400" dirty="0"/>
              <a:t>Leveling Fields: By leveling fields to a fraction of a percent grade, farmers can keep water on their crops longer and decrease tail water build up.</a:t>
            </a:r>
          </a:p>
          <a:p>
            <a:r>
              <a:rPr lang="en-US" sz="1400" dirty="0"/>
              <a:t>Underground Piping: By using underground piping from the reservoir to the field, water evaporation loss is minimized.</a:t>
            </a:r>
          </a:p>
          <a:p>
            <a:r>
              <a:rPr lang="en-US" sz="1400" dirty="0"/>
              <a:t>Alternating Wetting and Drying: By allowing field to dry to a mud and then re-watering, less water is wasted, and the greenhouse gas methane is decreased.</a:t>
            </a:r>
          </a:p>
          <a:p>
            <a:r>
              <a:rPr lang="en-US" sz="1400" dirty="0"/>
              <a:t>Poly-pipe: Poly pipe irrigation uses pipe with specific diameter holes to release only the amount of water needed for that crop and soil type. Less water is used, and evaporation/tail water stays at a minimum.</a:t>
            </a:r>
          </a:p>
          <a:p>
            <a:r>
              <a:rPr lang="en-US" sz="1400" dirty="0"/>
              <a:t>No-till and cover crops: By not tilling the soil, water loss is minimized from exposure and cover crops add to this by creating a root structure that holds the water in the soil.</a:t>
            </a:r>
          </a:p>
          <a:p>
            <a:endParaRPr lang="en-US" sz="1400" dirty="0"/>
          </a:p>
          <a:p>
            <a:endParaRPr lang="en-US" sz="1400" dirty="0"/>
          </a:p>
        </p:txBody>
      </p:sp>
      <p:pic>
        <p:nvPicPr>
          <p:cNvPr id="5" name="Picture 4">
            <a:extLst>
              <a:ext uri="{FF2B5EF4-FFF2-40B4-BE49-F238E27FC236}">
                <a16:creationId xmlns:a16="http://schemas.microsoft.com/office/drawing/2014/main" id="{B07511AC-0CD8-4E62-953B-FFA3B3CE2ACD}"/>
              </a:ext>
              <a:ext uri="{C183D7F6-B498-43B3-948B-1728B52AA6E4}">
                <adec:decorative xmlns:adec="http://schemas.microsoft.com/office/drawing/2017/decorative" val="1"/>
              </a:ext>
            </a:extLst>
          </p:cNvPr>
          <p:cNvPicPr>
            <a:picLocks noChangeAspect="1"/>
          </p:cNvPicPr>
          <p:nvPr/>
        </p:nvPicPr>
        <p:blipFill rotWithShape="1">
          <a:blip r:embed="rId2"/>
          <a:srcRect l="24082" r="29230" b="1"/>
          <a:stretch/>
        </p:blipFill>
        <p:spPr>
          <a:xfrm>
            <a:off x="7837371" y="237744"/>
            <a:ext cx="4124416" cy="6382512"/>
          </a:xfrm>
          <a:prstGeom prst="rect">
            <a:avLst/>
          </a:prstGeom>
        </p:spPr>
      </p:pic>
      <p:pic>
        <p:nvPicPr>
          <p:cNvPr id="7" name="Picture 6" descr="U of A Division of Agriculture Research and Extension University of Arkansas System ">
            <a:extLst>
              <a:ext uri="{FF2B5EF4-FFF2-40B4-BE49-F238E27FC236}">
                <a16:creationId xmlns:a16="http://schemas.microsoft.com/office/drawing/2014/main" id="{3B49A195-2304-4648-9BEC-4A72AD688187}"/>
              </a:ext>
            </a:extLst>
          </p:cNvPr>
          <p:cNvPicPr>
            <a:picLocks noChangeAspect="1"/>
          </p:cNvPicPr>
          <p:nvPr/>
        </p:nvPicPr>
        <p:blipFill>
          <a:blip r:embed="rId3"/>
          <a:stretch>
            <a:fillRect/>
          </a:stretch>
        </p:blipFill>
        <p:spPr>
          <a:xfrm>
            <a:off x="4453601" y="5849301"/>
            <a:ext cx="2426213" cy="545593"/>
          </a:xfrm>
          <a:prstGeom prst="rect">
            <a:avLst/>
          </a:prstGeom>
        </p:spPr>
      </p:pic>
    </p:spTree>
    <p:extLst>
      <p:ext uri="{BB962C8B-B14F-4D97-AF65-F5344CB8AC3E}">
        <p14:creationId xmlns:p14="http://schemas.microsoft.com/office/powerpoint/2010/main" val="3705646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5899-BB67-4F5B-BE10-A6C9A27369DB}"/>
              </a:ext>
            </a:extLst>
          </p:cNvPr>
          <p:cNvSpPr>
            <a:spLocks noGrp="1"/>
          </p:cNvSpPr>
          <p:nvPr>
            <p:ph type="title"/>
          </p:nvPr>
        </p:nvSpPr>
        <p:spPr/>
        <p:txBody>
          <a:bodyPr>
            <a:normAutofit fontScale="90000"/>
          </a:bodyPr>
          <a:lstStyle/>
          <a:p>
            <a:pPr algn="ctr"/>
            <a:r>
              <a:rPr lang="en-US" b="1" dirty="0"/>
              <a:t>Sustainability Augmented by Technology:</a:t>
            </a:r>
            <a:br>
              <a:rPr lang="en-US" dirty="0"/>
            </a:br>
            <a:r>
              <a:rPr lang="en-US" sz="3100" dirty="0"/>
              <a:t>Farmers use a series of technologies to help keep their farms irrigated while being sustainably responsible.</a:t>
            </a:r>
            <a:br>
              <a:rPr lang="en-US" dirty="0"/>
            </a:br>
            <a:endParaRPr lang="en-US" dirty="0"/>
          </a:p>
        </p:txBody>
      </p:sp>
      <p:sp>
        <p:nvSpPr>
          <p:cNvPr id="3" name="Content Placeholder 2">
            <a:extLst>
              <a:ext uri="{FF2B5EF4-FFF2-40B4-BE49-F238E27FC236}">
                <a16:creationId xmlns:a16="http://schemas.microsoft.com/office/drawing/2014/main" id="{6FF1F1D8-2282-4C3E-A8B7-FD6EC45A07AC}"/>
              </a:ext>
            </a:extLst>
          </p:cNvPr>
          <p:cNvSpPr>
            <a:spLocks noGrp="1"/>
          </p:cNvSpPr>
          <p:nvPr>
            <p:ph idx="1"/>
          </p:nvPr>
        </p:nvSpPr>
        <p:spPr>
          <a:xfrm>
            <a:off x="953912" y="2365782"/>
            <a:ext cx="10058400" cy="3849624"/>
          </a:xfrm>
        </p:spPr>
        <p:txBody>
          <a:bodyPr/>
          <a:lstStyle/>
          <a:p>
            <a:r>
              <a:rPr lang="en-US" dirty="0"/>
              <a:t>Moisture Sensors: Farmers use moisture sensors at a series of soil depths to determine if water (in the unsaturated zone) is getting to the plant roots. This allows the minimal amount of water to be added for root uptake.</a:t>
            </a:r>
          </a:p>
          <a:p>
            <a:r>
              <a:rPr lang="en-US" dirty="0"/>
              <a:t>Variable Speed Electric Pumps: Using electric rather than diesel decreases greenhouse gas emissions. Speed levels are adjusted via cell phones to optimize real-time water output per field.</a:t>
            </a:r>
          </a:p>
          <a:p>
            <a:r>
              <a:rPr lang="en-US" dirty="0"/>
              <a:t>Pipe Planner Computer Application: This allows farmers to plug in their acreage, crop and soil type to get the most accurate amount of water that should be used on that field.</a:t>
            </a:r>
          </a:p>
          <a:p>
            <a:r>
              <a:rPr lang="en-US" dirty="0"/>
              <a:t>Drones: Drones are used to determine water usage ‘at a glance’.</a:t>
            </a:r>
          </a:p>
          <a:p>
            <a:r>
              <a:rPr lang="en-US" dirty="0"/>
              <a:t>Water Chemistry Testing: Surface water run-off is constantly tested by the local university for phosphorous, nitrogen and sediments. Studies show very little is ending up in local waterways.</a:t>
            </a:r>
          </a:p>
          <a:p>
            <a:endParaRPr lang="en-US" dirty="0"/>
          </a:p>
        </p:txBody>
      </p:sp>
      <p:pic>
        <p:nvPicPr>
          <p:cNvPr id="2050" name="Picture 2" descr="Pipe Planner by Delta Plastics ">
            <a:extLst>
              <a:ext uri="{FF2B5EF4-FFF2-40B4-BE49-F238E27FC236}">
                <a16:creationId xmlns:a16="http://schemas.microsoft.com/office/drawing/2014/main" id="{E5E6B007-520F-41AF-B34A-D30B4A4A4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7378" y="5034207"/>
            <a:ext cx="1157112" cy="12602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 of A Division of Agriculture Research and Extension University of Arkansas System ">
            <a:extLst>
              <a:ext uri="{FF2B5EF4-FFF2-40B4-BE49-F238E27FC236}">
                <a16:creationId xmlns:a16="http://schemas.microsoft.com/office/drawing/2014/main" id="{B5183DD4-09A1-4A49-8BE8-0A3EAF3545F6}"/>
              </a:ext>
            </a:extLst>
          </p:cNvPr>
          <p:cNvPicPr>
            <a:picLocks noChangeAspect="1"/>
          </p:cNvPicPr>
          <p:nvPr/>
        </p:nvPicPr>
        <p:blipFill>
          <a:blip r:embed="rId3"/>
          <a:stretch>
            <a:fillRect/>
          </a:stretch>
        </p:blipFill>
        <p:spPr>
          <a:xfrm>
            <a:off x="4770005" y="1752334"/>
            <a:ext cx="2426213" cy="545593"/>
          </a:xfrm>
          <a:prstGeom prst="rect">
            <a:avLst/>
          </a:prstGeom>
        </p:spPr>
      </p:pic>
    </p:spTree>
    <p:extLst>
      <p:ext uri="{BB962C8B-B14F-4D97-AF65-F5344CB8AC3E}">
        <p14:creationId xmlns:p14="http://schemas.microsoft.com/office/powerpoint/2010/main" val="323413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191">
            <a:extLst>
              <a:ext uri="{FF2B5EF4-FFF2-40B4-BE49-F238E27FC236}">
                <a16:creationId xmlns:a16="http://schemas.microsoft.com/office/drawing/2014/main" id="{83E0B076-70B2-4BA7-B180-209E6D801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4C1262DB-2217-4833-97B6-F2E848AE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96E31C53-2B4C-4EC3-ABBE-C7A406EE0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1AF0DABE-C6D6-4E5B-8FFB-F71C49FD5D1E}"/>
              </a:ext>
            </a:extLst>
          </p:cNvPr>
          <p:cNvSpPr>
            <a:spLocks noGrp="1"/>
          </p:cNvSpPr>
          <p:nvPr>
            <p:ph type="title"/>
          </p:nvPr>
        </p:nvSpPr>
        <p:spPr>
          <a:xfrm>
            <a:off x="1066800" y="642594"/>
            <a:ext cx="10058400" cy="1371600"/>
          </a:xfrm>
        </p:spPr>
        <p:txBody>
          <a:bodyPr>
            <a:normAutofit/>
          </a:bodyPr>
          <a:lstStyle/>
          <a:p>
            <a:r>
              <a:rPr lang="en-US" sz="2800"/>
              <a:t>Why Conservation? Studies show both the farmer and the ecosystem benefit from these sustainability practices!</a:t>
            </a:r>
            <a:br>
              <a:rPr lang="en-US" sz="2800"/>
            </a:br>
            <a:endParaRPr lang="en-US" sz="2800"/>
          </a:p>
        </p:txBody>
      </p:sp>
      <p:sp>
        <p:nvSpPr>
          <p:cNvPr id="3" name="Content Placeholder 2">
            <a:extLst>
              <a:ext uri="{FF2B5EF4-FFF2-40B4-BE49-F238E27FC236}">
                <a16:creationId xmlns:a16="http://schemas.microsoft.com/office/drawing/2014/main" id="{5C24E453-3C20-4FD1-8F88-A50279CF09E8}"/>
              </a:ext>
            </a:extLst>
          </p:cNvPr>
          <p:cNvSpPr>
            <a:spLocks noGrp="1"/>
          </p:cNvSpPr>
          <p:nvPr>
            <p:ph idx="1"/>
          </p:nvPr>
        </p:nvSpPr>
        <p:spPr>
          <a:xfrm>
            <a:off x="1066800" y="2103120"/>
            <a:ext cx="6485467" cy="3931920"/>
          </a:xfrm>
        </p:spPr>
        <p:txBody>
          <a:bodyPr>
            <a:normAutofit fontScale="92500" lnSpcReduction="20000"/>
          </a:bodyPr>
          <a:lstStyle/>
          <a:p>
            <a:pPr>
              <a:lnSpc>
                <a:spcPct val="100000"/>
              </a:lnSpc>
            </a:pPr>
            <a:r>
              <a:rPr lang="en-US" sz="1600" b="1" dirty="0"/>
              <a:t>Cost: </a:t>
            </a:r>
            <a:r>
              <a:rPr lang="en-US" sz="1600" dirty="0"/>
              <a:t>After initial building outlay, farmers see a decrease in cost of labor, chemicals and underground water usage.</a:t>
            </a:r>
          </a:p>
          <a:p>
            <a:pPr>
              <a:lnSpc>
                <a:spcPct val="100000"/>
              </a:lnSpc>
            </a:pPr>
            <a:r>
              <a:rPr lang="en-US" sz="1600" b="1" dirty="0"/>
              <a:t>Sustainability: </a:t>
            </a:r>
            <a:r>
              <a:rPr lang="en-US" sz="1600" dirty="0"/>
              <a:t>Famers are seeing a large increase in water sustainability by using surface water.</a:t>
            </a:r>
          </a:p>
          <a:p>
            <a:pPr>
              <a:lnSpc>
                <a:spcPct val="100000"/>
              </a:lnSpc>
            </a:pPr>
            <a:r>
              <a:rPr lang="en-US" sz="1600" b="1" dirty="0"/>
              <a:t>Production Yields: </a:t>
            </a:r>
            <a:r>
              <a:rPr lang="en-US" sz="1600" dirty="0"/>
              <a:t>Farmers are seeing an increase in production yields as nutrients from the surface water are being redirected back onto fields and plants are not being exposed to ‘cold water shock’ from aquifers.</a:t>
            </a:r>
          </a:p>
          <a:p>
            <a:pPr>
              <a:lnSpc>
                <a:spcPct val="100000"/>
              </a:lnSpc>
            </a:pPr>
            <a:r>
              <a:rPr lang="en-US" sz="1600" b="1" dirty="0"/>
              <a:t>Recreation: </a:t>
            </a:r>
            <a:r>
              <a:rPr lang="en-US" sz="1600" dirty="0"/>
              <a:t>Reservoirs open the doors for locals to use the area for recreation.</a:t>
            </a:r>
          </a:p>
          <a:p>
            <a:pPr>
              <a:lnSpc>
                <a:spcPct val="100000"/>
              </a:lnSpc>
            </a:pPr>
            <a:r>
              <a:rPr lang="en-US" sz="1600" b="1" dirty="0"/>
              <a:t>Wildlife: </a:t>
            </a:r>
            <a:r>
              <a:rPr lang="en-US" sz="1600" dirty="0"/>
              <a:t>Reservoirs allow for local wildlife to have a consistent water and food source.</a:t>
            </a:r>
          </a:p>
          <a:p>
            <a:pPr>
              <a:lnSpc>
                <a:spcPct val="100000"/>
              </a:lnSpc>
            </a:pPr>
            <a:r>
              <a:rPr lang="en-US" sz="1600" b="1" dirty="0"/>
              <a:t>Aquatic: </a:t>
            </a:r>
            <a:r>
              <a:rPr lang="en-US" sz="1600" dirty="0"/>
              <a:t>With reservoirs comes the aquatic benefits. This can be food, filtration, and habitat.</a:t>
            </a:r>
          </a:p>
          <a:p>
            <a:pPr>
              <a:lnSpc>
                <a:spcPct val="100000"/>
              </a:lnSpc>
            </a:pPr>
            <a:r>
              <a:rPr lang="en-US" sz="1600" b="1" dirty="0"/>
              <a:t>Water Filtration: </a:t>
            </a:r>
            <a:r>
              <a:rPr lang="en-US" sz="1600" dirty="0"/>
              <a:t>The reservoirs act as filters for surface water, protecting wildlife and local ecology.</a:t>
            </a:r>
          </a:p>
          <a:p>
            <a:pPr>
              <a:lnSpc>
                <a:spcPct val="100000"/>
              </a:lnSpc>
            </a:pPr>
            <a:endParaRPr lang="en-US" sz="1300" dirty="0"/>
          </a:p>
          <a:p>
            <a:pPr>
              <a:lnSpc>
                <a:spcPct val="100000"/>
              </a:lnSpc>
            </a:pPr>
            <a:endParaRPr lang="en-US" sz="1300" dirty="0"/>
          </a:p>
          <a:p>
            <a:pPr>
              <a:lnSpc>
                <a:spcPct val="100000"/>
              </a:lnSpc>
            </a:pPr>
            <a:endParaRPr lang="en-US" sz="1300" dirty="0"/>
          </a:p>
        </p:txBody>
      </p:sp>
      <p:pic>
        <p:nvPicPr>
          <p:cNvPr id="3074" name="Picture 2" descr="white and yellow flower petals on water">
            <a:extLst>
              <a:ext uri="{FF2B5EF4-FFF2-40B4-BE49-F238E27FC236}">
                <a16:creationId xmlns:a16="http://schemas.microsoft.com/office/drawing/2014/main" id="{6B5C1C95-6B1E-4698-A90D-88038AF93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17" r="30595" b="-3"/>
          <a:stretch/>
        </p:blipFill>
        <p:spPr bwMode="auto">
          <a:xfrm>
            <a:off x="8020571" y="2161488"/>
            <a:ext cx="3019646" cy="36326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U of A Division of Agriculture Research and Extension University of Arkansas System ">
            <a:extLst>
              <a:ext uri="{FF2B5EF4-FFF2-40B4-BE49-F238E27FC236}">
                <a16:creationId xmlns:a16="http://schemas.microsoft.com/office/drawing/2014/main" id="{4D01CE24-F52F-4763-BF64-07E53D2ABC5E}"/>
              </a:ext>
            </a:extLst>
          </p:cNvPr>
          <p:cNvPicPr>
            <a:picLocks noChangeAspect="1"/>
          </p:cNvPicPr>
          <p:nvPr/>
        </p:nvPicPr>
        <p:blipFill>
          <a:blip r:embed="rId3"/>
          <a:stretch>
            <a:fillRect/>
          </a:stretch>
        </p:blipFill>
        <p:spPr>
          <a:xfrm>
            <a:off x="8386565" y="5871283"/>
            <a:ext cx="2426213" cy="545593"/>
          </a:xfrm>
          <a:prstGeom prst="rect">
            <a:avLst/>
          </a:prstGeom>
        </p:spPr>
      </p:pic>
    </p:spTree>
    <p:extLst>
      <p:ext uri="{BB962C8B-B14F-4D97-AF65-F5344CB8AC3E}">
        <p14:creationId xmlns:p14="http://schemas.microsoft.com/office/powerpoint/2010/main" val="355517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elective focus photography of lake">
            <a:extLst>
              <a:ext uri="{FF2B5EF4-FFF2-40B4-BE49-F238E27FC236}">
                <a16:creationId xmlns:a16="http://schemas.microsoft.com/office/drawing/2014/main" id="{FD96C74A-55E2-4C6C-A1EE-EC36286CBB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96" r="-2" b="14194"/>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BC7670-A07C-4187-92D4-F75D5E78FDC9}"/>
              </a:ext>
            </a:extLst>
          </p:cNvPr>
          <p:cNvSpPr>
            <a:spLocks noGrp="1"/>
          </p:cNvSpPr>
          <p:nvPr>
            <p:ph type="title"/>
          </p:nvPr>
        </p:nvSpPr>
        <p:spPr>
          <a:xfrm>
            <a:off x="7064082" y="642594"/>
            <a:ext cx="4472921" cy="1371600"/>
          </a:xfrm>
        </p:spPr>
        <p:txBody>
          <a:bodyPr>
            <a:normAutofit fontScale="90000"/>
          </a:bodyPr>
          <a:lstStyle/>
          <a:p>
            <a:r>
              <a:rPr lang="en-US"/>
              <a:t>Earth Systems and Human Sustainability</a:t>
            </a:r>
            <a:endParaRPr lang="en-US" dirty="0"/>
          </a:p>
        </p:txBody>
      </p:sp>
      <p:sp>
        <p:nvSpPr>
          <p:cNvPr id="3" name="Content Placeholder 2">
            <a:extLst>
              <a:ext uri="{FF2B5EF4-FFF2-40B4-BE49-F238E27FC236}">
                <a16:creationId xmlns:a16="http://schemas.microsoft.com/office/drawing/2014/main" id="{3B25CEF0-D571-4402-AC5E-7E69E238ADFE}"/>
              </a:ext>
            </a:extLst>
          </p:cNvPr>
          <p:cNvSpPr>
            <a:spLocks noGrp="1"/>
          </p:cNvSpPr>
          <p:nvPr>
            <p:ph idx="1"/>
          </p:nvPr>
        </p:nvSpPr>
        <p:spPr>
          <a:xfrm>
            <a:off x="7064082" y="2103120"/>
            <a:ext cx="4472922" cy="3931920"/>
          </a:xfrm>
        </p:spPr>
        <p:txBody>
          <a:bodyPr>
            <a:normAutofit/>
          </a:bodyPr>
          <a:lstStyle/>
          <a:p>
            <a:r>
              <a:rPr lang="en-US" dirty="0"/>
              <a:t>Farmers using sustainable practices help the Alluvial Aquifer to recharge. This allows consumers like us to be able to use the water for our personal use for generations to come and it protects the water for the local ecology.</a:t>
            </a:r>
          </a:p>
          <a:p>
            <a:r>
              <a:rPr lang="en-US" dirty="0"/>
              <a:t>Farmers benefit as it allows their farms to flourish and be useful for generations. </a:t>
            </a:r>
          </a:p>
          <a:p>
            <a:endParaRPr lang="en-US" dirty="0"/>
          </a:p>
        </p:txBody>
      </p:sp>
      <p:pic>
        <p:nvPicPr>
          <p:cNvPr id="5" name="Picture 4" descr="U of A Division of Agriculture Research and Extension University of Arkansas System ">
            <a:extLst>
              <a:ext uri="{FF2B5EF4-FFF2-40B4-BE49-F238E27FC236}">
                <a16:creationId xmlns:a16="http://schemas.microsoft.com/office/drawing/2014/main" id="{894EB7B6-3CBE-4186-8A4A-F2161F5F3D31}"/>
              </a:ext>
            </a:extLst>
          </p:cNvPr>
          <p:cNvPicPr>
            <a:picLocks noChangeAspect="1"/>
          </p:cNvPicPr>
          <p:nvPr/>
        </p:nvPicPr>
        <p:blipFill>
          <a:blip r:embed="rId3"/>
          <a:stretch>
            <a:fillRect/>
          </a:stretch>
        </p:blipFill>
        <p:spPr>
          <a:xfrm>
            <a:off x="7754680" y="4313490"/>
            <a:ext cx="2426213" cy="545593"/>
          </a:xfrm>
          <a:prstGeom prst="rect">
            <a:avLst/>
          </a:prstGeom>
        </p:spPr>
      </p:pic>
    </p:spTree>
    <p:extLst>
      <p:ext uri="{BB962C8B-B14F-4D97-AF65-F5344CB8AC3E}">
        <p14:creationId xmlns:p14="http://schemas.microsoft.com/office/powerpoint/2010/main" val="74619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70">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72">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4" name="Rectangle 74">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FA04ED9-799B-4212-BD54-DE434A1F3177}"/>
              </a:ext>
            </a:extLst>
          </p:cNvPr>
          <p:cNvSpPr>
            <a:spLocks noGrp="1"/>
          </p:cNvSpPr>
          <p:nvPr>
            <p:ph type="title"/>
          </p:nvPr>
        </p:nvSpPr>
        <p:spPr>
          <a:xfrm>
            <a:off x="868680" y="642593"/>
            <a:ext cx="6281928" cy="1744183"/>
          </a:xfrm>
        </p:spPr>
        <p:txBody>
          <a:bodyPr>
            <a:normAutofit/>
          </a:bodyPr>
          <a:lstStyle/>
          <a:p>
            <a:r>
              <a:rPr lang="en-US" dirty="0"/>
              <a:t>Check out these videos!</a:t>
            </a:r>
          </a:p>
        </p:txBody>
      </p:sp>
      <p:sp>
        <p:nvSpPr>
          <p:cNvPr id="3" name="Content Placeholder 2">
            <a:extLst>
              <a:ext uri="{FF2B5EF4-FFF2-40B4-BE49-F238E27FC236}">
                <a16:creationId xmlns:a16="http://schemas.microsoft.com/office/drawing/2014/main" id="{E4C47B12-E746-44C7-9F24-93F349B2EFAC}"/>
              </a:ext>
            </a:extLst>
          </p:cNvPr>
          <p:cNvSpPr>
            <a:spLocks noGrp="1"/>
          </p:cNvSpPr>
          <p:nvPr>
            <p:ph idx="1"/>
          </p:nvPr>
        </p:nvSpPr>
        <p:spPr>
          <a:xfrm>
            <a:off x="868680" y="2386776"/>
            <a:ext cx="6281928" cy="3648456"/>
          </a:xfrm>
        </p:spPr>
        <p:txBody>
          <a:bodyPr>
            <a:normAutofit fontScale="92500"/>
          </a:bodyPr>
          <a:lstStyle/>
          <a:p>
            <a:r>
              <a:rPr lang="en-US" sz="2400" dirty="0"/>
              <a:t>See what it takes to be a soil scientist!</a:t>
            </a:r>
          </a:p>
          <a:p>
            <a:r>
              <a:rPr lang="en-US" sz="2400" u="sng" dirty="0">
                <a:hlinkClick r:id="rId2" tooltip="Original URL: https://www.youtube.com/watch?v=QV4dxHrvxp8&amp;list=PL7B61381EE0438243&amp;index=38. Click or tap if you trust this link.">
                  <a:extLst>
                    <a:ext uri="{A12FA001-AC4F-418D-AE19-62706E023703}">
                      <ahyp:hlinkClr xmlns:ahyp="http://schemas.microsoft.com/office/drawing/2018/hyperlinkcolor" val="tx"/>
                    </a:ext>
                  </a:extLst>
                </a:hlinkClick>
              </a:rPr>
              <a:t>https://www.youtube.com/watch?v=QV4dxHrvxp8&amp;list=PL7B61381EE0438243&amp;index=38</a:t>
            </a:r>
            <a:endParaRPr lang="en-US" sz="2400" u="sng" dirty="0"/>
          </a:p>
          <a:p>
            <a:endParaRPr lang="en-US" sz="2400" u="sng" dirty="0"/>
          </a:p>
          <a:p>
            <a:r>
              <a:rPr lang="en-US" sz="2400" dirty="0"/>
              <a:t>Watch how soil and climate are tied together:</a:t>
            </a:r>
          </a:p>
          <a:p>
            <a:r>
              <a:rPr lang="en-US" sz="2400" u="sng" dirty="0">
                <a:hlinkClick r:id="rId3" tooltip="Original URL: https://www.youtube.com/watch?v=T4A_rMlHcyE. Click or tap if you trust this link.">
                  <a:extLst>
                    <a:ext uri="{A12FA001-AC4F-418D-AE19-62706E023703}">
                      <ahyp:hlinkClr xmlns:ahyp="http://schemas.microsoft.com/office/drawing/2018/hyperlinkcolor" val="tx"/>
                    </a:ext>
                  </a:extLst>
                </a:hlinkClick>
              </a:rPr>
              <a:t>https://www.youtube.com/watch?v=T4A_rMlHcyE</a:t>
            </a:r>
            <a:endParaRPr lang="en-US" sz="2400" dirty="0"/>
          </a:p>
          <a:p>
            <a:endParaRPr lang="en-US" u="sng" dirty="0"/>
          </a:p>
          <a:p>
            <a:pPr marL="0" indent="0">
              <a:buNone/>
            </a:pPr>
            <a:endParaRPr lang="en-US" dirty="0"/>
          </a:p>
        </p:txBody>
      </p:sp>
      <p:pic>
        <p:nvPicPr>
          <p:cNvPr id="1026" name="Picture 2" descr="bokeh photography of person carrying soil">
            <a:extLst>
              <a:ext uri="{FF2B5EF4-FFF2-40B4-BE49-F238E27FC236}">
                <a16:creationId xmlns:a16="http://schemas.microsoft.com/office/drawing/2014/main" id="{E8598958-D709-4021-9A98-A8C73E8A94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90" r="-2" b="-2"/>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 of A Division of Agriculture Research and Extension University of Arkansas System ">
            <a:extLst>
              <a:ext uri="{FF2B5EF4-FFF2-40B4-BE49-F238E27FC236}">
                <a16:creationId xmlns:a16="http://schemas.microsoft.com/office/drawing/2014/main" id="{88DE788A-463E-4D3D-BA4D-73D20E3A7EE4}"/>
              </a:ext>
            </a:extLst>
          </p:cNvPr>
          <p:cNvPicPr>
            <a:picLocks noChangeAspect="1"/>
          </p:cNvPicPr>
          <p:nvPr/>
        </p:nvPicPr>
        <p:blipFill>
          <a:blip r:embed="rId5"/>
          <a:stretch>
            <a:fillRect/>
          </a:stretch>
        </p:blipFill>
        <p:spPr>
          <a:xfrm>
            <a:off x="2401631" y="5409918"/>
            <a:ext cx="2426213" cy="545593"/>
          </a:xfrm>
          <a:prstGeom prst="rect">
            <a:avLst/>
          </a:prstGeom>
        </p:spPr>
      </p:pic>
    </p:spTree>
    <p:extLst>
      <p:ext uri="{BB962C8B-B14F-4D97-AF65-F5344CB8AC3E}">
        <p14:creationId xmlns:p14="http://schemas.microsoft.com/office/powerpoint/2010/main" val="231260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3.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21</TotalTime>
  <Words>946</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Avenir Next LT Pro</vt:lpstr>
      <vt:lpstr>Avenir Next LT Pro Light</vt:lpstr>
      <vt:lpstr>Garamond</vt:lpstr>
      <vt:lpstr>SavonVTI</vt:lpstr>
      <vt:lpstr>Earth Science: Earth Systems and Human Sustainability </vt:lpstr>
      <vt:lpstr>NGSS STANDARDS</vt:lpstr>
      <vt:lpstr>Current Alluvial Aquifer Issues (Earth Systems)</vt:lpstr>
      <vt:lpstr>Farm Surface Water Retention Techniques: Creating Sustainable Irrigation Water</vt:lpstr>
      <vt:lpstr>Sustainable Irrigation Farming</vt:lpstr>
      <vt:lpstr>Sustainability Augmented by Technology: Farmers use a series of technologies to help keep their farms irrigated while being sustainably responsible. </vt:lpstr>
      <vt:lpstr>Why Conservation? Studies show both the farmer and the ecosystem benefit from these sustainability practices! </vt:lpstr>
      <vt:lpstr>Earth Systems and Human Sustainability</vt:lpstr>
      <vt:lpstr>Check out these 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Science: Earth Systems and Human Sustainability </dc:title>
  <dc:creator>Diedre M. Young</dc:creator>
  <cp:lastModifiedBy>Madison Ellis</cp:lastModifiedBy>
  <cp:revision>4</cp:revision>
  <dcterms:created xsi:type="dcterms:W3CDTF">2020-12-14T20:04:52Z</dcterms:created>
  <dcterms:modified xsi:type="dcterms:W3CDTF">2022-12-05T20:37:14Z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70d0e1-5e3d-4557-a9f8-84d8494b9cc8_Enabled">
    <vt:lpwstr>true</vt:lpwstr>
  </property>
  <property fmtid="{D5CDD505-2E9C-101B-9397-08002B2CF9AE}" pid="3" name="MSIP_Label_0570d0e1-5e3d-4557-a9f8-84d8494b9cc8_SetDate">
    <vt:lpwstr>2022-12-05T20:36:55Z</vt:lpwstr>
  </property>
  <property fmtid="{D5CDD505-2E9C-101B-9397-08002B2CF9AE}" pid="4" name="MSIP_Label_0570d0e1-5e3d-4557-a9f8-84d8494b9cc8_Method">
    <vt:lpwstr>Standard</vt:lpwstr>
  </property>
  <property fmtid="{D5CDD505-2E9C-101B-9397-08002B2CF9AE}" pid="5" name="MSIP_Label_0570d0e1-5e3d-4557-a9f8-84d8494b9cc8_Name">
    <vt:lpwstr>Public Data</vt:lpwstr>
  </property>
  <property fmtid="{D5CDD505-2E9C-101B-9397-08002B2CF9AE}" pid="6" name="MSIP_Label_0570d0e1-5e3d-4557-a9f8-84d8494b9cc8_SiteId">
    <vt:lpwstr>174d954f-585e-40c3-ae1c-01ada5f26723</vt:lpwstr>
  </property>
  <property fmtid="{D5CDD505-2E9C-101B-9397-08002B2CF9AE}" pid="7" name="MSIP_Label_0570d0e1-5e3d-4557-a9f8-84d8494b9cc8_ActionId">
    <vt:lpwstr>45ab4b9b-2629-4f90-b87f-68474998b831</vt:lpwstr>
  </property>
  <property fmtid="{D5CDD505-2E9C-101B-9397-08002B2CF9AE}" pid="8" name="MSIP_Label_0570d0e1-5e3d-4557-a9f8-84d8494b9cc8_ContentBits">
    <vt:lpwstr>0</vt:lpwstr>
  </property>
</Properties>
</file>