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sldIdLst>
    <p:sldId id="257" r:id="rId5"/>
    <p:sldId id="259" r:id="rId6"/>
    <p:sldId id="258"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07B14-BC1B-4078-A5CD-8E2E7AEEA343}" v="47" dt="2021-01-07T22:09:43.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19" autoAdjust="0"/>
  </p:normalViewPr>
  <p:slideViewPr>
    <p:cSldViewPr snapToGrid="0">
      <p:cViewPr>
        <p:scale>
          <a:sx n="100" d="100"/>
          <a:sy n="100" d="100"/>
        </p:scale>
        <p:origin x="28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12/5/2022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0568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997247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597577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068208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141140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067283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1820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584046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396835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869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2061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2312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8928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8588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5149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546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12/5/2022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5415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12/5/2022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385830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www.youtube.com/watch?v=T4A_rMlHcyE&amp;feature=youtu.be" TargetMode="External"/><Relationship Id="rId5" Type="http://schemas.openxmlformats.org/officeDocument/2006/relationships/hyperlink" Target="https://www.youtube.com/watch?v=hpMG43oFin4&amp;feature=youtu.be" TargetMode="External"/><Relationship Id="rId4" Type="http://schemas.openxmlformats.org/officeDocument/2006/relationships/hyperlink" Target="https://www.youtube.com/watch?v=GGV2jlg_P4M&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21" name="Group 10">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2928401" y="1380068"/>
            <a:ext cx="8574622" cy="2616199"/>
          </a:xfrm>
        </p:spPr>
        <p:txBody>
          <a:bodyPr>
            <a:normAutofit/>
          </a:bodyPr>
          <a:lstStyle/>
          <a:p>
            <a:pPr>
              <a:lnSpc>
                <a:spcPct val="90000"/>
              </a:lnSpc>
            </a:pPr>
            <a:r>
              <a:rPr lang="en-US" dirty="0"/>
              <a:t>Earth Science: </a:t>
            </a:r>
            <a:br>
              <a:rPr lang="en-US" dirty="0"/>
            </a:br>
            <a:r>
              <a:rPr lang="en-US" dirty="0"/>
              <a:t>Human Sustainability, Weather and Climate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4515377" y="3996267"/>
            <a:ext cx="6987645" cy="1388534"/>
          </a:xfrm>
        </p:spPr>
        <p:txBody>
          <a:bodyPr>
            <a:normAutofit/>
          </a:bodyPr>
          <a:lstStyle/>
          <a:p>
            <a:pPr>
              <a:spcAft>
                <a:spcPts val="600"/>
              </a:spcAft>
            </a:pPr>
            <a:r>
              <a:rPr lang="en-US" dirty="0"/>
              <a:t>Diedre Young, MAT</a:t>
            </a:r>
          </a:p>
          <a:p>
            <a:pPr>
              <a:spcAft>
                <a:spcPts val="600"/>
              </a:spcAft>
            </a:pPr>
            <a:r>
              <a:rPr lang="en-US" dirty="0"/>
              <a:t>Soybean Science Challenge Coordinator</a:t>
            </a:r>
          </a:p>
        </p:txBody>
      </p:sp>
      <p:pic>
        <p:nvPicPr>
          <p:cNvPr id="5" name="Picture 4" descr="U of A Division of Agriculture Research and Extension University of Arkansas System ">
            <a:extLst>
              <a:ext uri="{FF2B5EF4-FFF2-40B4-BE49-F238E27FC236}">
                <a16:creationId xmlns:a16="http://schemas.microsoft.com/office/drawing/2014/main" id="{5C501479-301D-493E-B142-20756843BB3A}"/>
              </a:ext>
            </a:extLst>
          </p:cNvPr>
          <p:cNvPicPr>
            <a:picLocks noChangeAspect="1"/>
          </p:cNvPicPr>
          <p:nvPr/>
        </p:nvPicPr>
        <p:blipFill>
          <a:blip r:embed="rId4"/>
          <a:stretch>
            <a:fillRect/>
          </a:stretch>
        </p:blipFill>
        <p:spPr>
          <a:xfrm>
            <a:off x="8369043" y="5575807"/>
            <a:ext cx="2426213" cy="545593"/>
          </a:xfrm>
          <a:prstGeom prst="rect">
            <a:avLst/>
          </a:prstGeom>
        </p:spPr>
      </p:pic>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8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8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FF99BDD-8881-4EE5-9A8A-586702496BBC}"/>
              </a:ext>
            </a:extLst>
          </p:cNvPr>
          <p:cNvSpPr>
            <a:spLocks noGrp="1"/>
          </p:cNvSpPr>
          <p:nvPr>
            <p:ph type="title"/>
          </p:nvPr>
        </p:nvSpPr>
        <p:spPr>
          <a:xfrm>
            <a:off x="3962399" y="685800"/>
            <a:ext cx="7345891" cy="1413933"/>
          </a:xfrm>
        </p:spPr>
        <p:txBody>
          <a:bodyPr vert="horz" lIns="91440" tIns="45720" rIns="91440" bIns="45720" rtlCol="0" anchor="ctr">
            <a:normAutofit/>
          </a:bodyPr>
          <a:lstStyle/>
          <a:p>
            <a:r>
              <a:rPr lang="en-US" dirty="0"/>
              <a:t>Designing solutions that protect our natural resources</a:t>
            </a:r>
          </a:p>
        </p:txBody>
      </p:sp>
      <p:pic>
        <p:nvPicPr>
          <p:cNvPr id="5122" name="Picture 2" descr="aerial photography of green grass field">
            <a:extLst>
              <a:ext uri="{FF2B5EF4-FFF2-40B4-BE49-F238E27FC236}">
                <a16:creationId xmlns:a16="http://schemas.microsoft.com/office/drawing/2014/main" id="{FD630400-E631-440F-A0DF-DDC96C9E5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50" r="20597"/>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solidFill>
            <a:srgbClr val="FFFFFF"/>
          </a:solidFill>
          <a:ln w="38100">
            <a:noFill/>
          </a:ln>
          <a:effectLst/>
        </p:spPr>
      </p:pic>
      <p:sp>
        <p:nvSpPr>
          <p:cNvPr id="3" name="Content Placeholder 2">
            <a:extLst>
              <a:ext uri="{FF2B5EF4-FFF2-40B4-BE49-F238E27FC236}">
                <a16:creationId xmlns:a16="http://schemas.microsoft.com/office/drawing/2014/main" id="{3492E6E8-461A-4328-9562-5B33E106C00F}"/>
              </a:ext>
            </a:extLst>
          </p:cNvPr>
          <p:cNvSpPr>
            <a:spLocks noGrp="1"/>
          </p:cNvSpPr>
          <p:nvPr>
            <p:ph sz="half" idx="1"/>
          </p:nvPr>
        </p:nvSpPr>
        <p:spPr>
          <a:xfrm>
            <a:off x="3843867" y="2048933"/>
            <a:ext cx="7659156" cy="3742267"/>
          </a:xfrm>
        </p:spPr>
        <p:txBody>
          <a:bodyPr vert="horz" lIns="91440" tIns="45720" rIns="91440" bIns="45720" rtlCol="0" anchor="ctr">
            <a:normAutofit/>
          </a:bodyPr>
          <a:lstStyle/>
          <a:p>
            <a:pPr>
              <a:buClrTx/>
            </a:pPr>
            <a:r>
              <a:rPr lang="en-US" b="1" dirty="0"/>
              <a:t>Using surface water irrigation means water stays in aquifers and local wells.</a:t>
            </a:r>
          </a:p>
          <a:p>
            <a:pPr>
              <a:buClrTx/>
            </a:pPr>
            <a:r>
              <a:rPr lang="en-US" b="1" dirty="0"/>
              <a:t>Using Poly Pipe and Surge irrigation ensures the least amount of water is used with the best results, thus protecting our natural resource, water.</a:t>
            </a:r>
          </a:p>
          <a:p>
            <a:pPr>
              <a:buClrTx/>
            </a:pPr>
            <a:r>
              <a:rPr lang="en-US" b="1" dirty="0" err="1"/>
              <a:t>Grassways</a:t>
            </a:r>
            <a:r>
              <a:rPr lang="en-US" b="1" dirty="0"/>
              <a:t>, ponds and aerators are needed to keep nutrients on the farm and not in the water. </a:t>
            </a:r>
          </a:p>
          <a:p>
            <a:pPr>
              <a:buClrTx/>
            </a:pPr>
            <a:r>
              <a:rPr lang="en-US" b="1" dirty="0"/>
              <a:t>Local watersheds meet the needs of our drinking water supply. By keeping nutrients on the farm, nearby watersheds are kept free of algal blooms, sediments and organics, thus protecting the local waterways.</a:t>
            </a:r>
          </a:p>
          <a:p>
            <a:pPr>
              <a:buClrTx/>
            </a:pPr>
            <a:r>
              <a:rPr lang="en-US" b="1" dirty="0"/>
              <a:t>Working together, we can protect our water resources and adequately irrigate crops. A win-win for all.</a:t>
            </a:r>
          </a:p>
        </p:txBody>
      </p:sp>
      <p:pic>
        <p:nvPicPr>
          <p:cNvPr id="5" name="Picture 4" descr="U of A Division of Agriculture Research and Extension University of Arkansas System ">
            <a:extLst>
              <a:ext uri="{FF2B5EF4-FFF2-40B4-BE49-F238E27FC236}">
                <a16:creationId xmlns:a16="http://schemas.microsoft.com/office/drawing/2014/main" id="{6A0DF4EE-EB5C-449A-A584-87C867C58B0E}"/>
              </a:ext>
            </a:extLst>
          </p:cNvPr>
          <p:cNvPicPr>
            <a:picLocks noChangeAspect="1"/>
          </p:cNvPicPr>
          <p:nvPr/>
        </p:nvPicPr>
        <p:blipFill>
          <a:blip r:embed="rId4"/>
          <a:stretch>
            <a:fillRect/>
          </a:stretch>
        </p:blipFill>
        <p:spPr>
          <a:xfrm>
            <a:off x="8786043" y="6125336"/>
            <a:ext cx="2426213" cy="545593"/>
          </a:xfrm>
          <a:prstGeom prst="rect">
            <a:avLst/>
          </a:prstGeom>
        </p:spPr>
      </p:pic>
    </p:spTree>
    <p:extLst>
      <p:ext uri="{BB962C8B-B14F-4D97-AF65-F5344CB8AC3E}">
        <p14:creationId xmlns:p14="http://schemas.microsoft.com/office/powerpoint/2010/main" val="4306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8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8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C284012-FDB1-40AB-A667-FFBAE3233994}"/>
              </a:ext>
            </a:extLst>
          </p:cNvPr>
          <p:cNvSpPr>
            <a:spLocks noGrp="1"/>
          </p:cNvSpPr>
          <p:nvPr>
            <p:ph type="title"/>
          </p:nvPr>
        </p:nvSpPr>
        <p:spPr>
          <a:xfrm>
            <a:off x="3962399" y="685800"/>
            <a:ext cx="7345891" cy="1413933"/>
          </a:xfrm>
        </p:spPr>
        <p:txBody>
          <a:bodyPr vert="horz" lIns="91440" tIns="45720" rIns="91440" bIns="45720" rtlCol="0" anchor="ctr">
            <a:normAutofit/>
          </a:bodyPr>
          <a:lstStyle/>
          <a:p>
            <a:r>
              <a:rPr lang="en-US" dirty="0"/>
              <a:t>Check out these You Tube Videos!</a:t>
            </a:r>
          </a:p>
        </p:txBody>
      </p:sp>
      <p:pic>
        <p:nvPicPr>
          <p:cNvPr id="1026" name="Picture 2" descr="brown pathway between green leaf plants">
            <a:extLst>
              <a:ext uri="{FF2B5EF4-FFF2-40B4-BE49-F238E27FC236}">
                <a16:creationId xmlns:a16="http://schemas.microsoft.com/office/drawing/2014/main" id="{AC5AB22F-BCCE-4875-86DC-2430B6FE79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13" r="29618" b="-1"/>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solidFill>
            <a:srgbClr val="FFFFFF"/>
          </a:solidFill>
          <a:ln w="38100">
            <a:noFill/>
          </a:ln>
          <a:effectLst/>
        </p:spPr>
      </p:pic>
      <p:sp>
        <p:nvSpPr>
          <p:cNvPr id="3" name="Content Placeholder 2">
            <a:extLst>
              <a:ext uri="{FF2B5EF4-FFF2-40B4-BE49-F238E27FC236}">
                <a16:creationId xmlns:a16="http://schemas.microsoft.com/office/drawing/2014/main" id="{D40AFDE4-C6D0-4883-A642-27A5EABCCDD6}"/>
              </a:ext>
            </a:extLst>
          </p:cNvPr>
          <p:cNvSpPr>
            <a:spLocks noGrp="1"/>
          </p:cNvSpPr>
          <p:nvPr>
            <p:ph sz="half" idx="1"/>
          </p:nvPr>
        </p:nvSpPr>
        <p:spPr>
          <a:xfrm>
            <a:off x="3843867" y="2048933"/>
            <a:ext cx="7659156" cy="3742267"/>
          </a:xfrm>
        </p:spPr>
        <p:txBody>
          <a:bodyPr vert="horz" lIns="91440" tIns="45720" rIns="91440" bIns="45720" rtlCol="0" anchor="ctr">
            <a:normAutofit/>
          </a:bodyPr>
          <a:lstStyle/>
          <a:p>
            <a:pPr>
              <a:buClrTx/>
            </a:pPr>
            <a:r>
              <a:rPr lang="en-US" b="1" dirty="0"/>
              <a:t>This video talks about how soils support agriculture:</a:t>
            </a:r>
          </a:p>
          <a:p>
            <a:pPr>
              <a:buClrTx/>
            </a:pPr>
            <a:r>
              <a:rPr lang="en-US" b="1" dirty="0">
                <a:hlinkClick r:id="rId4">
                  <a:extLst>
                    <a:ext uri="{A12FA001-AC4F-418D-AE19-62706E023703}">
                      <ahyp:hlinkClr xmlns:ahyp="http://schemas.microsoft.com/office/drawing/2018/hyperlinkcolor" val="tx"/>
                    </a:ext>
                  </a:extLst>
                </a:hlinkClick>
              </a:rPr>
              <a:t>https://www.youtube.com/watch?v=GGV2jlg_P4M&amp;feature=youtu.be</a:t>
            </a:r>
            <a:endParaRPr lang="en-US" b="1" dirty="0"/>
          </a:p>
          <a:p>
            <a:pPr>
              <a:buClrTx/>
            </a:pPr>
            <a:endParaRPr lang="en-US" b="1" dirty="0"/>
          </a:p>
          <a:p>
            <a:pPr>
              <a:buClrTx/>
            </a:pPr>
            <a:r>
              <a:rPr lang="en-US" b="1" dirty="0"/>
              <a:t>This video talks about how soils protect the natural environment:</a:t>
            </a:r>
          </a:p>
          <a:p>
            <a:pPr>
              <a:buClrTx/>
            </a:pPr>
            <a:r>
              <a:rPr lang="en-US" b="1" dirty="0">
                <a:hlinkClick r:id="rId5">
                  <a:extLst>
                    <a:ext uri="{A12FA001-AC4F-418D-AE19-62706E023703}">
                      <ahyp:hlinkClr xmlns:ahyp="http://schemas.microsoft.com/office/drawing/2018/hyperlinkcolor" val="tx"/>
                    </a:ext>
                  </a:extLst>
                </a:hlinkClick>
              </a:rPr>
              <a:t>https://www.youtube.com/watch?v=hpMG43oFin4&amp;feature=youtu.be</a:t>
            </a:r>
            <a:endParaRPr lang="en-US" b="1" dirty="0"/>
          </a:p>
          <a:p>
            <a:pPr>
              <a:buClrTx/>
            </a:pPr>
            <a:endParaRPr lang="en-US" b="1" dirty="0"/>
          </a:p>
          <a:p>
            <a:pPr>
              <a:buClrTx/>
            </a:pPr>
            <a:r>
              <a:rPr lang="en-US" b="1" dirty="0"/>
              <a:t>This video talks about how soils affect climate:</a:t>
            </a:r>
          </a:p>
          <a:p>
            <a:pPr>
              <a:buClrTx/>
            </a:pPr>
            <a:r>
              <a:rPr lang="en-US" b="1" dirty="0">
                <a:hlinkClick r:id="rId6">
                  <a:extLst>
                    <a:ext uri="{A12FA001-AC4F-418D-AE19-62706E023703}">
                      <ahyp:hlinkClr xmlns:ahyp="http://schemas.microsoft.com/office/drawing/2018/hyperlinkcolor" val="tx"/>
                    </a:ext>
                  </a:extLst>
                </a:hlinkClick>
              </a:rPr>
              <a:t>https://www.youtube.com/watch?v=T4A_rMlHcyE&amp;feature=youtu.be</a:t>
            </a:r>
            <a:endParaRPr lang="en-US" b="1" dirty="0"/>
          </a:p>
          <a:p>
            <a:endParaRPr lang="en-US" b="1" dirty="0"/>
          </a:p>
          <a:p>
            <a:endParaRPr lang="en-US" b="1" dirty="0"/>
          </a:p>
        </p:txBody>
      </p:sp>
      <p:pic>
        <p:nvPicPr>
          <p:cNvPr id="5" name="Picture 4" descr="U of A Division of Agriculture Research and Extension University of Arkansas System ">
            <a:extLst>
              <a:ext uri="{FF2B5EF4-FFF2-40B4-BE49-F238E27FC236}">
                <a16:creationId xmlns:a16="http://schemas.microsoft.com/office/drawing/2014/main" id="{B625CDDD-AADE-4563-89AE-90EFF076AD6B}"/>
              </a:ext>
            </a:extLst>
          </p:cNvPr>
          <p:cNvPicPr>
            <a:picLocks noChangeAspect="1"/>
          </p:cNvPicPr>
          <p:nvPr/>
        </p:nvPicPr>
        <p:blipFill>
          <a:blip r:embed="rId7"/>
          <a:stretch>
            <a:fillRect/>
          </a:stretch>
        </p:blipFill>
        <p:spPr>
          <a:xfrm>
            <a:off x="8311893" y="6039611"/>
            <a:ext cx="2426213" cy="545593"/>
          </a:xfrm>
          <a:prstGeom prst="rect">
            <a:avLst/>
          </a:prstGeom>
        </p:spPr>
      </p:pic>
    </p:spTree>
    <p:extLst>
      <p:ext uri="{BB962C8B-B14F-4D97-AF65-F5344CB8AC3E}">
        <p14:creationId xmlns:p14="http://schemas.microsoft.com/office/powerpoint/2010/main" val="187206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8"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9"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0"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1"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2"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3"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45" name="Rectangle 144">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7" name="Group 14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4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1" name="Group 150">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52"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3"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4"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5"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6"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7"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65A3BCD-1D66-4137-AB89-3DC92067398B}"/>
              </a:ext>
            </a:extLst>
          </p:cNvPr>
          <p:cNvSpPr>
            <a:spLocks noGrp="1"/>
          </p:cNvSpPr>
          <p:nvPr>
            <p:ph type="title"/>
          </p:nvPr>
        </p:nvSpPr>
        <p:spPr>
          <a:xfrm>
            <a:off x="3962399" y="685800"/>
            <a:ext cx="7345891" cy="1413933"/>
          </a:xfrm>
        </p:spPr>
        <p:txBody>
          <a:bodyPr vert="horz" lIns="91440" tIns="45720" rIns="91440" bIns="45720" rtlCol="0" anchor="ctr">
            <a:normAutofit/>
          </a:bodyPr>
          <a:lstStyle/>
          <a:p>
            <a:r>
              <a:rPr lang="en-US" sz="4000" dirty="0"/>
              <a:t>NGSS STANDARDS</a:t>
            </a:r>
          </a:p>
        </p:txBody>
      </p:sp>
      <p:pic>
        <p:nvPicPr>
          <p:cNvPr id="2050" name="Picture 2" descr="brown grass field towards trees">
            <a:extLst>
              <a:ext uri="{FF2B5EF4-FFF2-40B4-BE49-F238E27FC236}">
                <a16:creationId xmlns:a16="http://schemas.microsoft.com/office/drawing/2014/main" id="{2AF33479-48B2-4088-B72B-F370000D6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1" r="17654"/>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solidFill>
            <a:srgbClr val="FFFFFF"/>
          </a:solidFill>
          <a:ln w="38100">
            <a:noFill/>
          </a:ln>
          <a:effectLst/>
        </p:spPr>
      </p:pic>
      <p:sp>
        <p:nvSpPr>
          <p:cNvPr id="3" name="Content Placeholder 2">
            <a:extLst>
              <a:ext uri="{FF2B5EF4-FFF2-40B4-BE49-F238E27FC236}">
                <a16:creationId xmlns:a16="http://schemas.microsoft.com/office/drawing/2014/main" id="{14934413-820E-46B2-A538-A54A563890B6}"/>
              </a:ext>
            </a:extLst>
          </p:cNvPr>
          <p:cNvSpPr>
            <a:spLocks noGrp="1"/>
          </p:cNvSpPr>
          <p:nvPr>
            <p:ph type="body" sz="half" idx="2"/>
          </p:nvPr>
        </p:nvSpPr>
        <p:spPr>
          <a:xfrm>
            <a:off x="3843867" y="2048933"/>
            <a:ext cx="7659156" cy="3742267"/>
          </a:xfrm>
        </p:spPr>
        <p:txBody>
          <a:bodyPr vert="horz" lIns="91440" tIns="45720" rIns="91440" bIns="45720" rtlCol="0" anchor="ctr">
            <a:normAutofit/>
          </a:bodyPr>
          <a:lstStyle/>
          <a:p>
            <a:pPr algn="l">
              <a:lnSpc>
                <a:spcPct val="90000"/>
              </a:lnSpc>
              <a:buClr>
                <a:schemeClr val="tx1"/>
              </a:buClr>
              <a:buFont typeface="Arial"/>
              <a:buChar char="•"/>
            </a:pPr>
            <a:r>
              <a:rPr lang="en-US" sz="1700" dirty="0"/>
              <a:t>Topic 3: Human Sustainability</a:t>
            </a:r>
          </a:p>
          <a:p>
            <a:pPr algn="l">
              <a:lnSpc>
                <a:spcPct val="90000"/>
              </a:lnSpc>
              <a:buClr>
                <a:schemeClr val="tx1"/>
              </a:buClr>
              <a:buFont typeface="Arial"/>
              <a:buChar char="•"/>
            </a:pPr>
            <a:r>
              <a:rPr lang="en-US" sz="1700" dirty="0"/>
              <a:t>ES-ESS3-1</a:t>
            </a:r>
          </a:p>
          <a:p>
            <a:pPr algn="l">
              <a:lnSpc>
                <a:spcPct val="90000"/>
              </a:lnSpc>
              <a:buClr>
                <a:schemeClr val="tx1"/>
              </a:buClr>
              <a:buFont typeface="Arial"/>
              <a:buChar char="•"/>
            </a:pPr>
            <a:r>
              <a:rPr lang="en-US" sz="1700" dirty="0"/>
              <a:t>ES-ESS3-4</a:t>
            </a:r>
          </a:p>
          <a:p>
            <a:pPr algn="l">
              <a:lnSpc>
                <a:spcPct val="90000"/>
              </a:lnSpc>
              <a:buClr>
                <a:schemeClr val="tx1"/>
              </a:buClr>
              <a:buFont typeface="Arial"/>
              <a:buChar char="•"/>
            </a:pPr>
            <a:r>
              <a:rPr lang="en-US" sz="1700" dirty="0"/>
              <a:t>ES-ESS3-6</a:t>
            </a:r>
          </a:p>
          <a:p>
            <a:pPr algn="l">
              <a:lnSpc>
                <a:spcPct val="90000"/>
              </a:lnSpc>
              <a:buClr>
                <a:schemeClr val="tx1"/>
              </a:buClr>
              <a:buFont typeface="Arial"/>
              <a:buChar char="•"/>
            </a:pPr>
            <a:r>
              <a:rPr lang="en-US" sz="1700" dirty="0"/>
              <a:t>ES3-ETS1-1</a:t>
            </a:r>
          </a:p>
          <a:p>
            <a:pPr algn="l">
              <a:lnSpc>
                <a:spcPct val="90000"/>
              </a:lnSpc>
              <a:buClr>
                <a:schemeClr val="tx1"/>
              </a:buClr>
              <a:buFont typeface="Arial"/>
              <a:buChar char="•"/>
            </a:pPr>
            <a:r>
              <a:rPr lang="en-US" sz="1700" dirty="0"/>
              <a:t>ES3-ETS1-2</a:t>
            </a:r>
          </a:p>
          <a:p>
            <a:pPr algn="l">
              <a:lnSpc>
                <a:spcPct val="90000"/>
              </a:lnSpc>
              <a:buClr>
                <a:schemeClr val="tx1"/>
              </a:buClr>
              <a:buFont typeface="Arial"/>
              <a:buChar char="•"/>
            </a:pPr>
            <a:endParaRPr lang="en-US" sz="1700" dirty="0"/>
          </a:p>
          <a:p>
            <a:pPr algn="l">
              <a:lnSpc>
                <a:spcPct val="90000"/>
              </a:lnSpc>
              <a:buClr>
                <a:schemeClr val="tx1"/>
              </a:buClr>
              <a:buFont typeface="Arial"/>
              <a:buChar char="•"/>
            </a:pPr>
            <a:r>
              <a:rPr lang="en-US" sz="1700" dirty="0"/>
              <a:t>Topic 4: Weather and Climate</a:t>
            </a:r>
          </a:p>
          <a:p>
            <a:pPr algn="l">
              <a:lnSpc>
                <a:spcPct val="90000"/>
              </a:lnSpc>
              <a:buClr>
                <a:schemeClr val="tx1"/>
              </a:buClr>
              <a:buFont typeface="Arial"/>
              <a:buChar char="•"/>
            </a:pPr>
            <a:r>
              <a:rPr lang="en-US" sz="1700" dirty="0"/>
              <a:t>ES-ESS2-4</a:t>
            </a:r>
          </a:p>
          <a:p>
            <a:pPr algn="l">
              <a:lnSpc>
                <a:spcPct val="90000"/>
              </a:lnSpc>
              <a:buClr>
                <a:schemeClr val="tx1"/>
              </a:buClr>
              <a:buFont typeface="Arial"/>
              <a:buChar char="•"/>
            </a:pPr>
            <a:r>
              <a:rPr lang="en-US" sz="1700" dirty="0"/>
              <a:t>ES4-ETS1-3</a:t>
            </a:r>
          </a:p>
          <a:p>
            <a:pPr marL="0" indent="0" algn="l">
              <a:lnSpc>
                <a:spcPct val="90000"/>
              </a:lnSpc>
              <a:buFont typeface="Arial"/>
              <a:buChar char="•"/>
            </a:pPr>
            <a:endParaRPr lang="en-US" sz="1700" dirty="0"/>
          </a:p>
        </p:txBody>
      </p:sp>
      <p:pic>
        <p:nvPicPr>
          <p:cNvPr id="7" name="Picture 6" descr="U of A Division of Agriculture Research and Extension University of Arkansas System ">
            <a:extLst>
              <a:ext uri="{FF2B5EF4-FFF2-40B4-BE49-F238E27FC236}">
                <a16:creationId xmlns:a16="http://schemas.microsoft.com/office/drawing/2014/main" id="{177E523B-FFC3-416E-ADA2-315CEB6BA441}"/>
              </a:ext>
            </a:extLst>
          </p:cNvPr>
          <p:cNvPicPr>
            <a:picLocks noChangeAspect="1"/>
          </p:cNvPicPr>
          <p:nvPr/>
        </p:nvPicPr>
        <p:blipFill>
          <a:blip r:embed="rId4"/>
          <a:stretch>
            <a:fillRect/>
          </a:stretch>
        </p:blipFill>
        <p:spPr>
          <a:xfrm>
            <a:off x="8562205" y="6039611"/>
            <a:ext cx="2426213" cy="545593"/>
          </a:xfrm>
          <a:prstGeom prst="rect">
            <a:avLst/>
          </a:prstGeom>
        </p:spPr>
      </p:pic>
    </p:spTree>
    <p:extLst>
      <p:ext uri="{BB962C8B-B14F-4D97-AF65-F5344CB8AC3E}">
        <p14:creationId xmlns:p14="http://schemas.microsoft.com/office/powerpoint/2010/main" val="122247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A71AA29D-2D5C-4B74-A336-66BA6B24F22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6" r="2" b="2"/>
          <a:stretch/>
        </p:blipFill>
        <p:spPr bwMode="auto">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a:solidFill>
            <a:srgbClr val="FFFFFF"/>
          </a:solidFill>
        </p:spPr>
      </p:pic>
      <p:grpSp>
        <p:nvGrpSpPr>
          <p:cNvPr id="81" name="Group 8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8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4109131-656F-40A1-854C-ED30BCFF3D0F}"/>
              </a:ext>
            </a:extLst>
          </p:cNvPr>
          <p:cNvSpPr>
            <a:spLocks noGrp="1"/>
          </p:cNvSpPr>
          <p:nvPr>
            <p:ph type="title"/>
          </p:nvPr>
        </p:nvSpPr>
        <p:spPr>
          <a:xfrm>
            <a:off x="972080" y="685800"/>
            <a:ext cx="5260680" cy="1752599"/>
          </a:xfrm>
        </p:spPr>
        <p:txBody>
          <a:bodyPr vert="horz" lIns="91440" tIns="45720" rIns="91440" bIns="45720" rtlCol="0" anchor="ctr">
            <a:normAutofit/>
          </a:bodyPr>
          <a:lstStyle/>
          <a:p>
            <a:pPr algn="l"/>
            <a:r>
              <a:rPr lang="en-US" dirty="0"/>
              <a:t>Changes in climate and agricultural activity</a:t>
            </a:r>
          </a:p>
        </p:txBody>
      </p:sp>
      <p:sp>
        <p:nvSpPr>
          <p:cNvPr id="3" name="Content Placeholder 2">
            <a:extLst>
              <a:ext uri="{FF2B5EF4-FFF2-40B4-BE49-F238E27FC236}">
                <a16:creationId xmlns:a16="http://schemas.microsoft.com/office/drawing/2014/main" id="{3C35369D-6FDF-40E7-91F4-F482748682F0}"/>
              </a:ext>
            </a:extLst>
          </p:cNvPr>
          <p:cNvSpPr>
            <a:spLocks noGrp="1"/>
          </p:cNvSpPr>
          <p:nvPr>
            <p:ph sz="half" idx="1"/>
          </p:nvPr>
        </p:nvSpPr>
        <p:spPr>
          <a:xfrm>
            <a:off x="643468" y="2666999"/>
            <a:ext cx="5260680" cy="3124201"/>
          </a:xfrm>
        </p:spPr>
        <p:txBody>
          <a:bodyPr vert="horz" lIns="91440" tIns="45720" rIns="91440" bIns="45720" rtlCol="0" anchor="ctr">
            <a:normAutofit/>
          </a:bodyPr>
          <a:lstStyle/>
          <a:p>
            <a:pPr>
              <a:lnSpc>
                <a:spcPct val="90000"/>
              </a:lnSpc>
              <a:buClrTx/>
            </a:pPr>
            <a:r>
              <a:rPr lang="en-US" sz="1400" dirty="0"/>
              <a:t>Farmers need water for irrigation and livestock. Farmers used to rely on rain for most of their water needs; however, recent climate changes have caused unreliable rain patterns. Rain now comes in the winter and not during growing seasons with flash floods becoming an issue.</a:t>
            </a:r>
          </a:p>
          <a:p>
            <a:pPr>
              <a:lnSpc>
                <a:spcPct val="90000"/>
              </a:lnSpc>
              <a:buClrTx/>
            </a:pPr>
            <a:r>
              <a:rPr lang="en-US" sz="1400" dirty="0"/>
              <a:t>Famers then turned to irrigating from the Alluvial and Sparta Aquifers. Recent studies have shown both aquifers are below sustainable levels, so this is no longer a viable option.</a:t>
            </a:r>
          </a:p>
          <a:p>
            <a:pPr>
              <a:lnSpc>
                <a:spcPct val="90000"/>
              </a:lnSpc>
              <a:buClrTx/>
            </a:pPr>
            <a:r>
              <a:rPr lang="en-US" sz="1400" dirty="0"/>
              <a:t>Agriculture has an impact on climate through water usage, loss of trees and plants, and soil erosion. How can farmers help our climate and still be productive?</a:t>
            </a:r>
          </a:p>
        </p:txBody>
      </p:sp>
      <p:pic>
        <p:nvPicPr>
          <p:cNvPr id="5" name="Picture 4" descr="U of A Division of Agriculture Research and Extension University of Arkansas System ">
            <a:extLst>
              <a:ext uri="{FF2B5EF4-FFF2-40B4-BE49-F238E27FC236}">
                <a16:creationId xmlns:a16="http://schemas.microsoft.com/office/drawing/2014/main" id="{CED28A1A-5CED-4677-8F46-70F16A1C473B}"/>
              </a:ext>
            </a:extLst>
          </p:cNvPr>
          <p:cNvPicPr>
            <a:picLocks noChangeAspect="1"/>
          </p:cNvPicPr>
          <p:nvPr/>
        </p:nvPicPr>
        <p:blipFill>
          <a:blip r:embed="rId4"/>
          <a:stretch>
            <a:fillRect/>
          </a:stretch>
        </p:blipFill>
        <p:spPr>
          <a:xfrm>
            <a:off x="1695054" y="5986462"/>
            <a:ext cx="2426213" cy="545593"/>
          </a:xfrm>
          <a:prstGeom prst="rect">
            <a:avLst/>
          </a:prstGeom>
        </p:spPr>
      </p:pic>
    </p:spTree>
    <p:extLst>
      <p:ext uri="{BB962C8B-B14F-4D97-AF65-F5344CB8AC3E}">
        <p14:creationId xmlns:p14="http://schemas.microsoft.com/office/powerpoint/2010/main" val="87601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45" name="Group 8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8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046" name="Rectangle 95">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green grass field near lake during daytime">
            <a:extLst>
              <a:ext uri="{FF2B5EF4-FFF2-40B4-BE49-F238E27FC236}">
                <a16:creationId xmlns:a16="http://schemas.microsoft.com/office/drawing/2014/main" id="{B4229B9B-A727-477F-B74F-28EF31E5E3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9" r="22123" b="-1"/>
          <a:stretch/>
        </p:blipFill>
        <p:spPr bwMode="auto">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a:solidFill>
            <a:srgbClr val="FFFFFF"/>
          </a:solidFill>
        </p:spPr>
      </p:pic>
      <p:grpSp>
        <p:nvGrpSpPr>
          <p:cNvPr id="1047" name="Group 97">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048"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49"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1"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050"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03"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4"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9C0B373-7A8B-48A8-8156-32813C2E0494}"/>
              </a:ext>
            </a:extLst>
          </p:cNvPr>
          <p:cNvSpPr>
            <a:spLocks noGrp="1"/>
          </p:cNvSpPr>
          <p:nvPr>
            <p:ph type="title"/>
          </p:nvPr>
        </p:nvSpPr>
        <p:spPr>
          <a:xfrm>
            <a:off x="972080" y="185738"/>
            <a:ext cx="5260680" cy="1900237"/>
          </a:xfrm>
        </p:spPr>
        <p:txBody>
          <a:bodyPr vert="horz" lIns="91440" tIns="45720" rIns="91440" bIns="45720" rtlCol="0" anchor="ctr">
            <a:normAutofit/>
          </a:bodyPr>
          <a:lstStyle/>
          <a:p>
            <a:pPr algn="l">
              <a:lnSpc>
                <a:spcPct val="90000"/>
              </a:lnSpc>
            </a:pPr>
            <a:r>
              <a:rPr lang="en-US" dirty="0"/>
              <a:t>Protecting the climate while farming:</a:t>
            </a:r>
            <a:br>
              <a:rPr lang="en-US" dirty="0"/>
            </a:br>
            <a:r>
              <a:rPr lang="en-US" dirty="0"/>
              <a:t>Using less water.</a:t>
            </a:r>
          </a:p>
        </p:txBody>
      </p:sp>
      <p:sp>
        <p:nvSpPr>
          <p:cNvPr id="3" name="Content Placeholder 2">
            <a:extLst>
              <a:ext uri="{FF2B5EF4-FFF2-40B4-BE49-F238E27FC236}">
                <a16:creationId xmlns:a16="http://schemas.microsoft.com/office/drawing/2014/main" id="{B93EACFA-DE92-4084-9E7C-16F0447B7413}"/>
              </a:ext>
            </a:extLst>
          </p:cNvPr>
          <p:cNvSpPr>
            <a:spLocks noGrp="1"/>
          </p:cNvSpPr>
          <p:nvPr>
            <p:ph sz="half" idx="1"/>
          </p:nvPr>
        </p:nvSpPr>
        <p:spPr>
          <a:xfrm>
            <a:off x="643468" y="2666999"/>
            <a:ext cx="5260680" cy="3124201"/>
          </a:xfrm>
        </p:spPr>
        <p:txBody>
          <a:bodyPr vert="horz" lIns="91440" tIns="45720" rIns="91440" bIns="45720" rtlCol="0" anchor="ctr">
            <a:noAutofit/>
          </a:bodyPr>
          <a:lstStyle/>
          <a:p>
            <a:pPr>
              <a:lnSpc>
                <a:spcPct val="90000"/>
              </a:lnSpc>
              <a:buClrTx/>
            </a:pPr>
            <a:r>
              <a:rPr lang="en-US" dirty="0"/>
              <a:t>Water is a major greenhouse gas. Increased water in the atmosphere means warmer temperatures. This translates into increased humidity, rain and unstable weather patterns.</a:t>
            </a:r>
          </a:p>
          <a:p>
            <a:pPr>
              <a:lnSpc>
                <a:spcPct val="90000"/>
              </a:lnSpc>
              <a:buClrTx/>
            </a:pPr>
            <a:r>
              <a:rPr lang="en-US" dirty="0"/>
              <a:t>Irrigation releases a lot of water into the atmosphere through evaporation. This is bad for the climate (changes in weather) and bad for the farmer (increase in water costs due to water waste). </a:t>
            </a:r>
          </a:p>
          <a:p>
            <a:pPr>
              <a:lnSpc>
                <a:spcPct val="90000"/>
              </a:lnSpc>
              <a:buClrTx/>
            </a:pPr>
            <a:r>
              <a:rPr lang="en-US" dirty="0"/>
              <a:t>Farmers want to decrease water usage. It is a win-win for climate and agriculture. Farmers decrease water usage in several ways, such as surface water retention, poly pipe and surge irrigation, recharge from river overflows and variable speed pumps for optimum water usage.</a:t>
            </a:r>
          </a:p>
        </p:txBody>
      </p:sp>
      <p:pic>
        <p:nvPicPr>
          <p:cNvPr id="9" name="Picture 8" descr="U of A Division of Agriculture Research and Extension University of Arkansas System ">
            <a:extLst>
              <a:ext uri="{FF2B5EF4-FFF2-40B4-BE49-F238E27FC236}">
                <a16:creationId xmlns:a16="http://schemas.microsoft.com/office/drawing/2014/main" id="{AAED55A5-12F2-44A1-BD64-7221B540FC7A}"/>
              </a:ext>
            </a:extLst>
          </p:cNvPr>
          <p:cNvPicPr>
            <a:picLocks noChangeAspect="1"/>
          </p:cNvPicPr>
          <p:nvPr/>
        </p:nvPicPr>
        <p:blipFill>
          <a:blip r:embed="rId4"/>
          <a:stretch>
            <a:fillRect/>
          </a:stretch>
        </p:blipFill>
        <p:spPr>
          <a:xfrm>
            <a:off x="9111993" y="228600"/>
            <a:ext cx="2426213" cy="545593"/>
          </a:xfrm>
          <a:prstGeom prst="rect">
            <a:avLst/>
          </a:prstGeom>
        </p:spPr>
      </p:pic>
    </p:spTree>
    <p:extLst>
      <p:ext uri="{BB962C8B-B14F-4D97-AF65-F5344CB8AC3E}">
        <p14:creationId xmlns:p14="http://schemas.microsoft.com/office/powerpoint/2010/main" val="164744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059" name="Group 134">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6"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7"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8"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9"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0"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1"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060" name="Rectangle 14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1" name="Group 14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4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6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9" name="Group 14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5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6179845-09F6-4723-845F-2D7AFA7315D0}"/>
              </a:ext>
            </a:extLst>
          </p:cNvPr>
          <p:cNvSpPr>
            <a:spLocks noGrp="1"/>
          </p:cNvSpPr>
          <p:nvPr>
            <p:ph type="title"/>
          </p:nvPr>
        </p:nvSpPr>
        <p:spPr>
          <a:xfrm>
            <a:off x="3962399" y="685800"/>
            <a:ext cx="7345891" cy="1413933"/>
          </a:xfrm>
        </p:spPr>
        <p:txBody>
          <a:bodyPr vert="horz" lIns="91440" tIns="45720" rIns="91440" bIns="45720" rtlCol="0" anchor="ctr">
            <a:normAutofit/>
          </a:bodyPr>
          <a:lstStyle/>
          <a:p>
            <a:pPr>
              <a:lnSpc>
                <a:spcPct val="90000"/>
              </a:lnSpc>
            </a:pPr>
            <a:r>
              <a:rPr lang="en-US" sz="3400" dirty="0"/>
              <a:t>Surface Irrigation: Evaluating a solution to a complex real-world problem.</a:t>
            </a:r>
          </a:p>
        </p:txBody>
      </p:sp>
      <p:pic>
        <p:nvPicPr>
          <p:cNvPr id="2050" name="Picture 2" descr="green grass field near river during daytime">
            <a:extLst>
              <a:ext uri="{FF2B5EF4-FFF2-40B4-BE49-F238E27FC236}">
                <a16:creationId xmlns:a16="http://schemas.microsoft.com/office/drawing/2014/main" id="{11A07702-66B2-4B54-A7F6-20D5B9432C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93" r="34838" b="-1"/>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solidFill>
            <a:srgbClr val="FFFFFF"/>
          </a:solidFill>
          <a:ln w="38100">
            <a:noFill/>
          </a:ln>
          <a:effectLst/>
        </p:spPr>
      </p:pic>
      <p:sp>
        <p:nvSpPr>
          <p:cNvPr id="3" name="Content Placeholder 2">
            <a:extLst>
              <a:ext uri="{FF2B5EF4-FFF2-40B4-BE49-F238E27FC236}">
                <a16:creationId xmlns:a16="http://schemas.microsoft.com/office/drawing/2014/main" id="{531152C6-28AB-4528-8463-C996BB233F9E}"/>
              </a:ext>
            </a:extLst>
          </p:cNvPr>
          <p:cNvSpPr>
            <a:spLocks noGrp="1"/>
          </p:cNvSpPr>
          <p:nvPr>
            <p:ph sz="half" idx="1"/>
          </p:nvPr>
        </p:nvSpPr>
        <p:spPr>
          <a:xfrm>
            <a:off x="3843867" y="2048933"/>
            <a:ext cx="7659156" cy="3742267"/>
          </a:xfrm>
        </p:spPr>
        <p:txBody>
          <a:bodyPr vert="horz" lIns="91440" tIns="45720" rIns="91440" bIns="45720" rtlCol="0" anchor="ctr">
            <a:normAutofit/>
          </a:bodyPr>
          <a:lstStyle/>
          <a:p>
            <a:pPr>
              <a:lnSpc>
                <a:spcPct val="90000"/>
              </a:lnSpc>
              <a:buClrTx/>
            </a:pPr>
            <a:r>
              <a:rPr lang="en-US" sz="1500" b="1" dirty="0"/>
              <a:t>Surface irrigation involves a number of methods that allow for using water that’s readily available on the surface, thus avoiding well or aquifer water. They are:</a:t>
            </a:r>
          </a:p>
          <a:p>
            <a:pPr>
              <a:lnSpc>
                <a:spcPct val="90000"/>
              </a:lnSpc>
              <a:buClrTx/>
            </a:pPr>
            <a:r>
              <a:rPr lang="en-US" sz="1500" b="1" dirty="0"/>
              <a:t>Reservoirs: </a:t>
            </a:r>
            <a:r>
              <a:rPr lang="en-US" sz="1500" dirty="0"/>
              <a:t>Reservoirs are built to catch rain and to store excess water from winter transfer. </a:t>
            </a:r>
          </a:p>
          <a:p>
            <a:pPr>
              <a:lnSpc>
                <a:spcPct val="90000"/>
              </a:lnSpc>
              <a:buClrTx/>
            </a:pPr>
            <a:r>
              <a:rPr lang="en-US" sz="1500" b="1" dirty="0"/>
              <a:t>Tail Water Ditches: </a:t>
            </a:r>
            <a:r>
              <a:rPr lang="en-US" sz="1500" dirty="0"/>
              <a:t>Tail water is directed to local reservoirs for reuse. This could be from irrigation or rainwater. Standing water produces methane, by rerouting standing water, less greenhouse gases are produced and released.</a:t>
            </a:r>
          </a:p>
          <a:p>
            <a:pPr>
              <a:lnSpc>
                <a:spcPct val="90000"/>
              </a:lnSpc>
              <a:buClrTx/>
            </a:pPr>
            <a:r>
              <a:rPr lang="en-US" sz="1500" b="1" dirty="0"/>
              <a:t>River Overflow Usage</a:t>
            </a:r>
            <a:r>
              <a:rPr lang="en-US" sz="1500" dirty="0"/>
              <a:t>: Water from rivers full of winter overflow is pumped to local streams and bayous for reservoir pumping. Studies show this DOES NOT affect water flow downstream to the Gulf.</a:t>
            </a:r>
          </a:p>
          <a:p>
            <a:pPr>
              <a:lnSpc>
                <a:spcPct val="90000"/>
              </a:lnSpc>
              <a:buClrTx/>
            </a:pPr>
            <a:r>
              <a:rPr lang="en-US" sz="1500" b="1" dirty="0"/>
              <a:t>Water Overflow Redirection: </a:t>
            </a:r>
            <a:r>
              <a:rPr lang="en-US" sz="1500" dirty="0"/>
              <a:t>Winter water overflow from local bayous and streams is directed into farm reservoirs. The waterways are not drained; only overflow is taken to keep them at a sustainable water level.</a:t>
            </a:r>
          </a:p>
          <a:p>
            <a:pPr>
              <a:lnSpc>
                <a:spcPct val="90000"/>
              </a:lnSpc>
            </a:pPr>
            <a:endParaRPr lang="en-US" sz="1500" dirty="0"/>
          </a:p>
        </p:txBody>
      </p:sp>
      <p:pic>
        <p:nvPicPr>
          <p:cNvPr id="7" name="Picture 6" descr="U of A Division of Agriculture Research and Extension University of Arkansas System ">
            <a:extLst>
              <a:ext uri="{FF2B5EF4-FFF2-40B4-BE49-F238E27FC236}">
                <a16:creationId xmlns:a16="http://schemas.microsoft.com/office/drawing/2014/main" id="{5397A29F-BAA2-4CEE-995D-7948DC68B3C4}"/>
              </a:ext>
            </a:extLst>
          </p:cNvPr>
          <p:cNvPicPr>
            <a:picLocks noChangeAspect="1"/>
          </p:cNvPicPr>
          <p:nvPr/>
        </p:nvPicPr>
        <p:blipFill>
          <a:blip r:embed="rId4"/>
          <a:stretch>
            <a:fillRect/>
          </a:stretch>
        </p:blipFill>
        <p:spPr>
          <a:xfrm>
            <a:off x="8690794" y="5655182"/>
            <a:ext cx="2426213" cy="545593"/>
          </a:xfrm>
          <a:prstGeom prst="rect">
            <a:avLst/>
          </a:prstGeom>
        </p:spPr>
      </p:pic>
    </p:spTree>
    <p:extLst>
      <p:ext uri="{BB962C8B-B14F-4D97-AF65-F5344CB8AC3E}">
        <p14:creationId xmlns:p14="http://schemas.microsoft.com/office/powerpoint/2010/main" val="39966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1"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3"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8" name="Rectangle 37">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41"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2"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45"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6"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7"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8"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9"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0"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D8C71D53-A9FF-4EC0-85EE-7264F832B964}"/>
              </a:ext>
            </a:extLst>
          </p:cNvPr>
          <p:cNvSpPr>
            <a:spLocks noGrp="1"/>
          </p:cNvSpPr>
          <p:nvPr>
            <p:ph type="title"/>
          </p:nvPr>
        </p:nvSpPr>
        <p:spPr>
          <a:xfrm>
            <a:off x="3962399" y="685800"/>
            <a:ext cx="7345891" cy="1413933"/>
          </a:xfrm>
        </p:spPr>
        <p:txBody>
          <a:bodyPr vert="horz" lIns="91440" tIns="45720" rIns="91440" bIns="45720" rtlCol="0" anchor="ctr">
            <a:normAutofit/>
          </a:bodyPr>
          <a:lstStyle/>
          <a:p>
            <a:pPr>
              <a:lnSpc>
                <a:spcPct val="90000"/>
              </a:lnSpc>
            </a:pPr>
            <a:r>
              <a:rPr lang="en-US" sz="3100" dirty="0"/>
              <a:t>Poly Pipe and Surge Irrigation: Designing solutions through engineering</a:t>
            </a:r>
          </a:p>
        </p:txBody>
      </p:sp>
      <p:pic>
        <p:nvPicPr>
          <p:cNvPr id="4" name="Picture 3">
            <a:extLst>
              <a:ext uri="{FF2B5EF4-FFF2-40B4-BE49-F238E27FC236}">
                <a16:creationId xmlns:a16="http://schemas.microsoft.com/office/drawing/2014/main" id="{FB09ACB3-A441-4567-96ED-0DB875FC2516}"/>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14624" r="18123"/>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p:spPr>
      </p:pic>
      <p:sp>
        <p:nvSpPr>
          <p:cNvPr id="3" name="Content Placeholder 2">
            <a:extLst>
              <a:ext uri="{FF2B5EF4-FFF2-40B4-BE49-F238E27FC236}">
                <a16:creationId xmlns:a16="http://schemas.microsoft.com/office/drawing/2014/main" id="{C1D3F1D2-0C11-48D7-B68D-694F36AEF18C}"/>
              </a:ext>
            </a:extLst>
          </p:cNvPr>
          <p:cNvSpPr>
            <a:spLocks noGrp="1"/>
          </p:cNvSpPr>
          <p:nvPr>
            <p:ph sz="half" idx="1"/>
          </p:nvPr>
        </p:nvSpPr>
        <p:spPr>
          <a:xfrm>
            <a:off x="3843867" y="2048933"/>
            <a:ext cx="7659156" cy="3742267"/>
          </a:xfrm>
        </p:spPr>
        <p:txBody>
          <a:bodyPr vert="horz" lIns="91440" tIns="45720" rIns="91440" bIns="45720" rtlCol="0" anchor="ctr">
            <a:normAutofit/>
          </a:bodyPr>
          <a:lstStyle/>
          <a:p>
            <a:pPr>
              <a:buClrTx/>
            </a:pPr>
            <a:r>
              <a:rPr lang="en-US" b="1" dirty="0"/>
              <a:t>Poly pipe</a:t>
            </a:r>
            <a:r>
              <a:rPr lang="en-US" dirty="0"/>
              <a:t>: Poly pipe irrigation uses pipe with specific diameter holes to release only the amount of water needed for that crop and soil type. Less water is used, and evaporation/tail water stays at a minimum.</a:t>
            </a:r>
          </a:p>
          <a:p>
            <a:pPr>
              <a:buClrTx/>
            </a:pPr>
            <a:r>
              <a:rPr lang="en-US" b="1" dirty="0"/>
              <a:t>Surge Irrigation: </a:t>
            </a:r>
            <a:r>
              <a:rPr lang="en-US" dirty="0"/>
              <a:t>This involves surging water down a furrow at sequential times. This allows the water to absorb at its deepest depth so new surges of water ‘skim’ over the wet mud to dry areas in need of irrigation. Variable speed pumps are used to surge the water and back off when needed.</a:t>
            </a:r>
          </a:p>
          <a:p>
            <a:pPr>
              <a:buClrTx/>
            </a:pPr>
            <a:r>
              <a:rPr lang="en-US" b="1" dirty="0"/>
              <a:t>Underground Water Transfer</a:t>
            </a:r>
            <a:r>
              <a:rPr lang="en-US" dirty="0"/>
              <a:t>: By using buried pipes to transport surface water, all water is retained and not lost to evaporation.</a:t>
            </a:r>
          </a:p>
          <a:p>
            <a:endParaRPr lang="en-US" dirty="0"/>
          </a:p>
        </p:txBody>
      </p:sp>
      <p:pic>
        <p:nvPicPr>
          <p:cNvPr id="8" name="Picture 7" descr="U of A Division of Agriculture Research and Extension University of Arkansas System ">
            <a:extLst>
              <a:ext uri="{FF2B5EF4-FFF2-40B4-BE49-F238E27FC236}">
                <a16:creationId xmlns:a16="http://schemas.microsoft.com/office/drawing/2014/main" id="{BCAFAFAA-7E42-4B4E-BAE1-D220592FA428}"/>
              </a:ext>
            </a:extLst>
          </p:cNvPr>
          <p:cNvPicPr>
            <a:picLocks noChangeAspect="1"/>
          </p:cNvPicPr>
          <p:nvPr/>
        </p:nvPicPr>
        <p:blipFill>
          <a:blip r:embed="rId4"/>
          <a:stretch>
            <a:fillRect/>
          </a:stretch>
        </p:blipFill>
        <p:spPr>
          <a:xfrm>
            <a:off x="8562205" y="5953886"/>
            <a:ext cx="2426213" cy="545593"/>
          </a:xfrm>
          <a:prstGeom prst="rect">
            <a:avLst/>
          </a:prstGeom>
        </p:spPr>
      </p:pic>
    </p:spTree>
    <p:extLst>
      <p:ext uri="{BB962C8B-B14F-4D97-AF65-F5344CB8AC3E}">
        <p14:creationId xmlns:p14="http://schemas.microsoft.com/office/powerpoint/2010/main" val="11231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8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8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BBF52B8-D060-4D5D-AFF4-AC036123B39D}"/>
              </a:ext>
            </a:extLst>
          </p:cNvPr>
          <p:cNvSpPr>
            <a:spLocks noGrp="1"/>
          </p:cNvSpPr>
          <p:nvPr>
            <p:ph type="title"/>
          </p:nvPr>
        </p:nvSpPr>
        <p:spPr>
          <a:xfrm>
            <a:off x="3962399" y="685800"/>
            <a:ext cx="7345891" cy="1413933"/>
          </a:xfrm>
        </p:spPr>
        <p:txBody>
          <a:bodyPr vert="horz" lIns="91440" tIns="45720" rIns="91440" bIns="45720" rtlCol="0" anchor="ctr">
            <a:normAutofit/>
          </a:bodyPr>
          <a:lstStyle/>
          <a:p>
            <a:pPr>
              <a:lnSpc>
                <a:spcPct val="90000"/>
              </a:lnSpc>
            </a:pPr>
            <a:r>
              <a:rPr lang="en-US" sz="3100" dirty="0"/>
              <a:t>Reducing impacts of human activities on natural systems; filtering agricultural pollutants</a:t>
            </a:r>
          </a:p>
        </p:txBody>
      </p:sp>
      <p:pic>
        <p:nvPicPr>
          <p:cNvPr id="3074" name="Picture 2" descr="black stone">
            <a:extLst>
              <a:ext uri="{FF2B5EF4-FFF2-40B4-BE49-F238E27FC236}">
                <a16:creationId xmlns:a16="http://schemas.microsoft.com/office/drawing/2014/main" id="{C6A8731A-EB6B-4FBE-97F6-070C2EAC3F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52" r="34279" b="-1"/>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solidFill>
            <a:srgbClr val="FFFFFF"/>
          </a:solidFill>
          <a:ln w="38100">
            <a:noFill/>
          </a:ln>
          <a:effectLst/>
        </p:spPr>
      </p:pic>
      <p:sp>
        <p:nvSpPr>
          <p:cNvPr id="3" name="Content Placeholder 2">
            <a:extLst>
              <a:ext uri="{FF2B5EF4-FFF2-40B4-BE49-F238E27FC236}">
                <a16:creationId xmlns:a16="http://schemas.microsoft.com/office/drawing/2014/main" id="{E1B750E7-C636-4073-8C67-4D5F8258C7F4}"/>
              </a:ext>
            </a:extLst>
          </p:cNvPr>
          <p:cNvSpPr>
            <a:spLocks noGrp="1"/>
          </p:cNvSpPr>
          <p:nvPr>
            <p:ph sz="half" idx="1"/>
          </p:nvPr>
        </p:nvSpPr>
        <p:spPr>
          <a:xfrm>
            <a:off x="3843867" y="2048933"/>
            <a:ext cx="7659156" cy="3742267"/>
          </a:xfrm>
        </p:spPr>
        <p:txBody>
          <a:bodyPr vert="horz" lIns="91440" tIns="45720" rIns="91440" bIns="45720" rtlCol="0" anchor="ctr">
            <a:normAutofit/>
          </a:bodyPr>
          <a:lstStyle/>
          <a:p>
            <a:pPr>
              <a:buClrTx/>
            </a:pPr>
            <a:r>
              <a:rPr lang="en-US" dirty="0"/>
              <a:t>Water is an excellent solvent which means it will dissolve animal waste. Therefore, waste will be incorporated into any standing water or water runoff on an animal farm.</a:t>
            </a:r>
          </a:p>
          <a:p>
            <a:pPr>
              <a:buClrTx/>
            </a:pPr>
            <a:r>
              <a:rPr lang="en-US" dirty="0"/>
              <a:t>Manure filled standing water produces methane, adding to greenhouse gases.</a:t>
            </a:r>
          </a:p>
          <a:p>
            <a:pPr>
              <a:buClrTx/>
            </a:pPr>
            <a:r>
              <a:rPr lang="en-US" dirty="0"/>
              <a:t>As water evaporates, it leaves high levels of waste behind. </a:t>
            </a:r>
          </a:p>
          <a:p>
            <a:pPr>
              <a:buClrTx/>
            </a:pPr>
            <a:r>
              <a:rPr lang="en-US" dirty="0"/>
              <a:t>Rain will move this waste either to local waterways or into the ground to form areas of high levels of waste.</a:t>
            </a:r>
          </a:p>
          <a:p>
            <a:pPr>
              <a:buClrTx/>
            </a:pPr>
            <a:r>
              <a:rPr lang="en-US" dirty="0"/>
              <a:t>This translates into damage to plants and soils which means less filtration and more erosion.</a:t>
            </a:r>
          </a:p>
        </p:txBody>
      </p:sp>
      <p:pic>
        <p:nvPicPr>
          <p:cNvPr id="5" name="Picture 4" descr="U of A Division of Agriculture Research and Extension University of Arkansas System ">
            <a:extLst>
              <a:ext uri="{FF2B5EF4-FFF2-40B4-BE49-F238E27FC236}">
                <a16:creationId xmlns:a16="http://schemas.microsoft.com/office/drawing/2014/main" id="{FAB11D20-86E1-472A-A831-B91781FA0E21}"/>
              </a:ext>
            </a:extLst>
          </p:cNvPr>
          <p:cNvPicPr>
            <a:picLocks noChangeAspect="1"/>
          </p:cNvPicPr>
          <p:nvPr/>
        </p:nvPicPr>
        <p:blipFill>
          <a:blip r:embed="rId4"/>
          <a:stretch>
            <a:fillRect/>
          </a:stretch>
        </p:blipFill>
        <p:spPr>
          <a:xfrm>
            <a:off x="8882077" y="6030086"/>
            <a:ext cx="2426213" cy="545593"/>
          </a:xfrm>
          <a:prstGeom prst="rect">
            <a:avLst/>
          </a:prstGeom>
        </p:spPr>
      </p:pic>
    </p:spTree>
    <p:extLst>
      <p:ext uri="{BB962C8B-B14F-4D97-AF65-F5344CB8AC3E}">
        <p14:creationId xmlns:p14="http://schemas.microsoft.com/office/powerpoint/2010/main" val="316483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100" name="Group 7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4101" name="Rectangle 7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2" name="Group 8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8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8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AB7F73D5-BA6E-461E-AEF8-8AFDA4B3113D}"/>
              </a:ext>
            </a:extLst>
          </p:cNvPr>
          <p:cNvSpPr>
            <a:spLocks noGrp="1"/>
          </p:cNvSpPr>
          <p:nvPr>
            <p:ph type="title"/>
          </p:nvPr>
        </p:nvSpPr>
        <p:spPr>
          <a:xfrm>
            <a:off x="3962399" y="685800"/>
            <a:ext cx="7345891" cy="1413933"/>
          </a:xfrm>
        </p:spPr>
        <p:txBody>
          <a:bodyPr vert="horz" lIns="91440" tIns="45720" rIns="91440" bIns="45720" rtlCol="0" anchor="ctr">
            <a:normAutofit/>
          </a:bodyPr>
          <a:lstStyle/>
          <a:p>
            <a:pPr>
              <a:lnSpc>
                <a:spcPct val="90000"/>
              </a:lnSpc>
            </a:pPr>
            <a:r>
              <a:rPr lang="en-US" sz="3400" dirty="0"/>
              <a:t>Designing a solution to the agricultural pollution problem using engineering</a:t>
            </a:r>
          </a:p>
        </p:txBody>
      </p:sp>
      <p:pic>
        <p:nvPicPr>
          <p:cNvPr id="4098" name="Picture 2" descr="landscape photography of mountain with trees">
            <a:extLst>
              <a:ext uri="{FF2B5EF4-FFF2-40B4-BE49-F238E27FC236}">
                <a16:creationId xmlns:a16="http://schemas.microsoft.com/office/drawing/2014/main" id="{3A1899C5-1674-4700-B6EA-9D7CC13A85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17" r="35011"/>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solidFill>
            <a:srgbClr val="FFFFFF"/>
          </a:solidFill>
          <a:ln w="38100">
            <a:noFill/>
          </a:ln>
          <a:effectLst/>
        </p:spPr>
      </p:pic>
      <p:sp>
        <p:nvSpPr>
          <p:cNvPr id="3" name="Content Placeholder 2">
            <a:extLst>
              <a:ext uri="{FF2B5EF4-FFF2-40B4-BE49-F238E27FC236}">
                <a16:creationId xmlns:a16="http://schemas.microsoft.com/office/drawing/2014/main" id="{9B5590C7-8560-4F9F-892A-CA90DB7D8F0A}"/>
              </a:ext>
            </a:extLst>
          </p:cNvPr>
          <p:cNvSpPr>
            <a:spLocks noGrp="1"/>
          </p:cNvSpPr>
          <p:nvPr>
            <p:ph sz="half" idx="1"/>
          </p:nvPr>
        </p:nvSpPr>
        <p:spPr>
          <a:xfrm>
            <a:off x="3843867" y="2048933"/>
            <a:ext cx="7659156" cy="3742267"/>
          </a:xfrm>
        </p:spPr>
        <p:txBody>
          <a:bodyPr vert="horz" lIns="91440" tIns="45720" rIns="91440" bIns="45720" rtlCol="0" anchor="ctr">
            <a:normAutofit/>
          </a:bodyPr>
          <a:lstStyle/>
          <a:p>
            <a:pPr>
              <a:buClrTx/>
            </a:pPr>
            <a:r>
              <a:rPr lang="en-US" b="1" dirty="0"/>
              <a:t>Fertilizing Evenly: </a:t>
            </a:r>
            <a:r>
              <a:rPr lang="en-US" dirty="0"/>
              <a:t>By spreading excess nutrients throughout the farm area, buildup is eliminated, and nutrient retention is accelerated</a:t>
            </a:r>
            <a:r>
              <a:rPr lang="en-US" b="1" dirty="0"/>
              <a:t>.</a:t>
            </a:r>
          </a:p>
          <a:p>
            <a:pPr>
              <a:buClrTx/>
            </a:pPr>
            <a:r>
              <a:rPr lang="en-US" b="1" dirty="0"/>
              <a:t>Grassed Waterways: </a:t>
            </a:r>
            <a:r>
              <a:rPr lang="en-US" dirty="0"/>
              <a:t>Grassed waterways reduce nutrient load as water is filtered by both the surrounding grass (before it reaches the pond) and by the water itself.</a:t>
            </a:r>
          </a:p>
          <a:p>
            <a:pPr>
              <a:buClrTx/>
            </a:pPr>
            <a:r>
              <a:rPr lang="en-US" b="1" dirty="0"/>
              <a:t>Nutrient Ponds: </a:t>
            </a:r>
            <a:r>
              <a:rPr lang="en-US" dirty="0"/>
              <a:t>Nutrient ponds break down excess nutrients. This water is in turn recycled back onto the farm as irrigation or as watering for local livestock.</a:t>
            </a:r>
          </a:p>
          <a:p>
            <a:pPr>
              <a:buClrTx/>
            </a:pPr>
            <a:r>
              <a:rPr lang="en-US" b="1" dirty="0"/>
              <a:t>Aerating Soils: </a:t>
            </a:r>
            <a:r>
              <a:rPr lang="en-US" dirty="0"/>
              <a:t>By adding aerator holes to the soil, water runoff is quickly absorbed, and nutrients are spread more evenly through the soil</a:t>
            </a:r>
          </a:p>
        </p:txBody>
      </p:sp>
      <p:pic>
        <p:nvPicPr>
          <p:cNvPr id="5" name="Picture 4" descr="U of A Division of Agriculture Research and Extension University of Arkansas System ">
            <a:extLst>
              <a:ext uri="{FF2B5EF4-FFF2-40B4-BE49-F238E27FC236}">
                <a16:creationId xmlns:a16="http://schemas.microsoft.com/office/drawing/2014/main" id="{C81B5B3D-5D19-459F-B7DE-4EFB3B3A0FB4}"/>
              </a:ext>
            </a:extLst>
          </p:cNvPr>
          <p:cNvPicPr>
            <a:picLocks noChangeAspect="1"/>
          </p:cNvPicPr>
          <p:nvPr/>
        </p:nvPicPr>
        <p:blipFill>
          <a:blip r:embed="rId4"/>
          <a:stretch>
            <a:fillRect/>
          </a:stretch>
        </p:blipFill>
        <p:spPr>
          <a:xfrm>
            <a:off x="7797543" y="5899403"/>
            <a:ext cx="2426213" cy="545593"/>
          </a:xfrm>
          <a:prstGeom prst="rect">
            <a:avLst/>
          </a:prstGeom>
        </p:spPr>
      </p:pic>
    </p:spTree>
    <p:extLst>
      <p:ext uri="{BB962C8B-B14F-4D97-AF65-F5344CB8AC3E}">
        <p14:creationId xmlns:p14="http://schemas.microsoft.com/office/powerpoint/2010/main" val="384192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D1609F9-DBF5-4342-80D9-6AE7A04D5A93}"/>
              </a:ext>
            </a:extLst>
          </p:cNvPr>
          <p:cNvSpPr>
            <a:spLocks noGrp="1"/>
          </p:cNvSpPr>
          <p:nvPr>
            <p:ph type="title"/>
          </p:nvPr>
        </p:nvSpPr>
        <p:spPr>
          <a:xfrm>
            <a:off x="3962399" y="685800"/>
            <a:ext cx="7345891" cy="1413933"/>
          </a:xfrm>
        </p:spPr>
        <p:txBody>
          <a:bodyPr vert="horz" lIns="91440" tIns="45720" rIns="91440" bIns="45720" rtlCol="0" anchor="ctr">
            <a:normAutofit/>
          </a:bodyPr>
          <a:lstStyle/>
          <a:p>
            <a:r>
              <a:rPr lang="en-US" dirty="0"/>
              <a:t>Evaluating solutions to help reduce human impact</a:t>
            </a:r>
          </a:p>
        </p:txBody>
      </p:sp>
      <p:pic>
        <p:nvPicPr>
          <p:cNvPr id="4" name="Picture 2" descr="clear glass bottle on white textile">
            <a:extLst>
              <a:ext uri="{FF2B5EF4-FFF2-40B4-BE49-F238E27FC236}">
                <a16:creationId xmlns:a16="http://schemas.microsoft.com/office/drawing/2014/main" id="{2C8DCAD8-74E8-46DC-B23F-A9E2CA2A5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82" r="13183"/>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solidFill>
            <a:srgbClr val="FFFFFF"/>
          </a:solidFill>
          <a:ln w="38100">
            <a:noFill/>
          </a:ln>
          <a:effectLst/>
        </p:spPr>
      </p:pic>
      <p:sp>
        <p:nvSpPr>
          <p:cNvPr id="3" name="Content Placeholder 2">
            <a:extLst>
              <a:ext uri="{FF2B5EF4-FFF2-40B4-BE49-F238E27FC236}">
                <a16:creationId xmlns:a16="http://schemas.microsoft.com/office/drawing/2014/main" id="{F53CF9FA-3FEA-4C0F-8594-D647C6664B7A}"/>
              </a:ext>
            </a:extLst>
          </p:cNvPr>
          <p:cNvSpPr>
            <a:spLocks noGrp="1"/>
          </p:cNvSpPr>
          <p:nvPr>
            <p:ph sz="half" idx="1"/>
          </p:nvPr>
        </p:nvSpPr>
        <p:spPr>
          <a:xfrm>
            <a:off x="3843867" y="2048933"/>
            <a:ext cx="7659156" cy="3742267"/>
          </a:xfrm>
        </p:spPr>
        <p:txBody>
          <a:bodyPr vert="horz" lIns="91440" tIns="45720" rIns="91440" bIns="45720" rtlCol="0" anchor="ctr">
            <a:normAutofit/>
          </a:bodyPr>
          <a:lstStyle/>
          <a:p>
            <a:pPr>
              <a:lnSpc>
                <a:spcPct val="90000"/>
              </a:lnSpc>
              <a:buClrTx/>
            </a:pPr>
            <a:r>
              <a:rPr lang="en-US" b="1" dirty="0"/>
              <a:t>On site real-time chemical monitoring of soil and water quality to determine changes needed.</a:t>
            </a:r>
          </a:p>
          <a:p>
            <a:pPr>
              <a:lnSpc>
                <a:spcPct val="90000"/>
              </a:lnSpc>
              <a:buClrTx/>
            </a:pPr>
            <a:r>
              <a:rPr lang="en-US" b="1" dirty="0"/>
              <a:t>Education by local researchers on the latest conservation methods.</a:t>
            </a:r>
          </a:p>
          <a:p>
            <a:pPr>
              <a:lnSpc>
                <a:spcPct val="90000"/>
              </a:lnSpc>
              <a:buClrTx/>
            </a:pPr>
            <a:r>
              <a:rPr lang="en-US" b="1" dirty="0"/>
              <a:t>Stream bank restoration on farmlands.</a:t>
            </a:r>
          </a:p>
          <a:p>
            <a:pPr>
              <a:lnSpc>
                <a:spcPct val="90000"/>
              </a:lnSpc>
              <a:buClrTx/>
            </a:pPr>
            <a:r>
              <a:rPr lang="en-US" b="1" dirty="0"/>
              <a:t>Controlled burns to reduce organic loads and increase water infiltration.</a:t>
            </a:r>
          </a:p>
          <a:p>
            <a:pPr>
              <a:lnSpc>
                <a:spcPct val="90000"/>
              </a:lnSpc>
              <a:buClrTx/>
            </a:pPr>
            <a:r>
              <a:rPr lang="en-US" b="1" dirty="0"/>
              <a:t>Funding to protect local waterways.</a:t>
            </a:r>
          </a:p>
          <a:p>
            <a:pPr>
              <a:lnSpc>
                <a:spcPct val="90000"/>
              </a:lnSpc>
              <a:buClrTx/>
            </a:pPr>
            <a:r>
              <a:rPr lang="en-US" b="1" dirty="0"/>
              <a:t>Farmers teaching farmers best conservation practices.</a:t>
            </a:r>
          </a:p>
          <a:p>
            <a:pPr>
              <a:lnSpc>
                <a:spcPct val="90000"/>
              </a:lnSpc>
              <a:buClrTx/>
            </a:pPr>
            <a:r>
              <a:rPr lang="en-US" b="1" dirty="0"/>
              <a:t>Involving producers in the solution.</a:t>
            </a:r>
          </a:p>
          <a:p>
            <a:pPr>
              <a:lnSpc>
                <a:spcPct val="90000"/>
              </a:lnSpc>
              <a:buClrTx/>
            </a:pPr>
            <a:r>
              <a:rPr lang="en-US" b="1" dirty="0"/>
              <a:t>Educating policy makers.</a:t>
            </a:r>
          </a:p>
          <a:p>
            <a:pPr>
              <a:lnSpc>
                <a:spcPct val="90000"/>
              </a:lnSpc>
              <a:buClrTx/>
            </a:pPr>
            <a:r>
              <a:rPr lang="en-US" b="1" dirty="0"/>
              <a:t>Engaging the non-farming sector.</a:t>
            </a:r>
          </a:p>
          <a:p>
            <a:pPr>
              <a:lnSpc>
                <a:spcPct val="90000"/>
              </a:lnSpc>
            </a:pPr>
            <a:endParaRPr lang="en-US" dirty="0"/>
          </a:p>
        </p:txBody>
      </p:sp>
      <p:pic>
        <p:nvPicPr>
          <p:cNvPr id="6" name="Picture 5" descr="U of A Division of Agriculture Research and Extension University of Arkansas System ">
            <a:extLst>
              <a:ext uri="{FF2B5EF4-FFF2-40B4-BE49-F238E27FC236}">
                <a16:creationId xmlns:a16="http://schemas.microsoft.com/office/drawing/2014/main" id="{AAF11F0C-FA5E-44B9-BA7E-486B86F2B029}"/>
              </a:ext>
            </a:extLst>
          </p:cNvPr>
          <p:cNvPicPr>
            <a:picLocks noChangeAspect="1"/>
          </p:cNvPicPr>
          <p:nvPr/>
        </p:nvPicPr>
        <p:blipFill>
          <a:blip r:embed="rId4"/>
          <a:stretch>
            <a:fillRect/>
          </a:stretch>
        </p:blipFill>
        <p:spPr>
          <a:xfrm>
            <a:off x="9477375" y="6003131"/>
            <a:ext cx="2426213" cy="545593"/>
          </a:xfrm>
          <a:prstGeom prst="rect">
            <a:avLst/>
          </a:prstGeom>
        </p:spPr>
      </p:pic>
    </p:spTree>
    <p:extLst>
      <p:ext uri="{BB962C8B-B14F-4D97-AF65-F5344CB8AC3E}">
        <p14:creationId xmlns:p14="http://schemas.microsoft.com/office/powerpoint/2010/main" val="408037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3</TotalTime>
  <Words>1105</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Corbel</vt:lpstr>
      <vt:lpstr>Parallax</vt:lpstr>
      <vt:lpstr>Earth Science:  Human Sustainability, Weather and Climate </vt:lpstr>
      <vt:lpstr>NGSS STANDARDS</vt:lpstr>
      <vt:lpstr>Changes in climate and agricultural activity</vt:lpstr>
      <vt:lpstr>Protecting the climate while farming: Using less water.</vt:lpstr>
      <vt:lpstr>Surface Irrigation: Evaluating a solution to a complex real-world problem.</vt:lpstr>
      <vt:lpstr>Poly Pipe and Surge Irrigation: Designing solutions through engineering</vt:lpstr>
      <vt:lpstr>Reducing impacts of human activities on natural systems; filtering agricultural pollutants</vt:lpstr>
      <vt:lpstr>Designing a solution to the agricultural pollution problem using engineering</vt:lpstr>
      <vt:lpstr>Evaluating solutions to help reduce human impact</vt:lpstr>
      <vt:lpstr>Designing solutions that protect our natural resources</vt:lpstr>
      <vt:lpstr>Check out these You Tube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Human Sustainability, Weather </dc:title>
  <dc:creator>Diedre M. Young</dc:creator>
  <cp:lastModifiedBy>Madison Ellis</cp:lastModifiedBy>
  <cp:revision>3</cp:revision>
  <dcterms:created xsi:type="dcterms:W3CDTF">2021-01-07T22:06:04Z</dcterms:created>
  <dcterms:modified xsi:type="dcterms:W3CDTF">2022-12-05T20:43:08Z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2022-12-05T20:42:58Z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58f78790-9b13-4622-93c2-619f646e785a</vt:lpwstr>
  </property>
  <property fmtid="{D5CDD505-2E9C-101B-9397-08002B2CF9AE}" pid="8" name="MSIP_Label_0570d0e1-5e3d-4557-a9f8-84d8494b9cc8_ContentBits">
    <vt:lpwstr>0</vt:lpwstr>
  </property>
</Properties>
</file>