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712" autoAdjust="0"/>
  </p:normalViewPr>
  <p:slideViewPr>
    <p:cSldViewPr snapToGrid="0">
      <p:cViewPr varScale="1">
        <p:scale>
          <a:sx n="105" d="100"/>
          <a:sy n="105" d="100"/>
        </p:scale>
        <p:origin x="1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QV4dxHrvxp8&amp;list=PL7B61381EE0438243&amp;index=38"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A008-1410-44C2-A723-B75D2048975D}"/>
              </a:ext>
            </a:extLst>
          </p:cNvPr>
          <p:cNvSpPr>
            <a:spLocks noGrp="1"/>
          </p:cNvSpPr>
          <p:nvPr>
            <p:ph type="ctrTitle"/>
          </p:nvPr>
        </p:nvSpPr>
        <p:spPr/>
        <p:txBody>
          <a:bodyPr/>
          <a:lstStyle/>
          <a:p>
            <a:r>
              <a:rPr lang="en-US" dirty="0">
                <a:solidFill>
                  <a:schemeClr val="bg1"/>
                </a:solidFill>
              </a:rPr>
              <a:t>Chemistry: energy Flow</a:t>
            </a:r>
          </a:p>
        </p:txBody>
      </p:sp>
      <p:sp>
        <p:nvSpPr>
          <p:cNvPr id="3" name="Subtitle 2">
            <a:extLst>
              <a:ext uri="{FF2B5EF4-FFF2-40B4-BE49-F238E27FC236}">
                <a16:creationId xmlns:a16="http://schemas.microsoft.com/office/drawing/2014/main" id="{92485F5C-8C35-4ECF-BFB7-A48AB30D124C}"/>
              </a:ext>
            </a:extLst>
          </p:cNvPr>
          <p:cNvSpPr>
            <a:spLocks noGrp="1"/>
          </p:cNvSpPr>
          <p:nvPr>
            <p:ph type="subTitle" idx="1"/>
          </p:nvPr>
        </p:nvSpPr>
        <p:spPr/>
        <p:txBody>
          <a:bodyPr/>
          <a:lstStyle/>
          <a:p>
            <a:r>
              <a:rPr lang="en-US" dirty="0">
                <a:solidFill>
                  <a:schemeClr val="bg1"/>
                </a:solidFill>
              </a:rPr>
              <a:t>Diedre Young MAT, SOYBEAN SCIENCE Challenge coordinator</a:t>
            </a:r>
          </a:p>
        </p:txBody>
      </p:sp>
      <p:pic>
        <p:nvPicPr>
          <p:cNvPr id="5" name="Picture 4" descr="U of A Division of Agriculture Research and Extension University of Arkansas Logo ">
            <a:extLst>
              <a:ext uri="{FF2B5EF4-FFF2-40B4-BE49-F238E27FC236}">
                <a16:creationId xmlns:a16="http://schemas.microsoft.com/office/drawing/2014/main" id="{1BCFA4F4-6944-4123-8329-B79CA6D01611}"/>
              </a:ext>
            </a:extLst>
          </p:cNvPr>
          <p:cNvPicPr>
            <a:picLocks noChangeAspect="1"/>
          </p:cNvPicPr>
          <p:nvPr/>
        </p:nvPicPr>
        <p:blipFill>
          <a:blip r:embed="rId2"/>
          <a:stretch>
            <a:fillRect/>
          </a:stretch>
        </p:blipFill>
        <p:spPr>
          <a:xfrm>
            <a:off x="4425693" y="1751520"/>
            <a:ext cx="2426213" cy="545593"/>
          </a:xfrm>
          <a:prstGeom prst="rect">
            <a:avLst/>
          </a:prstGeom>
        </p:spPr>
      </p:pic>
    </p:spTree>
    <p:extLst>
      <p:ext uri="{BB962C8B-B14F-4D97-AF65-F5344CB8AC3E}">
        <p14:creationId xmlns:p14="http://schemas.microsoft.com/office/powerpoint/2010/main" val="57070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10B1F32F-9B47-476D-945C-7718291099C2}"/>
              </a:ext>
            </a:extLst>
          </p:cNvPr>
          <p:cNvSpPr>
            <a:spLocks noGrp="1"/>
          </p:cNvSpPr>
          <p:nvPr>
            <p:ph type="title"/>
          </p:nvPr>
        </p:nvSpPr>
        <p:spPr>
          <a:xfrm>
            <a:off x="7962519" y="618518"/>
            <a:ext cx="3084891" cy="1478570"/>
          </a:xfrm>
        </p:spPr>
        <p:txBody>
          <a:bodyPr>
            <a:normAutofit/>
          </a:bodyPr>
          <a:lstStyle/>
          <a:p>
            <a:r>
              <a:rPr lang="en-US" sz="2500" dirty="0">
                <a:solidFill>
                  <a:schemeClr val="bg1"/>
                </a:solidFill>
              </a:rPr>
              <a:t>Watch this you tube video about what it’s like to be a soil scientist!</a:t>
            </a:r>
          </a:p>
        </p:txBody>
      </p:sp>
      <p:pic>
        <p:nvPicPr>
          <p:cNvPr id="6146" name="Picture 2" descr="bokeh photography of person carrying soil">
            <a:extLst>
              <a:ext uri="{FF2B5EF4-FFF2-40B4-BE49-F238E27FC236}">
                <a16:creationId xmlns:a16="http://schemas.microsoft.com/office/drawing/2014/main" id="{C360E084-F766-41C3-9458-604B019B8D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626" r="-1" b="14811"/>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7"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Rectangle 78">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0"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Rectangle 103">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5"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Rectangle 115">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7"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889D3B74-15EB-495E-80B1-76158D83661F}"/>
              </a:ext>
            </a:extLst>
          </p:cNvPr>
          <p:cNvSpPr>
            <a:spLocks noGrp="1"/>
          </p:cNvSpPr>
          <p:nvPr>
            <p:ph idx="1"/>
          </p:nvPr>
        </p:nvSpPr>
        <p:spPr>
          <a:xfrm>
            <a:off x="7962519" y="2249487"/>
            <a:ext cx="3084892" cy="3541714"/>
          </a:xfrm>
        </p:spPr>
        <p:txBody>
          <a:bodyPr>
            <a:normAutofit/>
          </a:bodyPr>
          <a:lstStyle/>
          <a:p>
            <a:r>
              <a:rPr lang="en-US" sz="2000" b="1" u="sng" dirty="0">
                <a:solidFill>
                  <a:schemeClr val="bg1"/>
                </a:solidFill>
                <a:hlinkClick r:id="rId5" tooltip="Original URL: https://www.youtube.com/watch?v=QV4dxHrvxp8&amp;list=PL7B61381EE0438243&amp;index=38. Click or tap if you trust this link.">
                  <a:extLst>
                    <a:ext uri="{A12FA001-AC4F-418D-AE19-62706E023703}">
                      <ahyp:hlinkClr xmlns:ahyp="http://schemas.microsoft.com/office/drawing/2018/hyperlinkcolor" val="tx"/>
                    </a:ext>
                  </a:extLst>
                </a:hlinkClick>
              </a:rPr>
              <a:t>https://www.youtube.com/watch?v=QV4dxHrvxp8&amp;list=PL7B61381EE0438243&amp;index=38</a:t>
            </a:r>
            <a:endParaRPr lang="en-US" sz="2000" b="1" u="sng" dirty="0">
              <a:solidFill>
                <a:schemeClr val="bg1"/>
              </a:solidFill>
            </a:endParaRPr>
          </a:p>
          <a:p>
            <a:pPr marL="0" indent="0">
              <a:buNone/>
            </a:pPr>
            <a:endParaRPr lang="en-US" sz="1800" dirty="0"/>
          </a:p>
        </p:txBody>
      </p:sp>
      <p:pic>
        <p:nvPicPr>
          <p:cNvPr id="5" name="Picture 4" descr="U of A Division of Agriculture Research and Extension University of Arkansas System ">
            <a:extLst>
              <a:ext uri="{FF2B5EF4-FFF2-40B4-BE49-F238E27FC236}">
                <a16:creationId xmlns:a16="http://schemas.microsoft.com/office/drawing/2014/main" id="{88D34396-9C57-4263-BDEE-75FE893754D1}"/>
              </a:ext>
            </a:extLst>
          </p:cNvPr>
          <p:cNvPicPr>
            <a:picLocks noChangeAspect="1"/>
          </p:cNvPicPr>
          <p:nvPr/>
        </p:nvPicPr>
        <p:blipFill>
          <a:blip r:embed="rId6"/>
          <a:stretch>
            <a:fillRect/>
          </a:stretch>
        </p:blipFill>
        <p:spPr>
          <a:xfrm>
            <a:off x="8537062" y="4370388"/>
            <a:ext cx="2426213" cy="545593"/>
          </a:xfrm>
          <a:prstGeom prst="rect">
            <a:avLst/>
          </a:prstGeom>
        </p:spPr>
      </p:pic>
    </p:spTree>
    <p:extLst>
      <p:ext uri="{BB962C8B-B14F-4D97-AF65-F5344CB8AC3E}">
        <p14:creationId xmlns:p14="http://schemas.microsoft.com/office/powerpoint/2010/main" val="336781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C28F-746C-473E-B38B-DA205440DFDB}"/>
              </a:ext>
            </a:extLst>
          </p:cNvPr>
          <p:cNvSpPr>
            <a:spLocks noGrp="1"/>
          </p:cNvSpPr>
          <p:nvPr>
            <p:ph type="title"/>
          </p:nvPr>
        </p:nvSpPr>
        <p:spPr>
          <a:xfrm>
            <a:off x="1141412" y="618518"/>
            <a:ext cx="5894387" cy="1478570"/>
          </a:xfrm>
        </p:spPr>
        <p:txBody>
          <a:bodyPr anchor="b">
            <a:normAutofit/>
          </a:bodyPr>
          <a:lstStyle/>
          <a:p>
            <a:r>
              <a:rPr lang="en-US" dirty="0">
                <a:solidFill>
                  <a:schemeClr val="bg1"/>
                </a:solidFill>
              </a:rPr>
              <a:t>NGSS STANDARDS</a:t>
            </a:r>
          </a:p>
        </p:txBody>
      </p:sp>
      <p:sp>
        <p:nvSpPr>
          <p:cNvPr id="3" name="Content Placeholder 2">
            <a:extLst>
              <a:ext uri="{FF2B5EF4-FFF2-40B4-BE49-F238E27FC236}">
                <a16:creationId xmlns:a16="http://schemas.microsoft.com/office/drawing/2014/main" id="{881BFB80-5EC3-4AF9-851C-99E2186CE40C}"/>
              </a:ext>
            </a:extLst>
          </p:cNvPr>
          <p:cNvSpPr>
            <a:spLocks noGrp="1"/>
          </p:cNvSpPr>
          <p:nvPr>
            <p:ph idx="1"/>
          </p:nvPr>
        </p:nvSpPr>
        <p:spPr>
          <a:xfrm>
            <a:off x="1141412" y="2249487"/>
            <a:ext cx="5894388" cy="3541714"/>
          </a:xfrm>
        </p:spPr>
        <p:txBody>
          <a:bodyPr>
            <a:normAutofit/>
          </a:bodyPr>
          <a:lstStyle/>
          <a:p>
            <a:r>
              <a:rPr lang="en-US" dirty="0">
                <a:solidFill>
                  <a:schemeClr val="bg1"/>
                </a:solidFill>
              </a:rPr>
              <a:t>Topic 3: Energy Flow</a:t>
            </a:r>
          </a:p>
          <a:p>
            <a:r>
              <a:rPr lang="en-US" dirty="0">
                <a:solidFill>
                  <a:schemeClr val="bg1"/>
                </a:solidFill>
              </a:rPr>
              <a:t>CI-ESS3-4</a:t>
            </a:r>
          </a:p>
          <a:p>
            <a:r>
              <a:rPr lang="en-US" dirty="0">
                <a:solidFill>
                  <a:schemeClr val="bg1"/>
                </a:solidFill>
              </a:rPr>
              <a:t>CI3-ETS1-1</a:t>
            </a:r>
          </a:p>
        </p:txBody>
      </p:sp>
      <p:pic>
        <p:nvPicPr>
          <p:cNvPr id="1026" name="Picture 2" descr="sun rays on green grass field">
            <a:extLst>
              <a:ext uri="{FF2B5EF4-FFF2-40B4-BE49-F238E27FC236}">
                <a16:creationId xmlns:a16="http://schemas.microsoft.com/office/drawing/2014/main" id="{0742DB98-8096-48C5-8364-6D8C702BC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r="-4" b="-4"/>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
            <a:extLst>
              <a:ext uri="{FF2B5EF4-FFF2-40B4-BE49-F238E27FC236}">
                <a16:creationId xmlns:a16="http://schemas.microsoft.com/office/drawing/2014/main" id="{E04862E9-9540-40A1-A073-2F506B9C2E3D}"/>
              </a:ext>
            </a:extLst>
          </p:cNvPr>
          <p:cNvPicPr>
            <a:picLocks noChangeAspect="1"/>
          </p:cNvPicPr>
          <p:nvPr/>
        </p:nvPicPr>
        <p:blipFill>
          <a:blip r:embed="rId4"/>
          <a:stretch>
            <a:fillRect/>
          </a:stretch>
        </p:blipFill>
        <p:spPr>
          <a:xfrm>
            <a:off x="1662392" y="5943600"/>
            <a:ext cx="2426213" cy="545593"/>
          </a:xfrm>
          <a:prstGeom prst="rect">
            <a:avLst/>
          </a:prstGeom>
        </p:spPr>
      </p:pic>
    </p:spTree>
    <p:extLst>
      <p:ext uri="{BB962C8B-B14F-4D97-AF65-F5344CB8AC3E}">
        <p14:creationId xmlns:p14="http://schemas.microsoft.com/office/powerpoint/2010/main" val="172378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AE850103-B044-4106-A220-39A3BA22536D}"/>
              </a:ext>
            </a:extLst>
          </p:cNvPr>
          <p:cNvSpPr>
            <a:spLocks noGrp="1"/>
          </p:cNvSpPr>
          <p:nvPr>
            <p:ph type="title"/>
          </p:nvPr>
        </p:nvSpPr>
        <p:spPr>
          <a:xfrm>
            <a:off x="7962519" y="618518"/>
            <a:ext cx="3084891" cy="1478570"/>
          </a:xfrm>
        </p:spPr>
        <p:txBody>
          <a:bodyPr>
            <a:normAutofit/>
          </a:bodyPr>
          <a:lstStyle/>
          <a:p>
            <a:r>
              <a:rPr lang="en-US" sz="2000" dirty="0">
                <a:solidFill>
                  <a:schemeClr val="bg1"/>
                </a:solidFill>
              </a:rPr>
              <a:t>Evaluating technological solutions that reduce human impact, locally and globally</a:t>
            </a:r>
          </a:p>
        </p:txBody>
      </p:sp>
      <p:pic>
        <p:nvPicPr>
          <p:cNvPr id="5" name="Picture 4">
            <a:extLst>
              <a:ext uri="{FF2B5EF4-FFF2-40B4-BE49-F238E27FC236}">
                <a16:creationId xmlns:a16="http://schemas.microsoft.com/office/drawing/2014/main" id="{D40F0D40-D13E-4C0D-A17C-7BD4D5D31697}"/>
              </a:ext>
              <a:ext uri="{C183D7F6-B498-43B3-948B-1728B52AA6E4}">
                <adec:decorative xmlns:adec="http://schemas.microsoft.com/office/drawing/2017/decorative" val="1"/>
              </a:ext>
            </a:extLst>
          </p:cNvPr>
          <p:cNvPicPr>
            <a:picLocks noChangeAspect="1"/>
          </p:cNvPicPr>
          <p:nvPr/>
        </p:nvPicPr>
        <p:blipFill rotWithShape="1">
          <a:blip r:embed="rId4"/>
          <a:srcRect l="11056" r="6283"/>
          <a:stretch/>
        </p:blipFill>
        <p:spPr>
          <a:xfrm>
            <a:off x="-5597" y="10"/>
            <a:ext cx="7558541" cy="6857990"/>
          </a:xfrm>
          <a:prstGeom prst="rect">
            <a:avLst/>
          </a:prstGeom>
        </p:spPr>
      </p:pic>
      <p:grpSp>
        <p:nvGrpSpPr>
          <p:cNvPr id="13" name="Group 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06646DE5-A794-476C-A724-6B49EE613938}"/>
              </a:ext>
            </a:extLst>
          </p:cNvPr>
          <p:cNvSpPr>
            <a:spLocks noGrp="1"/>
          </p:cNvSpPr>
          <p:nvPr>
            <p:ph idx="1"/>
          </p:nvPr>
        </p:nvSpPr>
        <p:spPr>
          <a:xfrm>
            <a:off x="7962519" y="2249487"/>
            <a:ext cx="3084892" cy="3541714"/>
          </a:xfrm>
        </p:spPr>
        <p:txBody>
          <a:bodyPr>
            <a:normAutofit/>
          </a:bodyPr>
          <a:lstStyle/>
          <a:p>
            <a:r>
              <a:rPr lang="en-US" sz="1800" dirty="0">
                <a:solidFill>
                  <a:schemeClr val="bg1"/>
                </a:solidFill>
              </a:rPr>
              <a:t>Farmers are using the latest technology in agriculture to decrease water usage, protect local waterways and still increase food production.</a:t>
            </a:r>
          </a:p>
          <a:p>
            <a:r>
              <a:rPr lang="en-US" sz="1800" dirty="0">
                <a:solidFill>
                  <a:schemeClr val="bg1"/>
                </a:solidFill>
              </a:rPr>
              <a:t>This involves using chemistry to determine water purity, soil health, and ecological impact.</a:t>
            </a:r>
          </a:p>
        </p:txBody>
      </p:sp>
      <p:pic>
        <p:nvPicPr>
          <p:cNvPr id="6" name="Picture 5" descr="U of A Division of Agriculture Research and Extension University of Arkansas System ">
            <a:extLst>
              <a:ext uri="{FF2B5EF4-FFF2-40B4-BE49-F238E27FC236}">
                <a16:creationId xmlns:a16="http://schemas.microsoft.com/office/drawing/2014/main" id="{CE5D79BF-7766-4A1C-AC8D-E8F0A34F8BC1}"/>
              </a:ext>
            </a:extLst>
          </p:cNvPr>
          <p:cNvPicPr>
            <a:picLocks noChangeAspect="1"/>
          </p:cNvPicPr>
          <p:nvPr/>
        </p:nvPicPr>
        <p:blipFill>
          <a:blip r:embed="rId5"/>
          <a:stretch>
            <a:fillRect/>
          </a:stretch>
        </p:blipFill>
        <p:spPr>
          <a:xfrm>
            <a:off x="9575287" y="99727"/>
            <a:ext cx="2426213" cy="545593"/>
          </a:xfrm>
          <a:prstGeom prst="rect">
            <a:avLst/>
          </a:prstGeom>
        </p:spPr>
      </p:pic>
    </p:spTree>
    <p:extLst>
      <p:ext uri="{BB962C8B-B14F-4D97-AF65-F5344CB8AC3E}">
        <p14:creationId xmlns:p14="http://schemas.microsoft.com/office/powerpoint/2010/main" val="55089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15D5-01CD-4EEA-BBDE-6F41C7DF8905}"/>
              </a:ext>
            </a:extLst>
          </p:cNvPr>
          <p:cNvSpPr>
            <a:spLocks noGrp="1"/>
          </p:cNvSpPr>
          <p:nvPr>
            <p:ph type="title"/>
          </p:nvPr>
        </p:nvSpPr>
        <p:spPr>
          <a:xfrm>
            <a:off x="1141412" y="618518"/>
            <a:ext cx="5894387" cy="1478570"/>
          </a:xfrm>
        </p:spPr>
        <p:txBody>
          <a:bodyPr anchor="b">
            <a:normAutofit/>
          </a:bodyPr>
          <a:lstStyle/>
          <a:p>
            <a:r>
              <a:rPr lang="en-US" dirty="0">
                <a:solidFill>
                  <a:schemeClr val="bg1"/>
                </a:solidFill>
              </a:rPr>
              <a:t>Agriculture’s impact on natural systems</a:t>
            </a:r>
          </a:p>
        </p:txBody>
      </p:sp>
      <p:sp>
        <p:nvSpPr>
          <p:cNvPr id="3" name="Content Placeholder 2">
            <a:extLst>
              <a:ext uri="{FF2B5EF4-FFF2-40B4-BE49-F238E27FC236}">
                <a16:creationId xmlns:a16="http://schemas.microsoft.com/office/drawing/2014/main" id="{0F58426F-9322-496F-BDCF-55DCF48D62C1}"/>
              </a:ext>
            </a:extLst>
          </p:cNvPr>
          <p:cNvSpPr>
            <a:spLocks noGrp="1"/>
          </p:cNvSpPr>
          <p:nvPr>
            <p:ph idx="1"/>
          </p:nvPr>
        </p:nvSpPr>
        <p:spPr>
          <a:xfrm>
            <a:off x="1141412" y="2249487"/>
            <a:ext cx="5894388" cy="3541714"/>
          </a:xfrm>
        </p:spPr>
        <p:txBody>
          <a:bodyPr>
            <a:normAutofit/>
          </a:bodyPr>
          <a:lstStyle/>
          <a:p>
            <a:pPr>
              <a:lnSpc>
                <a:spcPct val="110000"/>
              </a:lnSpc>
            </a:pPr>
            <a:r>
              <a:rPr lang="en-US" sz="2000" dirty="0">
                <a:solidFill>
                  <a:schemeClr val="bg1"/>
                </a:solidFill>
              </a:rPr>
              <a:t>Water is an excellent solvent which means it will dissolve animal waste. This means, waste will be incorporated into any standing water or water runoff on an animal farm.</a:t>
            </a:r>
          </a:p>
          <a:p>
            <a:pPr>
              <a:lnSpc>
                <a:spcPct val="110000"/>
              </a:lnSpc>
            </a:pPr>
            <a:r>
              <a:rPr lang="en-US" sz="2000" dirty="0">
                <a:solidFill>
                  <a:schemeClr val="bg1"/>
                </a:solidFill>
              </a:rPr>
              <a:t>As water evaporates, it leaves high levels of waste behind. </a:t>
            </a:r>
          </a:p>
          <a:p>
            <a:pPr>
              <a:lnSpc>
                <a:spcPct val="110000"/>
              </a:lnSpc>
            </a:pPr>
            <a:r>
              <a:rPr lang="en-US" sz="2000" dirty="0">
                <a:solidFill>
                  <a:schemeClr val="bg1"/>
                </a:solidFill>
              </a:rPr>
              <a:t>Rain will move this waste either to local waterways or into the ground to areas of high levels.</a:t>
            </a:r>
          </a:p>
        </p:txBody>
      </p:sp>
      <p:pic>
        <p:nvPicPr>
          <p:cNvPr id="2050" name="Picture 2" descr="photography of green-leafed plants field during daytime">
            <a:extLst>
              <a:ext uri="{FF2B5EF4-FFF2-40B4-BE49-F238E27FC236}">
                <a16:creationId xmlns:a16="http://schemas.microsoft.com/office/drawing/2014/main" id="{2EB24812-85C8-4153-AA48-AF9B5A702C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61" r="28736" b="2"/>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
            <a:extLst>
              <a:ext uri="{FF2B5EF4-FFF2-40B4-BE49-F238E27FC236}">
                <a16:creationId xmlns:a16="http://schemas.microsoft.com/office/drawing/2014/main" id="{479E89DF-ACC4-4C5D-B749-5332E1EAAB1C}"/>
              </a:ext>
            </a:extLst>
          </p:cNvPr>
          <p:cNvPicPr>
            <a:picLocks noChangeAspect="1"/>
          </p:cNvPicPr>
          <p:nvPr/>
        </p:nvPicPr>
        <p:blipFill>
          <a:blip r:embed="rId4"/>
          <a:stretch>
            <a:fillRect/>
          </a:stretch>
        </p:blipFill>
        <p:spPr>
          <a:xfrm>
            <a:off x="2582605" y="269522"/>
            <a:ext cx="2426213" cy="545593"/>
          </a:xfrm>
          <a:prstGeom prst="rect">
            <a:avLst/>
          </a:prstGeom>
        </p:spPr>
      </p:pic>
    </p:spTree>
    <p:extLst>
      <p:ext uri="{BB962C8B-B14F-4D97-AF65-F5344CB8AC3E}">
        <p14:creationId xmlns:p14="http://schemas.microsoft.com/office/powerpoint/2010/main" val="145681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B136C4F5-AB71-4E65-9FAD-3AFBD05E3F02}"/>
              </a:ext>
            </a:extLst>
          </p:cNvPr>
          <p:cNvSpPr>
            <a:spLocks noGrp="1"/>
          </p:cNvSpPr>
          <p:nvPr>
            <p:ph type="title"/>
          </p:nvPr>
        </p:nvSpPr>
        <p:spPr>
          <a:xfrm>
            <a:off x="7962519" y="618518"/>
            <a:ext cx="3084891" cy="1478570"/>
          </a:xfrm>
        </p:spPr>
        <p:txBody>
          <a:bodyPr>
            <a:normAutofit/>
          </a:bodyPr>
          <a:lstStyle/>
          <a:p>
            <a:r>
              <a:rPr lang="en-US" sz="2700" dirty="0">
                <a:solidFill>
                  <a:schemeClr val="bg1"/>
                </a:solidFill>
              </a:rPr>
              <a:t>Water Pollution on Beef and Poultry Farms</a:t>
            </a:r>
          </a:p>
        </p:txBody>
      </p:sp>
      <p:pic>
        <p:nvPicPr>
          <p:cNvPr id="3074" name="Picture 2">
            <a:extLst>
              <a:ext uri="{FF2B5EF4-FFF2-40B4-BE49-F238E27FC236}">
                <a16:creationId xmlns:a16="http://schemas.microsoft.com/office/drawing/2014/main" id="{04F07E28-4B12-44D0-9492-0ECD51039B2A}"/>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0" r="23447"/>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7"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Rectangle 78">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0"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Rectangle 103">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5"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Rectangle 115">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7"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34D48E30-F87C-4319-B211-283DA99E9828}"/>
              </a:ext>
            </a:extLst>
          </p:cNvPr>
          <p:cNvSpPr>
            <a:spLocks noGrp="1"/>
          </p:cNvSpPr>
          <p:nvPr>
            <p:ph idx="1"/>
          </p:nvPr>
        </p:nvSpPr>
        <p:spPr>
          <a:xfrm>
            <a:off x="7962519" y="2249487"/>
            <a:ext cx="3084892" cy="3541714"/>
          </a:xfrm>
        </p:spPr>
        <p:txBody>
          <a:bodyPr>
            <a:normAutofit fontScale="77500" lnSpcReduction="20000"/>
          </a:bodyPr>
          <a:lstStyle/>
          <a:p>
            <a:pPr>
              <a:lnSpc>
                <a:spcPct val="110000"/>
              </a:lnSpc>
            </a:pPr>
            <a:r>
              <a:rPr lang="en-US" sz="2100" dirty="0">
                <a:solidFill>
                  <a:schemeClr val="bg1"/>
                </a:solidFill>
              </a:rPr>
              <a:t>Water contamination from beef and poultry manure can cause eutrophication of local waterways, hypoxia and pollution downstream as far as the Gulf of Mexico as polluted water enters streams and rivers.</a:t>
            </a:r>
          </a:p>
          <a:p>
            <a:pPr marL="0" indent="0">
              <a:lnSpc>
                <a:spcPct val="110000"/>
              </a:lnSpc>
              <a:buNone/>
            </a:pPr>
            <a:endParaRPr lang="en-US" sz="2100" dirty="0">
              <a:solidFill>
                <a:schemeClr val="bg1"/>
              </a:solidFill>
            </a:endParaRPr>
          </a:p>
          <a:p>
            <a:pPr>
              <a:lnSpc>
                <a:spcPct val="110000"/>
              </a:lnSpc>
            </a:pPr>
            <a:r>
              <a:rPr lang="en-US" sz="2100" dirty="0"/>
              <a:t>Polluted water can damage local wildlife and aquatic environments. So how do farmers stop pollution and still maintain a working farm?</a:t>
            </a:r>
          </a:p>
          <a:p>
            <a:pPr>
              <a:lnSpc>
                <a:spcPct val="110000"/>
              </a:lnSpc>
            </a:pPr>
            <a:endParaRPr lang="en-US" sz="1500" dirty="0"/>
          </a:p>
        </p:txBody>
      </p:sp>
      <p:pic>
        <p:nvPicPr>
          <p:cNvPr id="5" name="Picture 4" descr="U of A Division of Agriculture Research and Extension University of Arkansas System ">
            <a:extLst>
              <a:ext uri="{FF2B5EF4-FFF2-40B4-BE49-F238E27FC236}">
                <a16:creationId xmlns:a16="http://schemas.microsoft.com/office/drawing/2014/main" id="{0B59197E-CB49-4A41-AE33-6067898A9D0A}"/>
              </a:ext>
            </a:extLst>
          </p:cNvPr>
          <p:cNvPicPr>
            <a:picLocks noChangeAspect="1"/>
          </p:cNvPicPr>
          <p:nvPr/>
        </p:nvPicPr>
        <p:blipFill>
          <a:blip r:embed="rId5"/>
          <a:stretch>
            <a:fillRect/>
          </a:stretch>
        </p:blipFill>
        <p:spPr>
          <a:xfrm>
            <a:off x="8457819" y="72924"/>
            <a:ext cx="2426213" cy="545593"/>
          </a:xfrm>
          <a:prstGeom prst="rect">
            <a:avLst/>
          </a:prstGeom>
        </p:spPr>
      </p:pic>
    </p:spTree>
    <p:extLst>
      <p:ext uri="{BB962C8B-B14F-4D97-AF65-F5344CB8AC3E}">
        <p14:creationId xmlns:p14="http://schemas.microsoft.com/office/powerpoint/2010/main" val="233169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F4FD-4E5E-4471-AA87-619A38D7C95A}"/>
              </a:ext>
            </a:extLst>
          </p:cNvPr>
          <p:cNvSpPr>
            <a:spLocks noGrp="1"/>
          </p:cNvSpPr>
          <p:nvPr>
            <p:ph type="title"/>
          </p:nvPr>
        </p:nvSpPr>
        <p:spPr>
          <a:xfrm>
            <a:off x="1141413" y="618518"/>
            <a:ext cx="9905998" cy="1478570"/>
          </a:xfrm>
        </p:spPr>
        <p:txBody>
          <a:bodyPr>
            <a:normAutofit/>
          </a:bodyPr>
          <a:lstStyle/>
          <a:p>
            <a:pPr algn="ctr"/>
            <a:r>
              <a:rPr lang="en-US" sz="3300" dirty="0">
                <a:solidFill>
                  <a:schemeClr val="bg1"/>
                </a:solidFill>
              </a:rPr>
              <a:t>Water Conservation on Beef and Poultry Farms: using chemistry to help solve the pollution problem.</a:t>
            </a:r>
          </a:p>
        </p:txBody>
      </p:sp>
      <p:sp>
        <p:nvSpPr>
          <p:cNvPr id="3" name="Content Placeholder 2">
            <a:extLst>
              <a:ext uri="{FF2B5EF4-FFF2-40B4-BE49-F238E27FC236}">
                <a16:creationId xmlns:a16="http://schemas.microsoft.com/office/drawing/2014/main" id="{C7C74E52-2E18-4F26-9068-87822720A2F9}"/>
              </a:ext>
            </a:extLst>
          </p:cNvPr>
          <p:cNvSpPr>
            <a:spLocks noGrp="1"/>
          </p:cNvSpPr>
          <p:nvPr>
            <p:ph idx="1"/>
          </p:nvPr>
        </p:nvSpPr>
        <p:spPr>
          <a:xfrm>
            <a:off x="1141412" y="2249487"/>
            <a:ext cx="4844521" cy="3541714"/>
          </a:xfrm>
        </p:spPr>
        <p:txBody>
          <a:bodyPr anchor="ctr">
            <a:normAutofit/>
          </a:bodyPr>
          <a:lstStyle/>
          <a:p>
            <a:pPr>
              <a:lnSpc>
                <a:spcPct val="110000"/>
              </a:lnSpc>
            </a:pPr>
            <a:r>
              <a:rPr lang="en-US" sz="1700" dirty="0">
                <a:solidFill>
                  <a:schemeClr val="bg1"/>
                </a:solidFill>
              </a:rPr>
              <a:t>Farmers have been blamed for current pollution conditions in local waterways. In reality, farmers are actively working to keep excess nutrients on the farm to be used and recycled and out of our ecosystem.</a:t>
            </a:r>
          </a:p>
          <a:p>
            <a:pPr>
              <a:lnSpc>
                <a:spcPct val="110000"/>
              </a:lnSpc>
            </a:pPr>
            <a:r>
              <a:rPr lang="en-US" sz="1700" dirty="0">
                <a:solidFill>
                  <a:schemeClr val="bg1"/>
                </a:solidFill>
              </a:rPr>
              <a:t>Keeping and processing excess nutrients on the farm means more plant biomass for cattle, less excess nutrient handling and storing, plus no off-site processing.</a:t>
            </a:r>
          </a:p>
          <a:p>
            <a:pPr>
              <a:lnSpc>
                <a:spcPct val="110000"/>
              </a:lnSpc>
            </a:pPr>
            <a:r>
              <a:rPr lang="en-US" sz="1700" dirty="0">
                <a:solidFill>
                  <a:schemeClr val="bg1"/>
                </a:solidFill>
              </a:rPr>
              <a:t>Daily soil and water chemistry testing help farmers to use real-time methods for conservation.</a:t>
            </a:r>
          </a:p>
          <a:p>
            <a:pPr>
              <a:lnSpc>
                <a:spcPct val="110000"/>
              </a:lnSpc>
            </a:pPr>
            <a:endParaRPr lang="en-US" sz="1700" dirty="0"/>
          </a:p>
        </p:txBody>
      </p:sp>
      <p:pic>
        <p:nvPicPr>
          <p:cNvPr id="4098" name="Picture 2" descr="water bubbles in blue water">
            <a:extLst>
              <a:ext uri="{FF2B5EF4-FFF2-40B4-BE49-F238E27FC236}">
                <a16:creationId xmlns:a16="http://schemas.microsoft.com/office/drawing/2014/main" id="{0AB9E7C1-CAB7-4CC9-AEBD-C14E3D8C87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088" b="-1"/>
          <a:stretch/>
        </p:blipFill>
        <p:spPr bwMode="auto">
          <a:xfrm>
            <a:off x="6392335" y="2497720"/>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
            <a:extLst>
              <a:ext uri="{FF2B5EF4-FFF2-40B4-BE49-F238E27FC236}">
                <a16:creationId xmlns:a16="http://schemas.microsoft.com/office/drawing/2014/main" id="{85D4D06D-C57F-4C10-8D2E-147E3FBC00E2}"/>
              </a:ext>
            </a:extLst>
          </p:cNvPr>
          <p:cNvPicPr>
            <a:picLocks noChangeAspect="1"/>
          </p:cNvPicPr>
          <p:nvPr/>
        </p:nvPicPr>
        <p:blipFill>
          <a:blip r:embed="rId4"/>
          <a:stretch>
            <a:fillRect/>
          </a:stretch>
        </p:blipFill>
        <p:spPr>
          <a:xfrm>
            <a:off x="2225418" y="5748338"/>
            <a:ext cx="2426213" cy="545593"/>
          </a:xfrm>
          <a:prstGeom prst="rect">
            <a:avLst/>
          </a:prstGeom>
        </p:spPr>
      </p:pic>
    </p:spTree>
    <p:extLst>
      <p:ext uri="{BB962C8B-B14F-4D97-AF65-F5344CB8AC3E}">
        <p14:creationId xmlns:p14="http://schemas.microsoft.com/office/powerpoint/2010/main" val="15194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3D24B418-6D3B-4EFF-B386-5BAC25589190}"/>
              </a:ext>
            </a:extLst>
          </p:cNvPr>
          <p:cNvSpPr>
            <a:spLocks noGrp="1"/>
          </p:cNvSpPr>
          <p:nvPr>
            <p:ph type="title"/>
          </p:nvPr>
        </p:nvSpPr>
        <p:spPr>
          <a:xfrm>
            <a:off x="4996697" y="618518"/>
            <a:ext cx="6050713" cy="1478570"/>
          </a:xfrm>
        </p:spPr>
        <p:txBody>
          <a:bodyPr>
            <a:normAutofit/>
          </a:bodyPr>
          <a:lstStyle/>
          <a:p>
            <a:r>
              <a:rPr lang="en-US" sz="2800" dirty="0">
                <a:solidFill>
                  <a:schemeClr val="bg1"/>
                </a:solidFill>
              </a:rPr>
              <a:t>What conservation practices are farmers doing on their farms? Solving problems by engineering.</a:t>
            </a:r>
          </a:p>
        </p:txBody>
      </p:sp>
      <p:pic>
        <p:nvPicPr>
          <p:cNvPr id="4" name="Picture 2" descr="green leafed plants on black soil at daytime">
            <a:extLst>
              <a:ext uri="{FF2B5EF4-FFF2-40B4-BE49-F238E27FC236}">
                <a16:creationId xmlns:a16="http://schemas.microsoft.com/office/drawing/2014/main" id="{96737890-F402-47E1-82AA-845854F697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10" r="28271" b="-1"/>
          <a:stretch/>
        </p:blipFill>
        <p:spPr bwMode="auto">
          <a:xfrm>
            <a:off x="-5597" y="10"/>
            <a:ext cx="4635583" cy="6857990"/>
          </a:xfrm>
          <a:prstGeom prst="rect">
            <a:avLst/>
          </a:prstGeom>
          <a:solidFill>
            <a:srgbClr val="FFFFFF"/>
          </a:solidFill>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B583EA11-1F48-4AE0-B436-323905184F9E}"/>
              </a:ext>
            </a:extLst>
          </p:cNvPr>
          <p:cNvSpPr>
            <a:spLocks noGrp="1"/>
          </p:cNvSpPr>
          <p:nvPr>
            <p:ph idx="1"/>
          </p:nvPr>
        </p:nvSpPr>
        <p:spPr>
          <a:xfrm>
            <a:off x="4968958" y="2249487"/>
            <a:ext cx="6078453" cy="3541714"/>
          </a:xfrm>
        </p:spPr>
        <p:txBody>
          <a:bodyPr>
            <a:normAutofit fontScale="92500" lnSpcReduction="10000"/>
          </a:bodyPr>
          <a:lstStyle/>
          <a:p>
            <a:pPr>
              <a:lnSpc>
                <a:spcPct val="110000"/>
              </a:lnSpc>
            </a:pPr>
            <a:r>
              <a:rPr lang="en-US" sz="1700" b="1" dirty="0">
                <a:solidFill>
                  <a:schemeClr val="bg1"/>
                </a:solidFill>
              </a:rPr>
              <a:t>Fertilizing evenly: By spreading excess nutrients throughout the farm area, build-up is eliminated, and nutrient retention is accelerated.</a:t>
            </a:r>
          </a:p>
          <a:p>
            <a:pPr>
              <a:lnSpc>
                <a:spcPct val="110000"/>
              </a:lnSpc>
            </a:pPr>
            <a:r>
              <a:rPr lang="en-US" sz="1700" b="1" dirty="0">
                <a:solidFill>
                  <a:schemeClr val="bg1"/>
                </a:solidFill>
              </a:rPr>
              <a:t>Grassed Waterways: Grassed waterways reduce nutrient load as water is filtered by both the surrounding grass (before it reaches the pond) and by the water itself.</a:t>
            </a:r>
          </a:p>
          <a:p>
            <a:pPr>
              <a:lnSpc>
                <a:spcPct val="110000"/>
              </a:lnSpc>
            </a:pPr>
            <a:r>
              <a:rPr lang="en-US" sz="1700" b="1" dirty="0">
                <a:solidFill>
                  <a:schemeClr val="bg1"/>
                </a:solidFill>
              </a:rPr>
              <a:t>Nutrient Ponds: Nutrient ponds break down excess nutrients. This water is in turn recycled back onto the farm as irrigation or as watering for local livestock.</a:t>
            </a:r>
          </a:p>
          <a:p>
            <a:pPr>
              <a:lnSpc>
                <a:spcPct val="110000"/>
              </a:lnSpc>
            </a:pPr>
            <a:r>
              <a:rPr lang="en-US" sz="1700" b="1" dirty="0">
                <a:solidFill>
                  <a:schemeClr val="bg1"/>
                </a:solidFill>
              </a:rPr>
              <a:t>Aerating Soils: By adding aerator holes to the soil, water runoff is quickly absorbed, and nutrients are spread more evenly through the soil.</a:t>
            </a:r>
          </a:p>
          <a:p>
            <a:pPr>
              <a:lnSpc>
                <a:spcPct val="110000"/>
              </a:lnSpc>
            </a:pPr>
            <a:endParaRPr lang="en-US" sz="1500" dirty="0"/>
          </a:p>
        </p:txBody>
      </p:sp>
      <p:pic>
        <p:nvPicPr>
          <p:cNvPr id="6" name="Picture 5" descr="U of A Division of Agriculture Research and Extension University of Arkansas System ">
            <a:extLst>
              <a:ext uri="{FF2B5EF4-FFF2-40B4-BE49-F238E27FC236}">
                <a16:creationId xmlns:a16="http://schemas.microsoft.com/office/drawing/2014/main" id="{5EF008E5-BE69-4142-831C-D2D04BFA30D3}"/>
              </a:ext>
            </a:extLst>
          </p:cNvPr>
          <p:cNvPicPr>
            <a:picLocks noChangeAspect="1"/>
          </p:cNvPicPr>
          <p:nvPr/>
        </p:nvPicPr>
        <p:blipFill>
          <a:blip r:embed="rId5"/>
          <a:stretch>
            <a:fillRect/>
          </a:stretch>
        </p:blipFill>
        <p:spPr>
          <a:xfrm>
            <a:off x="6625968" y="5749639"/>
            <a:ext cx="2426213" cy="545593"/>
          </a:xfrm>
          <a:prstGeom prst="rect">
            <a:avLst/>
          </a:prstGeom>
        </p:spPr>
      </p:pic>
    </p:spTree>
    <p:extLst>
      <p:ext uri="{BB962C8B-B14F-4D97-AF65-F5344CB8AC3E}">
        <p14:creationId xmlns:p14="http://schemas.microsoft.com/office/powerpoint/2010/main" val="158584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6D52-FAB2-4222-A556-38A232CEEC06}"/>
              </a:ext>
            </a:extLst>
          </p:cNvPr>
          <p:cNvSpPr>
            <a:spLocks noGrp="1"/>
          </p:cNvSpPr>
          <p:nvPr>
            <p:ph type="title"/>
          </p:nvPr>
        </p:nvSpPr>
        <p:spPr>
          <a:xfrm>
            <a:off x="1141412" y="618518"/>
            <a:ext cx="5894387" cy="1478570"/>
          </a:xfrm>
        </p:spPr>
        <p:txBody>
          <a:bodyPr anchor="b">
            <a:normAutofit/>
          </a:bodyPr>
          <a:lstStyle/>
          <a:p>
            <a:r>
              <a:rPr lang="en-US" sz="2500" dirty="0">
                <a:solidFill>
                  <a:schemeClr val="bg1"/>
                </a:solidFill>
              </a:rPr>
              <a:t>Farmers and Researchers: working together to solve problems with solutions that work for both sides.</a:t>
            </a:r>
          </a:p>
        </p:txBody>
      </p:sp>
      <p:sp>
        <p:nvSpPr>
          <p:cNvPr id="3" name="Content Placeholder 2">
            <a:extLst>
              <a:ext uri="{FF2B5EF4-FFF2-40B4-BE49-F238E27FC236}">
                <a16:creationId xmlns:a16="http://schemas.microsoft.com/office/drawing/2014/main" id="{F1C3070C-B69E-4D09-85DB-9F95C2470A2D}"/>
              </a:ext>
            </a:extLst>
          </p:cNvPr>
          <p:cNvSpPr>
            <a:spLocks noGrp="1"/>
          </p:cNvSpPr>
          <p:nvPr>
            <p:ph idx="1"/>
          </p:nvPr>
        </p:nvSpPr>
        <p:spPr>
          <a:xfrm>
            <a:off x="1141412" y="2249487"/>
            <a:ext cx="5894388" cy="3541714"/>
          </a:xfrm>
        </p:spPr>
        <p:txBody>
          <a:bodyPr>
            <a:normAutofit fontScale="92500" lnSpcReduction="20000"/>
          </a:bodyPr>
          <a:lstStyle/>
          <a:p>
            <a:pPr>
              <a:lnSpc>
                <a:spcPct val="110000"/>
              </a:lnSpc>
            </a:pPr>
            <a:r>
              <a:rPr lang="en-US" sz="1600" b="1" dirty="0">
                <a:solidFill>
                  <a:schemeClr val="bg1"/>
                </a:solidFill>
              </a:rPr>
              <a:t>On site real-time chemical monitoring of soil and water quality to determine changes needed.</a:t>
            </a:r>
          </a:p>
          <a:p>
            <a:pPr>
              <a:lnSpc>
                <a:spcPct val="110000"/>
              </a:lnSpc>
            </a:pPr>
            <a:r>
              <a:rPr lang="en-US" sz="1600" b="1" dirty="0">
                <a:solidFill>
                  <a:schemeClr val="bg1"/>
                </a:solidFill>
              </a:rPr>
              <a:t>Education by local researchers on the latest conservation methods.</a:t>
            </a:r>
          </a:p>
          <a:p>
            <a:pPr>
              <a:lnSpc>
                <a:spcPct val="110000"/>
              </a:lnSpc>
            </a:pPr>
            <a:r>
              <a:rPr lang="en-US" sz="1600" b="1" dirty="0">
                <a:solidFill>
                  <a:schemeClr val="bg1"/>
                </a:solidFill>
              </a:rPr>
              <a:t>Stream bank restoration on farmlands.</a:t>
            </a:r>
          </a:p>
          <a:p>
            <a:pPr>
              <a:lnSpc>
                <a:spcPct val="110000"/>
              </a:lnSpc>
            </a:pPr>
            <a:r>
              <a:rPr lang="en-US" sz="1600" b="1" dirty="0">
                <a:solidFill>
                  <a:schemeClr val="bg1"/>
                </a:solidFill>
              </a:rPr>
              <a:t>Controlled burns to reduce organic loads and increase water infiltration.</a:t>
            </a:r>
          </a:p>
          <a:p>
            <a:pPr>
              <a:lnSpc>
                <a:spcPct val="110000"/>
              </a:lnSpc>
            </a:pPr>
            <a:r>
              <a:rPr lang="en-US" sz="1600" b="1" dirty="0">
                <a:solidFill>
                  <a:schemeClr val="bg1"/>
                </a:solidFill>
              </a:rPr>
              <a:t>Funding to protect local waterways.</a:t>
            </a:r>
          </a:p>
          <a:p>
            <a:pPr>
              <a:lnSpc>
                <a:spcPct val="110000"/>
              </a:lnSpc>
            </a:pPr>
            <a:r>
              <a:rPr lang="en-US" sz="1600" b="1" dirty="0">
                <a:solidFill>
                  <a:schemeClr val="bg1"/>
                </a:solidFill>
              </a:rPr>
              <a:t>Farmers teaching farmers best conservation practices.</a:t>
            </a:r>
          </a:p>
          <a:p>
            <a:pPr>
              <a:lnSpc>
                <a:spcPct val="110000"/>
              </a:lnSpc>
            </a:pPr>
            <a:r>
              <a:rPr lang="en-US" sz="1600" b="1" dirty="0">
                <a:solidFill>
                  <a:schemeClr val="bg1"/>
                </a:solidFill>
              </a:rPr>
              <a:t>Involving producers in the solution.</a:t>
            </a:r>
          </a:p>
          <a:p>
            <a:pPr>
              <a:lnSpc>
                <a:spcPct val="110000"/>
              </a:lnSpc>
            </a:pPr>
            <a:r>
              <a:rPr lang="en-US" sz="1600" b="1" dirty="0">
                <a:solidFill>
                  <a:schemeClr val="bg1"/>
                </a:solidFill>
              </a:rPr>
              <a:t>Educating policy makers.</a:t>
            </a:r>
          </a:p>
          <a:p>
            <a:pPr>
              <a:lnSpc>
                <a:spcPct val="110000"/>
              </a:lnSpc>
            </a:pPr>
            <a:r>
              <a:rPr lang="en-US" sz="1600" b="1" dirty="0">
                <a:solidFill>
                  <a:schemeClr val="bg1"/>
                </a:solidFill>
              </a:rPr>
              <a:t>Engaging the non-farming sector.</a:t>
            </a:r>
          </a:p>
          <a:p>
            <a:pPr>
              <a:lnSpc>
                <a:spcPct val="110000"/>
              </a:lnSpc>
            </a:pPr>
            <a:endParaRPr lang="en-US" sz="1300" dirty="0"/>
          </a:p>
        </p:txBody>
      </p:sp>
      <p:pic>
        <p:nvPicPr>
          <p:cNvPr id="5122" name="Picture 2" descr="clear glass bottle on white textile">
            <a:extLst>
              <a:ext uri="{FF2B5EF4-FFF2-40B4-BE49-F238E27FC236}">
                <a16:creationId xmlns:a16="http://schemas.microsoft.com/office/drawing/2014/main" id="{5C0647EC-EBF1-4313-8166-29DC93A75E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201"/>
          <a:stretch/>
        </p:blipFill>
        <p:spPr bwMode="auto">
          <a:xfrm>
            <a:off x="7625389"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
            <a:extLst>
              <a:ext uri="{FF2B5EF4-FFF2-40B4-BE49-F238E27FC236}">
                <a16:creationId xmlns:a16="http://schemas.microsoft.com/office/drawing/2014/main" id="{0042E9F1-7576-4B2A-88DC-3872A151DE3A}"/>
              </a:ext>
            </a:extLst>
          </p:cNvPr>
          <p:cNvPicPr>
            <a:picLocks noChangeAspect="1"/>
          </p:cNvPicPr>
          <p:nvPr/>
        </p:nvPicPr>
        <p:blipFill>
          <a:blip r:embed="rId4"/>
          <a:stretch>
            <a:fillRect/>
          </a:stretch>
        </p:blipFill>
        <p:spPr>
          <a:xfrm>
            <a:off x="4609586" y="5074974"/>
            <a:ext cx="2426213" cy="545593"/>
          </a:xfrm>
          <a:prstGeom prst="rect">
            <a:avLst/>
          </a:prstGeom>
        </p:spPr>
      </p:pic>
    </p:spTree>
    <p:extLst>
      <p:ext uri="{BB962C8B-B14F-4D97-AF65-F5344CB8AC3E}">
        <p14:creationId xmlns:p14="http://schemas.microsoft.com/office/powerpoint/2010/main" val="26151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D09C75B1-403F-4C6A-93FD-0B80FCF78BA0}"/>
              </a:ext>
            </a:extLst>
          </p:cNvPr>
          <p:cNvSpPr>
            <a:spLocks noGrp="1"/>
          </p:cNvSpPr>
          <p:nvPr>
            <p:ph type="title"/>
          </p:nvPr>
        </p:nvSpPr>
        <p:spPr>
          <a:xfrm>
            <a:off x="4996697" y="618518"/>
            <a:ext cx="6050713" cy="1478570"/>
          </a:xfrm>
        </p:spPr>
        <p:txBody>
          <a:bodyPr>
            <a:normAutofit/>
          </a:bodyPr>
          <a:lstStyle/>
          <a:p>
            <a:r>
              <a:rPr lang="en-US" dirty="0">
                <a:solidFill>
                  <a:schemeClr val="bg1"/>
                </a:solidFill>
              </a:rPr>
              <a:t>So how is this affecting you and me?</a:t>
            </a:r>
          </a:p>
        </p:txBody>
      </p:sp>
      <p:pic>
        <p:nvPicPr>
          <p:cNvPr id="5" name="Picture 4">
            <a:extLst>
              <a:ext uri="{FF2B5EF4-FFF2-40B4-BE49-F238E27FC236}">
                <a16:creationId xmlns:a16="http://schemas.microsoft.com/office/drawing/2014/main" id="{4B7CE9FC-3987-491E-A1BE-F5AC6341BB7C}"/>
              </a:ext>
              <a:ext uri="{C183D7F6-B498-43B3-948B-1728B52AA6E4}">
                <adec:decorative xmlns:adec="http://schemas.microsoft.com/office/drawing/2017/decorative" val="1"/>
              </a:ext>
            </a:extLst>
          </p:cNvPr>
          <p:cNvPicPr>
            <a:picLocks noChangeAspect="1"/>
          </p:cNvPicPr>
          <p:nvPr/>
        </p:nvPicPr>
        <p:blipFill rotWithShape="1">
          <a:blip r:embed="rId4"/>
          <a:srcRect l="13866" r="41015"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3F9BC68C-C2E3-43B1-B503-E07646B62E59}"/>
              </a:ext>
            </a:extLst>
          </p:cNvPr>
          <p:cNvSpPr>
            <a:spLocks noGrp="1"/>
          </p:cNvSpPr>
          <p:nvPr>
            <p:ph idx="1"/>
          </p:nvPr>
        </p:nvSpPr>
        <p:spPr>
          <a:xfrm>
            <a:off x="4968958" y="2249487"/>
            <a:ext cx="6078453" cy="3541714"/>
          </a:xfrm>
        </p:spPr>
        <p:txBody>
          <a:bodyPr>
            <a:noAutofit/>
          </a:bodyPr>
          <a:lstStyle/>
          <a:p>
            <a:pPr>
              <a:lnSpc>
                <a:spcPct val="110000"/>
              </a:lnSpc>
            </a:pPr>
            <a:r>
              <a:rPr lang="en-US" dirty="0" err="1">
                <a:solidFill>
                  <a:schemeClr val="bg1"/>
                </a:solidFill>
              </a:rPr>
              <a:t>Grassways</a:t>
            </a:r>
            <a:r>
              <a:rPr lang="en-US" dirty="0">
                <a:solidFill>
                  <a:schemeClr val="bg1"/>
                </a:solidFill>
              </a:rPr>
              <a:t>, ponds and aerators are needed to keep nutrients on the farm and not in the water. </a:t>
            </a:r>
          </a:p>
          <a:p>
            <a:pPr>
              <a:lnSpc>
                <a:spcPct val="110000"/>
              </a:lnSpc>
            </a:pPr>
            <a:r>
              <a:rPr lang="en-US" dirty="0">
                <a:solidFill>
                  <a:schemeClr val="bg1"/>
                </a:solidFill>
              </a:rPr>
              <a:t>Local watersheds meet the needs of our drinking water supply. By keeping nutrients on the farm, nearby watersheds are kept free of algal blooms, sediments and organics.</a:t>
            </a:r>
          </a:p>
          <a:p>
            <a:pPr>
              <a:lnSpc>
                <a:spcPct val="110000"/>
              </a:lnSpc>
            </a:pPr>
            <a:r>
              <a:rPr lang="en-US" dirty="0">
                <a:solidFill>
                  <a:schemeClr val="bg1"/>
                </a:solidFill>
              </a:rPr>
              <a:t>Working together, we can protect our water resources and adequately irrigate crops. A win-win for all!</a:t>
            </a:r>
          </a:p>
        </p:txBody>
      </p:sp>
      <p:pic>
        <p:nvPicPr>
          <p:cNvPr id="6" name="Picture 5" descr="U of A Division of Agriculture Research and Extension University of Arkansas System ">
            <a:extLst>
              <a:ext uri="{FF2B5EF4-FFF2-40B4-BE49-F238E27FC236}">
                <a16:creationId xmlns:a16="http://schemas.microsoft.com/office/drawing/2014/main" id="{B99CEFFB-B1AA-4C0B-B28E-60130A4C93B0}"/>
              </a:ext>
            </a:extLst>
          </p:cNvPr>
          <p:cNvPicPr>
            <a:picLocks noChangeAspect="1"/>
          </p:cNvPicPr>
          <p:nvPr/>
        </p:nvPicPr>
        <p:blipFill>
          <a:blip r:embed="rId5"/>
          <a:stretch>
            <a:fillRect/>
          </a:stretch>
        </p:blipFill>
        <p:spPr>
          <a:xfrm>
            <a:off x="7197887" y="238632"/>
            <a:ext cx="2426213" cy="545593"/>
          </a:xfrm>
          <a:prstGeom prst="rect">
            <a:avLst/>
          </a:prstGeom>
        </p:spPr>
      </p:pic>
    </p:spTree>
    <p:extLst>
      <p:ext uri="{BB962C8B-B14F-4D97-AF65-F5344CB8AC3E}">
        <p14:creationId xmlns:p14="http://schemas.microsoft.com/office/powerpoint/2010/main" val="1099488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Integral</Template>
  <TotalTime>14</TotalTime>
  <Words>621</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Circuit</vt:lpstr>
      <vt:lpstr>Chemistry: energy Flow</vt:lpstr>
      <vt:lpstr>NGSS STANDARDS</vt:lpstr>
      <vt:lpstr>Evaluating technological solutions that reduce human impact, locally and globally</vt:lpstr>
      <vt:lpstr>Agriculture’s impact on natural systems</vt:lpstr>
      <vt:lpstr>Water Pollution on Beef and Poultry Farms</vt:lpstr>
      <vt:lpstr>Water Conservation on Beef and Poultry Farms: using chemistry to help solve the pollution problem.</vt:lpstr>
      <vt:lpstr>What conservation practices are farmers doing on their farms? Solving problems by engineering.</vt:lpstr>
      <vt:lpstr>Farmers and Researchers: working together to solve problems with solutions that work for both sides.</vt:lpstr>
      <vt:lpstr>So how is this affecting you and me?</vt:lpstr>
      <vt:lpstr>Watch this you tube video about what it’s like to be a soil scientist!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energy Flow</dc:title>
  <dc:creator>Diedre M. Young</dc:creator>
  <cp:lastModifiedBy>Madison Ellis</cp:lastModifiedBy>
  <cp:revision>7</cp:revision>
  <dcterms:created xsi:type="dcterms:W3CDTF">2020-12-17T19:12:10Z</dcterms:created>
  <dcterms:modified xsi:type="dcterms:W3CDTF">2022-12-05T20:28:23Z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2022-12-05T20:19:55Z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2528e01d-f22c-4f63-a08e-2fa7190a4316</vt:lpwstr>
  </property>
  <property fmtid="{D5CDD505-2E9C-101B-9397-08002B2CF9AE}" pid="8" name="MSIP_Label_0570d0e1-5e3d-4557-a9f8-84d8494b9cc8_ContentBits">
    <vt:lpwstr>0</vt:lpwstr>
  </property>
</Properties>
</file>