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4" r:id="rId2"/>
  </p:sldMasterIdLst>
  <p:notesMasterIdLst>
    <p:notesMasterId r:id="rId16"/>
  </p:notesMasterIdLst>
  <p:sldIdLst>
    <p:sldId id="269" r:id="rId3"/>
    <p:sldId id="257" r:id="rId4"/>
    <p:sldId id="258" r:id="rId5"/>
    <p:sldId id="272" r:id="rId6"/>
    <p:sldId id="274" r:id="rId7"/>
    <p:sldId id="265" r:id="rId8"/>
    <p:sldId id="266" r:id="rId9"/>
    <p:sldId id="273" r:id="rId10"/>
    <p:sldId id="261" r:id="rId11"/>
    <p:sldId id="275" r:id="rId12"/>
    <p:sldId id="268" r:id="rId13"/>
    <p:sldId id="276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6723" autoAdjust="0"/>
  </p:normalViewPr>
  <p:slideViewPr>
    <p:cSldViewPr snapToGrid="0">
      <p:cViewPr varScale="1">
        <p:scale>
          <a:sx n="86" d="100"/>
          <a:sy n="86" d="100"/>
        </p:scale>
        <p:origin x="15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77EA4-D3F5-4949-87E4-F3785E2C2D3C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C54C8-746A-4469-84A6-DEFD5DA33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trial evaluated legume and grass legume combinations.</a:t>
            </a:r>
            <a:r>
              <a:rPr lang="en-US" baseline="0" dirty="0" smtClean="0"/>
              <a:t> The legume by itself was found to increase yield relative to a non-cover cropped control at bot locations in Arkansas. Both trials were </a:t>
            </a:r>
            <a:r>
              <a:rPr lang="en-US" baseline="0" dirty="0" err="1" smtClean="0"/>
              <a:t>plasticulture</a:t>
            </a:r>
            <a:r>
              <a:rPr lang="en-US" baseline="0" dirty="0" smtClean="0"/>
              <a:t> with all of the biomass turned into the soil. And black plastic.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54C8-746A-4469-84A6-DEFD5DA33C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0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Important to realize</a:t>
            </a:r>
            <a:r>
              <a:rPr lang="en-US" baseline="0" dirty="0" smtClean="0"/>
              <a:t> that a living cover crop can have more impact than a dead cover crop.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54C8-746A-4469-84A6-DEFD5DA33C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Cover crops can increase measures of soil health,</a:t>
            </a:r>
            <a:r>
              <a:rPr lang="en-US" baseline="0" dirty="0" smtClean="0"/>
              <a:t> but there may be trade-offs. Organic systems struggle with weed control, particularly in reduced till systems.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C54C8-746A-4469-84A6-DEFD5DA33C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82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training</a:t>
            </a:r>
            <a:r>
              <a:rPr lang="en-US" baseline="0" dirty="0" smtClean="0"/>
              <a:t> was developed by Drs. Amanda McWhirt and Jackie Lee with support from a Southern SARE Professional Development Program Grant.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D842F-98E1-4BD8-AAA3-9F7C885C9F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7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0196" y="4458969"/>
            <a:ext cx="3211489" cy="945247"/>
          </a:xfrm>
          <a:prstGeom prst="rect">
            <a:avLst/>
          </a:prstGeom>
        </p:spPr>
        <p:txBody>
          <a:bodyPr/>
          <a:lstStyle>
            <a:lvl1pPr algn="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Session 1: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4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0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19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89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3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4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7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3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0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71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35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Cover Crop Training-title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342900"/>
            <a:ext cx="9101328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6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CC1A03D-346D-4C46-BBC3-5EF515949A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7/23/2019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51DE3A-08E9-C14B-86F8-F9099C2E5B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CoverCrop-foot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7807"/>
            <a:ext cx="9144000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shs.org/hortsci/abstract/journals/hortsci/51/8/article-p1038.xml" TargetMode="External"/><Relationship Id="rId2" Type="http://schemas.openxmlformats.org/officeDocument/2006/relationships/hyperlink" Target="https://journals.ashs.org/horttech/view/journals/horttech/24/5/article-p502.x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Session 7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91538" y="4458969"/>
            <a:ext cx="5031397" cy="945247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000000"/>
                </a:solidFill>
              </a:rPr>
              <a:t>Cover crops in vegetable systems, Part </a:t>
            </a:r>
            <a:r>
              <a:rPr lang="en-US" sz="3200" dirty="0" smtClean="0">
                <a:solidFill>
                  <a:srgbClr val="000000"/>
                </a:solidFill>
              </a:rPr>
              <a:t>II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91538" y="4458969"/>
            <a:ext cx="3211489" cy="945247"/>
          </a:xfrm>
          <a:prstGeom prst="rect">
            <a:avLst/>
          </a:prstGeom>
        </p:spPr>
        <p:txBody>
          <a:bodyPr/>
          <a:lstStyle>
            <a:lvl1pPr algn="r" defTabSz="4572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1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Bio-fumigant Cover crop Effects </a:t>
            </a:r>
            <a:r>
              <a:rPr lang="en-US" sz="3600" b="1" dirty="0"/>
              <a:t>on </a:t>
            </a:r>
            <a:r>
              <a:rPr lang="en-US" sz="3600" b="1" dirty="0" smtClean="0"/>
              <a:t>Soil Borne </a:t>
            </a:r>
            <a:r>
              <a:rPr lang="en-US" sz="3600" b="1" dirty="0"/>
              <a:t>D</a:t>
            </a:r>
            <a:r>
              <a:rPr lang="en-US" sz="3600" b="1" dirty="0" smtClean="0"/>
              <a:t>isease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cover crop material must be incorporated into the soil.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53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Take Home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 crops can have diverse impacts on vegetable cropping systems</a:t>
            </a:r>
          </a:p>
          <a:p>
            <a:pPr lvl="1"/>
            <a:r>
              <a:rPr lang="en-US" dirty="0" smtClean="0"/>
              <a:t>Well thought out cover crop selection, crop management and timing can increase the chances of success and the benefits to the cash crop and soil health.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8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014" y="1417638"/>
            <a:ext cx="4024288" cy="372619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Authors and Acknowledgements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0434" y="1839710"/>
            <a:ext cx="39915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presentation was prepared </a:t>
            </a:r>
            <a:r>
              <a:rPr lang="en-US" dirty="0" smtClean="0"/>
              <a:t>by </a:t>
            </a:r>
          </a:p>
          <a:p>
            <a:r>
              <a:rPr lang="en-US" dirty="0" smtClean="0"/>
              <a:t>Drs</a:t>
            </a:r>
            <a:r>
              <a:rPr lang="en-US" dirty="0"/>
              <a:t>. Amanda McWhirt and Jackie Lee </a:t>
            </a:r>
            <a:r>
              <a:rPr lang="en-US" dirty="0" smtClean="0"/>
              <a:t>with support from a </a:t>
            </a:r>
            <a:r>
              <a:rPr lang="en-US" b="1" dirty="0" smtClean="0"/>
              <a:t>Southern SARE</a:t>
            </a:r>
            <a:endParaRPr lang="en-US" b="1" dirty="0" smtClean="0"/>
          </a:p>
          <a:p>
            <a:r>
              <a:rPr lang="en-US" b="1" dirty="0" smtClean="0"/>
              <a:t>Professional Development </a:t>
            </a:r>
            <a:r>
              <a:rPr lang="en-US" b="1" dirty="0" smtClean="0"/>
              <a:t>Program Grant (</a:t>
            </a:r>
            <a:r>
              <a:rPr lang="en-US" b="1" dirty="0" smtClean="0"/>
              <a:t>RD309-137 / S001419 – ES17-135) </a:t>
            </a:r>
            <a:r>
              <a:rPr lang="en-US" dirty="0" smtClean="0"/>
              <a:t>and are </a:t>
            </a:r>
            <a:r>
              <a:rPr lang="en-US" dirty="0" smtClean="0"/>
              <a:t>provided </a:t>
            </a:r>
            <a:r>
              <a:rPr lang="en-US" dirty="0"/>
              <a:t>by the USDA-SARE program to educators and producers for outreach and educational </a:t>
            </a:r>
            <a:r>
              <a:rPr lang="en-US" dirty="0" smtClean="0"/>
              <a:t>purposes. These presentations were further reviewed by </a:t>
            </a:r>
            <a:r>
              <a:rPr lang="en-US" dirty="0" smtClean="0"/>
              <a:t>Dr</a:t>
            </a:r>
            <a:r>
              <a:rPr lang="en-US" dirty="0" smtClean="0"/>
              <a:t>. Trent </a:t>
            </a:r>
            <a:r>
              <a:rPr lang="en-US" dirty="0" smtClean="0"/>
              <a:t>Roberts and</a:t>
            </a:r>
            <a:endParaRPr lang="en-US" dirty="0"/>
          </a:p>
          <a:p>
            <a:r>
              <a:rPr lang="en-US" dirty="0" smtClean="0"/>
              <a:t>Dr. Bill </a:t>
            </a:r>
            <a:r>
              <a:rPr lang="en-US" dirty="0" smtClean="0"/>
              <a:t>Robertson.</a:t>
            </a:r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4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Resources and Sources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628650" y="1810435"/>
            <a:ext cx="78867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Heinrich, Smith and Cahn. 2014. Winter-killed </a:t>
            </a:r>
            <a:r>
              <a:rPr lang="en-US" sz="1400" dirty="0"/>
              <a:t>Cereal Rye Cover Crop Influence on Nitrate Leaching in Intensive Vegetable Production </a:t>
            </a:r>
            <a:r>
              <a:rPr lang="en-US" sz="1400" dirty="0" smtClean="0"/>
              <a:t>Systems. </a:t>
            </a:r>
            <a:r>
              <a:rPr lang="en-US" sz="1400" dirty="0" err="1" smtClean="0"/>
              <a:t>Hort</a:t>
            </a:r>
            <a:r>
              <a:rPr lang="en-US" sz="1400" dirty="0" smtClean="0"/>
              <a:t> Technology. 24 (5): 205-2011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journals.ashs.org/horttech/view/journals/horttech/24/5/article-p502.xml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Butler, Bates and </a:t>
            </a:r>
            <a:r>
              <a:rPr lang="en-US" sz="1400" dirty="0" err="1" smtClean="0"/>
              <a:t>Inwood</a:t>
            </a:r>
            <a:r>
              <a:rPr lang="en-US" sz="1400" dirty="0" smtClean="0"/>
              <a:t>. 2016. Tillage </a:t>
            </a:r>
            <a:r>
              <a:rPr lang="en-US" sz="1400" dirty="0"/>
              <a:t>System and Cover Crop Management Impacts on Soil Quality and Vegetable Crop Performance in Organically Managed Production in Tennessee. </a:t>
            </a:r>
            <a:r>
              <a:rPr lang="en-US" sz="1400" dirty="0">
                <a:hlinkClick r:id="rId3"/>
              </a:rPr>
              <a:t>https://</a:t>
            </a:r>
            <a:r>
              <a:rPr lang="en-US" sz="1400" dirty="0" smtClean="0">
                <a:hlinkClick r:id="rId3"/>
              </a:rPr>
              <a:t>journals.ashs.org/hortsci/abstract/journals/hortsci/51/8/article-p1038.xml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1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Examples of how cover crops can impact vegetable crop production: </a:t>
            </a:r>
            <a:r>
              <a:rPr lang="en-US" i="1" dirty="0" smtClean="0"/>
              <a:t>yields, weed control and pests.</a:t>
            </a:r>
          </a:p>
          <a:p>
            <a:pPr lvl="2"/>
            <a:r>
              <a:rPr lang="en-US" dirty="0" smtClean="0"/>
              <a:t>Research from Arkansas</a:t>
            </a:r>
            <a:endParaRPr lang="en-US" dirty="0"/>
          </a:p>
          <a:p>
            <a:pPr lvl="2"/>
            <a:r>
              <a:rPr lang="en-US" dirty="0" smtClean="0"/>
              <a:t>Research from the Southeastern U.S.</a:t>
            </a:r>
          </a:p>
          <a:p>
            <a:pPr lvl="1"/>
            <a:endParaRPr lang="en-US" dirty="0"/>
          </a:p>
          <a:p>
            <a:pPr lvl="1"/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1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Effects of Summer Cover Crops on Yield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797050"/>
            <a:ext cx="5400675" cy="32226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Summer Cover Crops for Fall Broccoli </a:t>
            </a:r>
            <a:r>
              <a:rPr lang="en-US" b="1" dirty="0" smtClean="0"/>
              <a:t>Production</a:t>
            </a:r>
          </a:p>
          <a:p>
            <a:r>
              <a:rPr lang="en-US" dirty="0" smtClean="0"/>
              <a:t>Fall </a:t>
            </a:r>
            <a:r>
              <a:rPr lang="en-US" dirty="0" smtClean="0"/>
              <a:t>plasticulture ‘Arcadia’ Broccoli head size and yields were increased in plots planted in a summer cover crop of cowpea ‘Iron Clay’ over control plots at two site locations during the fall of 2016.</a:t>
            </a:r>
          </a:p>
          <a:p>
            <a:pPr marL="0" indent="0" algn="r">
              <a:buNone/>
            </a:pPr>
            <a:r>
              <a:rPr lang="en-US" sz="2600" dirty="0" smtClean="0"/>
              <a:t>(McWhirt and Lee, 2017)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t="14862" r="35293" b="35964"/>
          <a:stretch/>
        </p:blipFill>
        <p:spPr>
          <a:xfrm rot="16200000">
            <a:off x="5026524" y="1624513"/>
            <a:ext cx="4895851" cy="33391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564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Cover </a:t>
            </a:r>
            <a:r>
              <a:rPr lang="en-US" sz="3600" b="1" dirty="0" smtClean="0"/>
              <a:t>Crops Effect </a:t>
            </a:r>
            <a:r>
              <a:rPr lang="en-US" sz="3600" b="1" dirty="0" smtClean="0"/>
              <a:t>on </a:t>
            </a:r>
            <a:r>
              <a:rPr lang="en-US" sz="3600" b="1" dirty="0" smtClean="0"/>
              <a:t>Reducing Soil Nitrogen Leaching </a:t>
            </a:r>
            <a:r>
              <a:rPr lang="en-US" sz="3600" b="1" dirty="0" smtClean="0"/>
              <a:t>in </a:t>
            </a:r>
            <a:r>
              <a:rPr lang="en-US" sz="3600" b="1" dirty="0" smtClean="0"/>
              <a:t>Winter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322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Problem</a:t>
            </a:r>
            <a:r>
              <a:rPr lang="en-US" dirty="0" smtClean="0"/>
              <a:t>: want to retain soil nitrate and prevent it from leaching during winter, but too much cover crop biomass that needs to be incorporated may delay planting  </a:t>
            </a:r>
          </a:p>
          <a:p>
            <a:r>
              <a:rPr lang="en-US" b="1" dirty="0" smtClean="0"/>
              <a:t>Solution</a:t>
            </a:r>
            <a:r>
              <a:rPr lang="en-US" dirty="0" smtClean="0"/>
              <a:t>: Kill cover crops with herbicide at an early growth stage (8-9 weeks post germination) to reduce biomass</a:t>
            </a:r>
          </a:p>
          <a:p>
            <a:r>
              <a:rPr lang="en-US" b="1" dirty="0" smtClean="0"/>
              <a:t>Outcome: </a:t>
            </a:r>
            <a:r>
              <a:rPr lang="en-US" dirty="0" smtClean="0"/>
              <a:t>the early killed cover crop can sometimes retain nitrate better than bare ground plots, but not always equal to an un-killed cover crop </a:t>
            </a:r>
          </a:p>
          <a:p>
            <a:pPr lvl="1"/>
            <a:r>
              <a:rPr lang="en-US" dirty="0" smtClean="0"/>
              <a:t>(Heinrich</a:t>
            </a:r>
            <a:r>
              <a:rPr lang="en-US" dirty="0"/>
              <a:t>, Smith and Cahn</a:t>
            </a:r>
            <a:r>
              <a:rPr lang="en-US" dirty="0" smtClean="0"/>
              <a:t>, 2014)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3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Cover Crop Effect on Cash Crop Nitrogen Fertility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49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76" y="23557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Strip-Till Plasticulture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2993" y="1009926"/>
            <a:ext cx="4955176" cy="37163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287" y="1266825"/>
            <a:ext cx="41869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Watermelons</a:t>
            </a:r>
          </a:p>
          <a:p>
            <a:r>
              <a:rPr lang="en-US" b="1" dirty="0" smtClean="0"/>
              <a:t>Currently </a:t>
            </a:r>
            <a:r>
              <a:rPr lang="en-US" b="1" dirty="0" smtClean="0"/>
              <a:t>used practices in NE Arkansas: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Winter cover crops planted to precede spring planted melons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Wind-break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Weed control in the alleyways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Seedless watermelon, No-till: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Crimson </a:t>
            </a:r>
            <a:r>
              <a:rPr lang="en-US" i="1" dirty="0"/>
              <a:t>clover + </a:t>
            </a:r>
            <a:r>
              <a:rPr lang="en-US" i="1" dirty="0" smtClean="0"/>
              <a:t>rye or Hairy vetch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Higher </a:t>
            </a:r>
            <a:r>
              <a:rPr lang="en-US" dirty="0"/>
              <a:t>fruit number and yields compared to bare </a:t>
            </a:r>
            <a:r>
              <a:rPr lang="en-US" dirty="0" smtClean="0"/>
              <a:t>ground (where there was 100 lbs. N supplied)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4104" y="4683145"/>
            <a:ext cx="3167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Rangappa</a:t>
            </a:r>
            <a:r>
              <a:rPr lang="en-US" sz="1200" dirty="0" smtClean="0"/>
              <a:t>, </a:t>
            </a:r>
            <a:r>
              <a:rPr lang="en-US" sz="1200" dirty="0" err="1"/>
              <a:t>Hamama</a:t>
            </a:r>
            <a:r>
              <a:rPr lang="en-US" sz="1200" dirty="0"/>
              <a:t> and </a:t>
            </a:r>
            <a:r>
              <a:rPr lang="en-US" sz="1200" dirty="0" smtClean="0"/>
              <a:t> Bhardwaj. 2002. </a:t>
            </a:r>
            <a:endParaRPr lang="en-US" sz="1200" dirty="0">
              <a:effectLst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6"/>
          <a:stretch/>
        </p:blipFill>
        <p:spPr>
          <a:xfrm rot="5400000">
            <a:off x="4396270" y="1402548"/>
            <a:ext cx="1872241" cy="1549632"/>
          </a:xfrm>
        </p:spPr>
      </p:pic>
    </p:spTree>
    <p:extLst>
      <p:ext uri="{BB962C8B-B14F-4D97-AF65-F5344CB8AC3E}">
        <p14:creationId xmlns:p14="http://schemas.microsoft.com/office/powerpoint/2010/main" val="15356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 smtClean="0"/>
              <a:t>Examples of Cover Crops Delaying Harvest and Reducing Yield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09393" cy="37433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Eggplant </a:t>
            </a:r>
            <a:endParaRPr lang="en-US" b="1" dirty="0" smtClean="0"/>
          </a:p>
          <a:p>
            <a:r>
              <a:rPr lang="en-US" dirty="0" smtClean="0"/>
              <a:t>Lower </a:t>
            </a:r>
            <a:r>
              <a:rPr lang="en-US" dirty="0" smtClean="0"/>
              <a:t>soil temperatures in a no-till eggplant system resulted in delayed harvests and </a:t>
            </a:r>
            <a:r>
              <a:rPr lang="en-US" dirty="0"/>
              <a:t>reduced the yields when compared to a bare ground plot or a black plastic </a:t>
            </a:r>
            <a:r>
              <a:rPr lang="en-US" dirty="0" smtClean="0"/>
              <a:t>mulch plot</a:t>
            </a:r>
            <a:r>
              <a:rPr lang="en-US" dirty="0"/>
              <a:t>. 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(</a:t>
            </a:r>
            <a:r>
              <a:rPr lang="en-US" dirty="0"/>
              <a:t>Chen et. al 2017)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 descr="South Phoenix community gardens put focus on reducin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92" y="1732971"/>
            <a:ext cx="4086422" cy="2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1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/>
              <a:t>Cover </a:t>
            </a:r>
            <a:r>
              <a:rPr lang="en-US" sz="3600" b="1" dirty="0" smtClean="0"/>
              <a:t>Crops Impacts on Soil Health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502"/>
            <a:ext cx="8229600" cy="4525963"/>
          </a:xfrm>
        </p:spPr>
        <p:txBody>
          <a:bodyPr/>
          <a:lstStyle/>
          <a:p>
            <a:r>
              <a:rPr lang="en-US" dirty="0" smtClean="0"/>
              <a:t>After 2 years of using reduced-till and cover cropping in </a:t>
            </a:r>
            <a:r>
              <a:rPr lang="en-US" i="1" dirty="0" smtClean="0"/>
              <a:t>organic</a:t>
            </a:r>
            <a:r>
              <a:rPr lang="en-US" dirty="0" smtClean="0"/>
              <a:t> vegetable production, increases in soil organic matter and soil nitrogen were observed relative to tilled systems were that was also using cover crops.</a:t>
            </a:r>
          </a:p>
          <a:p>
            <a:r>
              <a:rPr lang="en-US" dirty="0" smtClean="0"/>
              <a:t>The reduced till system had higher weed pressure. </a:t>
            </a:r>
          </a:p>
          <a:p>
            <a:pPr marL="0" indent="0" algn="r">
              <a:buNone/>
            </a:pPr>
            <a:r>
              <a:rPr lang="en-US" sz="2400" dirty="0" smtClean="0"/>
              <a:t>(Butler, Bates and </a:t>
            </a:r>
            <a:r>
              <a:rPr lang="en-US" sz="2400" dirty="0" err="1"/>
              <a:t>I</a:t>
            </a:r>
            <a:r>
              <a:rPr lang="en-US" sz="2400" dirty="0" err="1" smtClean="0"/>
              <a:t>nwood</a:t>
            </a:r>
            <a:r>
              <a:rPr lang="en-US" sz="2400" dirty="0" smtClean="0"/>
              <a:t>, 2016)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138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b="1" dirty="0" smtClean="0"/>
              <a:t>No-Till Cover Crops Conserve Soil Moisture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457200" y="1417638"/>
            <a:ext cx="506618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No-till </a:t>
            </a:r>
            <a:r>
              <a:rPr lang="en-US" sz="2000" b="1" dirty="0" smtClean="0"/>
              <a:t>tomato</a:t>
            </a:r>
          </a:p>
          <a:p>
            <a:r>
              <a:rPr lang="en-US" sz="2000" dirty="0" smtClean="0"/>
              <a:t>In </a:t>
            </a:r>
            <a:r>
              <a:rPr lang="en-US" sz="2000" dirty="0"/>
              <a:t>drought years rye cover </a:t>
            </a:r>
            <a:r>
              <a:rPr lang="en-US" sz="2000" dirty="0" smtClean="0"/>
              <a:t>crop mulch had </a:t>
            </a:r>
            <a:r>
              <a:rPr lang="en-US" sz="2000" dirty="0"/>
              <a:t>higher </a:t>
            </a:r>
            <a:r>
              <a:rPr lang="en-US" sz="2000" dirty="0" smtClean="0"/>
              <a:t>marketable tomato yields </a:t>
            </a:r>
            <a:r>
              <a:rPr lang="en-US" sz="2000" dirty="0"/>
              <a:t>compared to plastic </a:t>
            </a:r>
            <a:r>
              <a:rPr lang="en-US" sz="2000" dirty="0" smtClean="0"/>
              <a:t>mulch.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 smtClean="0"/>
              <a:t>Likely due to better soil moisture conservation.</a:t>
            </a:r>
            <a:endParaRPr lang="en-US" dirty="0"/>
          </a:p>
          <a:p>
            <a:pPr algn="ctr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888816" y="2849406"/>
            <a:ext cx="26345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</a:t>
            </a:r>
            <a:r>
              <a:rPr lang="en-US" sz="1600" dirty="0" err="1" smtClean="0"/>
              <a:t>Kornecki</a:t>
            </a:r>
            <a:r>
              <a:rPr lang="en-US" sz="1600" dirty="0"/>
              <a:t>, </a:t>
            </a:r>
            <a:r>
              <a:rPr lang="en-US" sz="1600" dirty="0" smtClean="0"/>
              <a:t>and Arriaga. 2011) 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0835" y="1709411"/>
            <a:ext cx="3929649" cy="29472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3224848"/>
            <a:ext cx="499399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Rye  cover crop residues plus glyphosate suppressed </a:t>
            </a:r>
            <a:r>
              <a:rPr lang="en-US" sz="2000" dirty="0"/>
              <a:t>annual grasses, jimsonweed </a:t>
            </a:r>
            <a:r>
              <a:rPr lang="en-US" sz="2000" dirty="0" smtClean="0"/>
              <a:t>and </a:t>
            </a:r>
            <a:r>
              <a:rPr lang="en-US" sz="2000" dirty="0"/>
              <a:t>common </a:t>
            </a:r>
            <a:r>
              <a:rPr lang="en-US" sz="2000" dirty="0" err="1" smtClean="0"/>
              <a:t>lambsquarters</a:t>
            </a:r>
            <a:r>
              <a:rPr lang="en-US" sz="2000" dirty="0" smtClean="0"/>
              <a:t> but </a:t>
            </a:r>
            <a:r>
              <a:rPr lang="en-US" sz="2000" dirty="0"/>
              <a:t>did not suppress </a:t>
            </a:r>
            <a:r>
              <a:rPr lang="en-US" sz="2000" dirty="0" smtClean="0"/>
              <a:t>smooth </a:t>
            </a:r>
            <a:r>
              <a:rPr lang="en-US" sz="2000" dirty="0"/>
              <a:t>pigweed and </a:t>
            </a:r>
            <a:r>
              <a:rPr lang="en-US" sz="2000" dirty="0" err="1" smtClean="0"/>
              <a:t>ivyleaf</a:t>
            </a:r>
            <a:r>
              <a:rPr lang="en-US" sz="2000" dirty="0" smtClean="0"/>
              <a:t> </a:t>
            </a:r>
            <a:r>
              <a:rPr lang="en-US" sz="2000" dirty="0"/>
              <a:t>morning </a:t>
            </a:r>
            <a:r>
              <a:rPr lang="en-US" sz="2000" dirty="0" smtClean="0"/>
              <a:t>glory in a single year trial in New Jersey.</a:t>
            </a:r>
          </a:p>
          <a:p>
            <a:pPr algn="ctr"/>
            <a:r>
              <a:rPr lang="en-US" dirty="0" smtClean="0"/>
              <a:t>(Jack </a:t>
            </a:r>
            <a:r>
              <a:rPr lang="en-US" dirty="0"/>
              <a:t>Rabin, </a:t>
            </a:r>
            <a:r>
              <a:rPr lang="en-US" dirty="0" smtClean="0"/>
              <a:t>2013)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11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Crop 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ver Crop Training [Read-Only]" id="{FD453A38-6711-4205-9561-39E3056AF7B8}" vid="{845F3CBD-BD90-4AE7-883E-734F9A4A10F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ver Crop Training [Read-Only]" id="{FD453A38-6711-4205-9561-39E3056AF7B8}" vid="{8701F1C8-E109-4D10-A29C-7FDDEE3D9B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6024</TotalTime>
  <Words>768</Words>
  <Application>Microsoft Office PowerPoint</Application>
  <PresentationFormat>On-screen Show (4:3)</PresentationFormat>
  <Paragraphs>67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CoverCrop training</vt:lpstr>
      <vt:lpstr>Custom Design</vt:lpstr>
      <vt:lpstr>Session 7</vt:lpstr>
      <vt:lpstr>Outline</vt:lpstr>
      <vt:lpstr>Effects of Summer Cover Crops on Yield</vt:lpstr>
      <vt:lpstr>Cover Crops Effect on Reducing Soil Nitrogen Leaching in Winter</vt:lpstr>
      <vt:lpstr>Cover Crop Effect on Cash Crop Nitrogen Fertility</vt:lpstr>
      <vt:lpstr>Strip-Till Plasticulture</vt:lpstr>
      <vt:lpstr>Examples of Cover Crops Delaying Harvest and Reducing Yield</vt:lpstr>
      <vt:lpstr>Cover Crops Impacts on Soil Health</vt:lpstr>
      <vt:lpstr>No-Till Cover Crops Conserve Soil Moisture</vt:lpstr>
      <vt:lpstr>Bio-fumigant Cover crop Effects on Soil Borne Disease</vt:lpstr>
      <vt:lpstr>Take Home Message</vt:lpstr>
      <vt:lpstr>Authors and Acknowledgements</vt:lpstr>
      <vt:lpstr>Resources and 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L. McWhirt</dc:creator>
  <cp:lastModifiedBy>Amanda McWhirt</cp:lastModifiedBy>
  <cp:revision>38</cp:revision>
  <dcterms:created xsi:type="dcterms:W3CDTF">2019-01-12T20:17:04Z</dcterms:created>
  <dcterms:modified xsi:type="dcterms:W3CDTF">2019-07-25T16:49:11Z</dcterms:modified>
</cp:coreProperties>
</file>