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Lst>
  <p:notesMasterIdLst>
    <p:notesMasterId r:id="rId18"/>
  </p:notesMasterIdLst>
  <p:sldIdLst>
    <p:sldId id="275" r:id="rId3"/>
    <p:sldId id="257" r:id="rId4"/>
    <p:sldId id="281" r:id="rId5"/>
    <p:sldId id="270" r:id="rId6"/>
    <p:sldId id="271" r:id="rId7"/>
    <p:sldId id="262" r:id="rId8"/>
    <p:sldId id="269" r:id="rId9"/>
    <p:sldId id="278" r:id="rId10"/>
    <p:sldId id="263" r:id="rId11"/>
    <p:sldId id="264" r:id="rId12"/>
    <p:sldId id="272" r:id="rId13"/>
    <p:sldId id="273" r:id="rId14"/>
    <p:sldId id="279" r:id="rId15"/>
    <p:sldId id="280" r:id="rId16"/>
    <p:sldId id="26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9244" autoAdjust="0"/>
  </p:normalViewPr>
  <p:slideViewPr>
    <p:cSldViewPr snapToGrid="0">
      <p:cViewPr varScale="1">
        <p:scale>
          <a:sx n="78" d="100"/>
          <a:sy n="78" d="100"/>
        </p:scale>
        <p:origin x="17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CFA3-CE5A-44F0-9B9A-9517609B95C9}" type="datetimeFigureOut">
              <a:rPr lang="en-US" smtClean="0"/>
              <a:t>7/23/2019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88206-52A3-4A11-8299-8C72268A0AF4}" type="slidenum">
              <a:rPr lang="en-US" smtClean="0"/>
              <a:t>‹#›</a:t>
            </a:fld>
            <a:endParaRPr lang="en-US"/>
          </a:p>
        </p:txBody>
      </p:sp>
    </p:spTree>
    <p:extLst>
      <p:ext uri="{BB962C8B-B14F-4D97-AF65-F5344CB8AC3E}">
        <p14:creationId xmlns:p14="http://schemas.microsoft.com/office/powerpoint/2010/main" val="186519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Horticultural crops tend to be very high value, that can sometimes</a:t>
            </a:r>
            <a:r>
              <a:rPr lang="en-US" baseline="0" dirty="0" smtClean="0"/>
              <a:t> mean that farmers hesitate to take land out of production, but can also mean more importance in maintaining ground for good quality crops.</a:t>
            </a:r>
          </a:p>
          <a:p>
            <a:pPr marL="171450" indent="-171450">
              <a:buFont typeface="Arial" panose="020B0604020202020204" pitchFamily="34" charset="0"/>
              <a:buChar char="•"/>
            </a:pPr>
            <a:r>
              <a:rPr lang="en-US" baseline="0" dirty="0" smtClean="0"/>
              <a:t>Vegetable crops are grown in many seasons, which means the “off” season or season for cover crops can be in the summer or winter</a:t>
            </a:r>
          </a:p>
          <a:p>
            <a:pPr marL="171450" indent="-171450">
              <a:buFont typeface="Arial" panose="020B0604020202020204" pitchFamily="34" charset="0"/>
              <a:buChar char="•"/>
            </a:pPr>
            <a:r>
              <a:rPr lang="en-US" baseline="0" dirty="0" smtClean="0"/>
              <a:t>Intensive rotations may mean there are only short windows for incorporating a cover crop</a:t>
            </a:r>
          </a:p>
          <a:p>
            <a:pPr marL="171450" indent="-171450">
              <a:buFont typeface="Arial" panose="020B0604020202020204" pitchFamily="34" charset="0"/>
              <a:buChar char="•"/>
            </a:pPr>
            <a:r>
              <a:rPr lang="en-US" baseline="0" dirty="0" smtClean="0"/>
              <a:t>There are many different scales of horticultural production, and small and large scale growers will have different needs</a:t>
            </a:r>
          </a:p>
          <a:p>
            <a:pPr marL="171450" indent="-171450">
              <a:buFont typeface="Arial" panose="020B0604020202020204" pitchFamily="34" charset="0"/>
              <a:buChar char="•"/>
            </a:pPr>
            <a:r>
              <a:rPr lang="en-US" baseline="0" dirty="0" smtClean="0"/>
              <a:t>There are 3 main types of soil management that necessitate different ways of managing cover crops</a:t>
            </a:r>
          </a:p>
          <a:p>
            <a:pPr marL="628650" lvl="1" indent="-171450">
              <a:buFont typeface="Arial" panose="020B0604020202020204" pitchFamily="34" charset="0"/>
              <a:buChar char="•"/>
            </a:pPr>
            <a:r>
              <a:rPr lang="en-US" baseline="0" dirty="0" err="1" smtClean="0"/>
              <a:t>Plasticutlure</a:t>
            </a:r>
            <a:r>
              <a:rPr lang="en-US" baseline="0" dirty="0" smtClean="0"/>
              <a:t> (tilled)</a:t>
            </a:r>
          </a:p>
          <a:p>
            <a:pPr marL="628650" lvl="1" indent="-171450">
              <a:buFont typeface="Arial" panose="020B0604020202020204" pitchFamily="34" charset="0"/>
              <a:buChar char="•"/>
            </a:pPr>
            <a:r>
              <a:rPr lang="en-US" baseline="0" dirty="0" smtClean="0"/>
              <a:t>No till</a:t>
            </a:r>
          </a:p>
          <a:p>
            <a:pPr marL="628650" lvl="1" indent="-171450">
              <a:buFont typeface="Arial" panose="020B0604020202020204" pitchFamily="34" charset="0"/>
              <a:buChar char="•"/>
            </a:pPr>
            <a:r>
              <a:rPr lang="en-US" baseline="0" dirty="0" smtClean="0"/>
              <a:t>Strip till or strip </a:t>
            </a:r>
            <a:r>
              <a:rPr lang="en-US" baseline="0" dirty="0" err="1" smtClean="0"/>
              <a:t>till+plasticulture</a:t>
            </a:r>
            <a:endParaRPr lang="en-US" baseline="0" dirty="0" smtClean="0"/>
          </a:p>
          <a:p>
            <a:pPr marL="171450" lvl="0" indent="-171450">
              <a:buFont typeface="Arial" panose="020B0604020202020204" pitchFamily="34" charset="0"/>
              <a:buChar char="•"/>
            </a:pPr>
            <a:r>
              <a:rPr lang="en-US" baseline="0" dirty="0" smtClean="0"/>
              <a:t>High tunnels offer a unique opportunity for cover crop use</a:t>
            </a:r>
          </a:p>
          <a:p>
            <a:pPr marL="171450" lvl="0" indent="-171450">
              <a:buFont typeface="Arial" panose="020B0604020202020204" pitchFamily="34" charset="0"/>
              <a:buChar char="•"/>
            </a:pPr>
            <a:r>
              <a:rPr lang="en-US" baseline="0" dirty="0" smtClean="0"/>
              <a:t>Cover crops for pollinator habitat may be particularly important to horticultural crops that rely on </a:t>
            </a:r>
            <a:r>
              <a:rPr lang="en-US" baseline="0" dirty="0" err="1" smtClean="0"/>
              <a:t>pollinaotrs</a:t>
            </a:r>
            <a:endParaRPr lang="en-US" baseline="0" dirty="0" smtClean="0"/>
          </a:p>
          <a:p>
            <a:pPr marL="171450" lvl="0" indent="-171450">
              <a:buFont typeface="Arial" panose="020B0604020202020204" pitchFamily="34" charset="0"/>
              <a:buChar char="•"/>
            </a:pPr>
            <a:r>
              <a:rPr lang="en-US" baseline="0" dirty="0" smtClean="0"/>
              <a:t>And in organic systems cover crops are a requirement for the farm plan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888206-52A3-4A11-8299-8C72268A0AF4}" type="slidenum">
              <a:rPr lang="en-US" smtClean="0"/>
              <a:t>2</a:t>
            </a:fld>
            <a:endParaRPr lang="en-US"/>
          </a:p>
        </p:txBody>
      </p:sp>
    </p:spTree>
    <p:extLst>
      <p:ext uri="{BB962C8B-B14F-4D97-AF65-F5344CB8AC3E}">
        <p14:creationId xmlns:p14="http://schemas.microsoft.com/office/powerpoint/2010/main" val="109976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organic</a:t>
            </a:r>
            <a:r>
              <a:rPr lang="en-US" baseline="0" dirty="0" smtClean="0"/>
              <a:t> production the main considerations are that no herbicides can be used. This means that no-till systems must be very precise in choosing the correct timing for terminating the cover crop to get an effective kill. Otherwise the cover crop will not die down and can become a weed for the next cash crop. </a:t>
            </a:r>
            <a:endParaRPr lang="en-US" dirty="0"/>
          </a:p>
        </p:txBody>
      </p:sp>
      <p:sp>
        <p:nvSpPr>
          <p:cNvPr id="4" name="Slide Number Placeholder 3"/>
          <p:cNvSpPr>
            <a:spLocks noGrp="1"/>
          </p:cNvSpPr>
          <p:nvPr>
            <p:ph type="sldNum" sz="quarter" idx="10"/>
          </p:nvPr>
        </p:nvSpPr>
        <p:spPr/>
        <p:txBody>
          <a:bodyPr/>
          <a:lstStyle/>
          <a:p>
            <a:fld id="{C8888206-52A3-4A11-8299-8C72268A0AF4}" type="slidenum">
              <a:rPr lang="en-US" smtClean="0"/>
              <a:t>12</a:t>
            </a:fld>
            <a:endParaRPr lang="en-US"/>
          </a:p>
        </p:txBody>
      </p:sp>
    </p:spTree>
    <p:extLst>
      <p:ext uri="{BB962C8B-B14F-4D97-AF65-F5344CB8AC3E}">
        <p14:creationId xmlns:p14="http://schemas.microsoft.com/office/powerpoint/2010/main" val="428037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training</a:t>
            </a:r>
            <a:r>
              <a:rPr lang="en-US" baseline="0" dirty="0" smtClean="0"/>
              <a:t> was developed by Drs. Amanda McWhirt and Jackie Lee with support from a Southern SARE Professional Development Program Grant. </a:t>
            </a:r>
            <a:endParaRPr lang="en-US" dirty="0" smtClean="0"/>
          </a:p>
          <a:p>
            <a:endParaRPr lang="en-US" dirty="0"/>
          </a:p>
        </p:txBody>
      </p:sp>
      <p:sp>
        <p:nvSpPr>
          <p:cNvPr id="4" name="Slide Number Placeholder 3"/>
          <p:cNvSpPr>
            <a:spLocks noGrp="1"/>
          </p:cNvSpPr>
          <p:nvPr>
            <p:ph type="sldNum" sz="quarter" idx="10"/>
          </p:nvPr>
        </p:nvSpPr>
        <p:spPr/>
        <p:txBody>
          <a:bodyPr/>
          <a:lstStyle/>
          <a:p>
            <a:fld id="{D1AD842F-98E1-4BD8-AAA3-9F7C885C9F19}" type="slidenum">
              <a:rPr lang="en-US" smtClean="0"/>
              <a:t>14</a:t>
            </a:fld>
            <a:endParaRPr lang="en-US"/>
          </a:p>
        </p:txBody>
      </p:sp>
    </p:spTree>
    <p:extLst>
      <p:ext uri="{BB962C8B-B14F-4D97-AF65-F5344CB8AC3E}">
        <p14:creationId xmlns:p14="http://schemas.microsoft.com/office/powerpoint/2010/main" val="60425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15</a:t>
            </a:fld>
            <a:endParaRPr lang="en-US"/>
          </a:p>
        </p:txBody>
      </p:sp>
    </p:spTree>
    <p:extLst>
      <p:ext uri="{BB962C8B-B14F-4D97-AF65-F5344CB8AC3E}">
        <p14:creationId xmlns:p14="http://schemas.microsoft.com/office/powerpoint/2010/main" val="206090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Choose crops</a:t>
            </a:r>
            <a:r>
              <a:rPr lang="en-US" baseline="0" dirty="0" smtClean="0"/>
              <a:t> that fit the existing </a:t>
            </a:r>
            <a:r>
              <a:rPr lang="en-US" baseline="0" dirty="0" smtClean="0"/>
              <a:t>system: </a:t>
            </a:r>
            <a:r>
              <a:rPr lang="en-US" dirty="0" smtClean="0"/>
              <a:t>This means land will not have to sit out of production for cover crop use when a cash crop would otherwise be grown. </a:t>
            </a:r>
          </a:p>
          <a:p>
            <a:pPr marL="171450" indent="-171450">
              <a:buFont typeface="Arial" panose="020B0604020202020204" pitchFamily="34" charset="0"/>
              <a:buChar char="•"/>
            </a:pPr>
            <a:r>
              <a:rPr lang="en-US" dirty="0" smtClean="0"/>
              <a:t>Cover crops and crop rotation</a:t>
            </a:r>
            <a:r>
              <a:rPr lang="en-US" baseline="0" dirty="0" smtClean="0"/>
              <a:t> should be a part of a good vegetable production system.</a:t>
            </a:r>
          </a:p>
          <a:p>
            <a:pPr marL="171450" indent="-171450">
              <a:buFont typeface="Arial" panose="020B0604020202020204" pitchFamily="34" charset="0"/>
              <a:buChar char="•"/>
            </a:pPr>
            <a:r>
              <a:rPr lang="en-US" baseline="0" dirty="0" smtClean="0"/>
              <a:t>Thinking about the timing needs of the cash crop and the maturation timeline of the cover crop is key. The two timelines should closely align.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888206-52A3-4A11-8299-8C72268A0AF4}" type="slidenum">
              <a:rPr lang="en-US" smtClean="0"/>
              <a:t>4</a:t>
            </a:fld>
            <a:endParaRPr lang="en-US"/>
          </a:p>
        </p:txBody>
      </p:sp>
    </p:spTree>
    <p:extLst>
      <p:ext uri="{BB962C8B-B14F-4D97-AF65-F5344CB8AC3E}">
        <p14:creationId xmlns:p14="http://schemas.microsoft.com/office/powerpoint/2010/main" val="65992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Think about your long term crop </a:t>
            </a:r>
            <a:r>
              <a:rPr lang="en-US" sz="1200" kern="1200" dirty="0" err="1" smtClean="0">
                <a:solidFill>
                  <a:schemeClr val="tx1"/>
                </a:solidFill>
                <a:effectLst/>
                <a:latin typeface="+mn-lt"/>
                <a:ea typeface="+mn-ea"/>
                <a:cs typeface="+mn-cs"/>
              </a:rPr>
              <a:t>roations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Japanese millet is highly responsive to growing degree days (GDD)</a:t>
            </a:r>
            <a:r>
              <a:rPr lang="en-US" sz="1200" kern="1200" baseline="0" dirty="0" smtClean="0">
                <a:solidFill>
                  <a:schemeClr val="tx1"/>
                </a:solidFill>
                <a:effectLst/>
                <a:latin typeface="+mn-lt"/>
                <a:ea typeface="+mn-ea"/>
                <a:cs typeface="+mn-cs"/>
              </a:rPr>
              <a:t> i.e. it</a:t>
            </a:r>
            <a:r>
              <a:rPr lang="en-US" sz="1200" kern="1200" dirty="0" smtClean="0">
                <a:solidFill>
                  <a:schemeClr val="tx1"/>
                </a:solidFill>
                <a:effectLst/>
                <a:latin typeface="+mn-lt"/>
                <a:ea typeface="+mn-ea"/>
                <a:cs typeface="+mn-cs"/>
              </a:rPr>
              <a:t> grows faster the hotter it is.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30 days will produce seed, kill before then otherwise big problem.</a:t>
            </a:r>
            <a:endParaRPr lang="en-US" dirty="0"/>
          </a:p>
        </p:txBody>
      </p:sp>
      <p:sp>
        <p:nvSpPr>
          <p:cNvPr id="4" name="Slide Number Placeholder 3"/>
          <p:cNvSpPr>
            <a:spLocks noGrp="1"/>
          </p:cNvSpPr>
          <p:nvPr>
            <p:ph type="sldNum" sz="quarter" idx="10"/>
          </p:nvPr>
        </p:nvSpPr>
        <p:spPr/>
        <p:txBody>
          <a:bodyPr/>
          <a:lstStyle/>
          <a:p>
            <a:fld id="{C8888206-52A3-4A11-8299-8C72268A0AF4}" type="slidenum">
              <a:rPr lang="en-US" smtClean="0"/>
              <a:t>5</a:t>
            </a:fld>
            <a:endParaRPr lang="en-US"/>
          </a:p>
        </p:txBody>
      </p:sp>
    </p:spTree>
    <p:extLst>
      <p:ext uri="{BB962C8B-B14F-4D97-AF65-F5344CB8AC3E}">
        <p14:creationId xmlns:p14="http://schemas.microsoft.com/office/powerpoint/2010/main" val="399999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6</a:t>
            </a:fld>
            <a:endParaRPr lang="en-US"/>
          </a:p>
        </p:txBody>
      </p:sp>
    </p:spTree>
    <p:extLst>
      <p:ext uri="{BB962C8B-B14F-4D97-AF65-F5344CB8AC3E}">
        <p14:creationId xmlns:p14="http://schemas.microsoft.com/office/powerpoint/2010/main" val="304541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7</a:t>
            </a:fld>
            <a:endParaRPr lang="en-US"/>
          </a:p>
        </p:txBody>
      </p:sp>
    </p:spTree>
    <p:extLst>
      <p:ext uri="{BB962C8B-B14F-4D97-AF65-F5344CB8AC3E}">
        <p14:creationId xmlns:p14="http://schemas.microsoft.com/office/powerpoint/2010/main" val="283221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8</a:t>
            </a:fld>
            <a:endParaRPr lang="en-US"/>
          </a:p>
        </p:txBody>
      </p:sp>
    </p:spTree>
    <p:extLst>
      <p:ext uri="{BB962C8B-B14F-4D97-AF65-F5344CB8AC3E}">
        <p14:creationId xmlns:p14="http://schemas.microsoft.com/office/powerpoint/2010/main" val="394930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9</a:t>
            </a:fld>
            <a:endParaRPr lang="en-US"/>
          </a:p>
        </p:txBody>
      </p:sp>
    </p:spTree>
    <p:extLst>
      <p:ext uri="{BB962C8B-B14F-4D97-AF65-F5344CB8AC3E}">
        <p14:creationId xmlns:p14="http://schemas.microsoft.com/office/powerpoint/2010/main" val="3717605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10</a:t>
            </a:fld>
            <a:endParaRPr lang="en-US"/>
          </a:p>
        </p:txBody>
      </p:sp>
    </p:spTree>
    <p:extLst>
      <p:ext uri="{BB962C8B-B14F-4D97-AF65-F5344CB8AC3E}">
        <p14:creationId xmlns:p14="http://schemas.microsoft.com/office/powerpoint/2010/main" val="317898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888206-52A3-4A11-8299-8C72268A0AF4}" type="slidenum">
              <a:rPr lang="en-US" smtClean="0"/>
              <a:t>11</a:t>
            </a:fld>
            <a:endParaRPr lang="en-US"/>
          </a:p>
        </p:txBody>
      </p:sp>
    </p:spTree>
    <p:extLst>
      <p:ext uri="{BB962C8B-B14F-4D97-AF65-F5344CB8AC3E}">
        <p14:creationId xmlns:p14="http://schemas.microsoft.com/office/powerpoint/2010/main" val="326703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0196" y="4458969"/>
            <a:ext cx="3211489" cy="945247"/>
          </a:xfrm>
          <a:prstGeom prst="rect">
            <a:avLst/>
          </a:prstGeom>
        </p:spPr>
        <p:txBody>
          <a:bodyPr/>
          <a:lstStyle>
            <a:lvl1pPr algn="r">
              <a:defRPr b="1" baseline="0">
                <a:solidFill>
                  <a:schemeClr val="bg1"/>
                </a:solidFill>
              </a:defRPr>
            </a:lvl1pPr>
          </a:lstStyle>
          <a:p>
            <a:r>
              <a:rPr lang="en-US" dirty="0" smtClean="0"/>
              <a:t>Session 1:</a:t>
            </a:r>
            <a:endParaRPr lang="en-US" dirty="0"/>
          </a:p>
        </p:txBody>
      </p:sp>
    </p:spTree>
    <p:extLst>
      <p:ext uri="{BB962C8B-B14F-4D97-AF65-F5344CB8AC3E}">
        <p14:creationId xmlns:p14="http://schemas.microsoft.com/office/powerpoint/2010/main" val="161243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20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601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35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6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37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70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09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45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75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246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Cover Crop Training-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42900"/>
            <a:ext cx="9101328" cy="6156960"/>
          </a:xfrm>
          <a:prstGeom prst="rect">
            <a:avLst/>
          </a:prstGeom>
        </p:spPr>
      </p:pic>
    </p:spTree>
    <p:extLst>
      <p:ext uri="{BB962C8B-B14F-4D97-AF65-F5344CB8AC3E}">
        <p14:creationId xmlns:p14="http://schemas.microsoft.com/office/powerpoint/2010/main" val="1585619070"/>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CC1A03D-346D-4C46-BBC3-5EF515949A55}" type="datetimeFigureOut">
              <a:rPr lang="en-US" smtClean="0">
                <a:solidFill>
                  <a:prstClr val="black">
                    <a:tint val="75000"/>
                  </a:prstClr>
                </a:solidFill>
              </a:rPr>
              <a:pPr defTabSz="457200"/>
              <a:t>7/23/2019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51DE3A-08E9-C14B-86F8-F9099C2E5B85}" type="slidenum">
              <a:rPr lang="en-US" smtClean="0">
                <a:solidFill>
                  <a:prstClr val="black">
                    <a:tint val="75000"/>
                  </a:prstClr>
                </a:solidFill>
              </a:rPr>
              <a:pPr defTabSz="457200"/>
              <a:t>‹#›</a:t>
            </a:fld>
            <a:endParaRPr lang="en-US">
              <a:solidFill>
                <a:prstClr val="black">
                  <a:tint val="75000"/>
                </a:prstClr>
              </a:solidFill>
            </a:endParaRPr>
          </a:p>
        </p:txBody>
      </p:sp>
      <p:pic>
        <p:nvPicPr>
          <p:cNvPr id="7" name="Picture 6" descr="CoverCrop-footer.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357807"/>
            <a:ext cx="9144000" cy="1511808"/>
          </a:xfrm>
          <a:prstGeom prst="rect">
            <a:avLst/>
          </a:prstGeom>
        </p:spPr>
      </p:pic>
    </p:spTree>
    <p:extLst>
      <p:ext uri="{BB962C8B-B14F-4D97-AF65-F5344CB8AC3E}">
        <p14:creationId xmlns:p14="http://schemas.microsoft.com/office/powerpoint/2010/main" val="30532191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hyperlink" Target="http://www.ecfr.gov/cgi-bin/text-idx?SID=a6a0935ddf00e166695f4c2138bd58d8&amp;mc=true&amp;node=pt7.3.205&amp;rgn=div5"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sustainable-farming.rutgers.edu/wp-content/uploads/2014/02/Six-Things-Mother-Never-Warned-You-About-Using-Roller-Crimpers-Rabin-2013.pdf" TargetMode="External"/><Relationship Id="rId3" Type="http://schemas.openxmlformats.org/officeDocument/2006/relationships/hyperlink" Target="https://www.sare.org/Learning-Center/Books/Managing-Cover-Crops-Profitably-3rd-Edition/Text-Version/Printable-Version" TargetMode="External"/><Relationship Id="rId7" Type="http://schemas.openxmlformats.org/officeDocument/2006/relationships/hyperlink" Target="https://www.ctahr.hawaii.edu/oc/freepubs/pdf/SA-6.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articles.extension.org/pages/72973/making-the-most-of-mixtures:-considerations-for-winter-cover-crops-in-temperate-climates" TargetMode="External"/><Relationship Id="rId5" Type="http://schemas.openxmlformats.org/officeDocument/2006/relationships/hyperlink" Target="https://www.uaex.edu/publications/pdf/FSA-2156.pdf" TargetMode="External"/><Relationship Id="rId4" Type="http://schemas.openxmlformats.org/officeDocument/2006/relationships/hyperlink" Target="https://www.ars.usda.gov/plains-area/mandan-nd/ngprl/docs/cover-crop-chart/" TargetMode="External"/><Relationship Id="rId9" Type="http://schemas.openxmlformats.org/officeDocument/2006/relationships/image" Target="../media/image22.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6</a:t>
            </a:r>
            <a:endParaRPr lang="en-US" dirty="0"/>
          </a:p>
        </p:txBody>
      </p:sp>
      <p:sp>
        <p:nvSpPr>
          <p:cNvPr id="3" name="Title 1"/>
          <p:cNvSpPr txBox="1">
            <a:spLocks/>
          </p:cNvSpPr>
          <p:nvPr/>
        </p:nvSpPr>
        <p:spPr>
          <a:xfrm>
            <a:off x="3732050" y="4363276"/>
            <a:ext cx="5124870"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pPr algn="l"/>
            <a:r>
              <a:rPr lang="en-US" sz="3600" dirty="0" smtClean="0">
                <a:solidFill>
                  <a:srgbClr val="000000"/>
                </a:solidFill>
              </a:rPr>
              <a:t>Cover crops in vegetable systems, Part I</a:t>
            </a:r>
            <a:endParaRPr lang="en-US" sz="3600" dirty="0">
              <a:solidFill>
                <a:srgbClr val="000000"/>
              </a:solidFill>
            </a:endParaRPr>
          </a:p>
        </p:txBody>
      </p:sp>
      <p:sp>
        <p:nvSpPr>
          <p:cNvPr id="4" name="Title 1"/>
          <p:cNvSpPr txBox="1">
            <a:spLocks/>
          </p:cNvSpPr>
          <p:nvPr/>
        </p:nvSpPr>
        <p:spPr>
          <a:xfrm>
            <a:off x="3891538" y="4458969"/>
            <a:ext cx="3211489"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endParaRPr lang="en-US" dirty="0">
              <a:solidFill>
                <a:prstClr val="white"/>
              </a:solidFill>
            </a:endParaRPr>
          </a:p>
        </p:txBody>
      </p:sp>
    </p:spTree>
    <p:extLst>
      <p:ext uri="{BB962C8B-B14F-4D97-AF65-F5344CB8AC3E}">
        <p14:creationId xmlns:p14="http://schemas.microsoft.com/office/powerpoint/2010/main" val="2321461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870"/>
            <a:ext cx="8229600" cy="914400"/>
          </a:xfrm>
        </p:spPr>
        <p:txBody>
          <a:bodyPr>
            <a:normAutofit/>
          </a:bodyPr>
          <a:lstStyle/>
          <a:p>
            <a:pPr algn="l"/>
            <a:r>
              <a:rPr lang="en-US" sz="4000" b="1" dirty="0" smtClean="0"/>
              <a:t>High Tunnels</a:t>
            </a:r>
            <a:endParaRPr lang="en-US" sz="4000" b="1" dirty="0"/>
          </a:p>
        </p:txBody>
      </p:sp>
      <p:sp>
        <p:nvSpPr>
          <p:cNvPr id="3" name="Content Placeholder 2"/>
          <p:cNvSpPr>
            <a:spLocks noGrp="1"/>
          </p:cNvSpPr>
          <p:nvPr>
            <p:ph idx="1"/>
          </p:nvPr>
        </p:nvSpPr>
        <p:spPr>
          <a:xfrm>
            <a:off x="457200" y="1188217"/>
            <a:ext cx="4587074" cy="4036558"/>
          </a:xfrm>
        </p:spPr>
        <p:txBody>
          <a:bodyPr>
            <a:normAutofit fontScale="62500" lnSpcReduction="20000"/>
          </a:bodyPr>
          <a:lstStyle/>
          <a:p>
            <a:r>
              <a:rPr lang="en-US" b="1" dirty="0" smtClean="0"/>
              <a:t>High Tunnels extend the growing season</a:t>
            </a:r>
          </a:p>
          <a:p>
            <a:pPr lvl="1"/>
            <a:r>
              <a:rPr lang="en-US" dirty="0" smtClean="0"/>
              <a:t>Accumulation of salts in the soil</a:t>
            </a:r>
          </a:p>
          <a:p>
            <a:pPr lvl="1"/>
            <a:r>
              <a:rPr lang="en-US" dirty="0" smtClean="0"/>
              <a:t>Very hot temperatures in mid-summer</a:t>
            </a:r>
          </a:p>
          <a:p>
            <a:pPr lvl="1"/>
            <a:r>
              <a:rPr lang="en-US" dirty="0" smtClean="0"/>
              <a:t>Too cold or short days in mid-winter</a:t>
            </a:r>
          </a:p>
          <a:p>
            <a:pPr lvl="1"/>
            <a:endParaRPr lang="en-US" dirty="0"/>
          </a:p>
          <a:p>
            <a:r>
              <a:rPr lang="en-US" b="1" dirty="0" smtClean="0"/>
              <a:t>Cover crops grown in high-tunnels</a:t>
            </a:r>
          </a:p>
          <a:p>
            <a:pPr lvl="1"/>
            <a:r>
              <a:rPr lang="en-US" dirty="0" smtClean="0"/>
              <a:t>Can accumulate salts</a:t>
            </a:r>
          </a:p>
          <a:p>
            <a:pPr lvl="1"/>
            <a:r>
              <a:rPr lang="en-US" dirty="0" smtClean="0"/>
              <a:t>Crop can be removed</a:t>
            </a:r>
          </a:p>
          <a:p>
            <a:pPr lvl="1"/>
            <a:r>
              <a:rPr lang="en-US" dirty="0" smtClean="0"/>
              <a:t>Can withstand hot temperatures  </a:t>
            </a:r>
          </a:p>
          <a:p>
            <a:pPr lvl="1"/>
            <a:r>
              <a:rPr lang="en-US" dirty="0" smtClean="0"/>
              <a:t>Opportunity for crop rotation</a:t>
            </a:r>
          </a:p>
          <a:p>
            <a:pPr lvl="1"/>
            <a:r>
              <a:rPr lang="en-US" dirty="0" smtClean="0"/>
              <a:t>May require specialized equipment</a:t>
            </a:r>
          </a:p>
          <a:p>
            <a:pPr lvl="1"/>
            <a:r>
              <a:rPr lang="en-US" dirty="0" smtClean="0"/>
              <a:t>Will require irrigation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35038" y="956757"/>
            <a:ext cx="4877735" cy="3658301"/>
          </a:xfrm>
          <a:prstGeom prst="rect">
            <a:avLst/>
          </a:prstGeom>
        </p:spPr>
      </p:pic>
    </p:spTree>
    <p:extLst>
      <p:ext uri="{BB962C8B-B14F-4D97-AF65-F5344CB8AC3E}">
        <p14:creationId xmlns:p14="http://schemas.microsoft.com/office/powerpoint/2010/main" val="2253590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793"/>
            <a:ext cx="8229600" cy="1143000"/>
          </a:xfrm>
        </p:spPr>
        <p:txBody>
          <a:bodyPr/>
          <a:lstStyle/>
          <a:p>
            <a:pPr algn="l"/>
            <a:r>
              <a:rPr lang="en-US" b="1" dirty="0" smtClean="0"/>
              <a:t>Pollinator Strips</a:t>
            </a:r>
            <a:endParaRPr lang="en-US" b="1" dirty="0"/>
          </a:p>
        </p:txBody>
      </p:sp>
      <p:sp>
        <p:nvSpPr>
          <p:cNvPr id="3" name="Content Placeholder 2"/>
          <p:cNvSpPr>
            <a:spLocks noGrp="1"/>
          </p:cNvSpPr>
          <p:nvPr>
            <p:ph idx="1"/>
          </p:nvPr>
        </p:nvSpPr>
        <p:spPr>
          <a:xfrm>
            <a:off x="628650" y="1235948"/>
            <a:ext cx="5780696" cy="4711926"/>
          </a:xfrm>
        </p:spPr>
        <p:txBody>
          <a:bodyPr>
            <a:normAutofit fontScale="77500" lnSpcReduction="20000"/>
          </a:bodyPr>
          <a:lstStyle/>
          <a:p>
            <a:r>
              <a:rPr lang="en-US" dirty="0" smtClean="0"/>
              <a:t>Cucurbits in particular require pollinators for good fruit set</a:t>
            </a:r>
          </a:p>
          <a:p>
            <a:pPr lvl="1"/>
            <a:r>
              <a:rPr lang="en-US" dirty="0"/>
              <a:t> </a:t>
            </a:r>
            <a:r>
              <a:rPr lang="en-US" dirty="0" smtClean="0"/>
              <a:t>Native pollinators have been demonstrated to be as or more effective pollinators than honeybees for certain crops.</a:t>
            </a:r>
          </a:p>
          <a:p>
            <a:r>
              <a:rPr lang="en-US" dirty="0" smtClean="0"/>
              <a:t>Pollinator strip flowering should be synchronized with cash crop flowering</a:t>
            </a:r>
          </a:p>
          <a:p>
            <a:pPr lvl="1"/>
            <a:r>
              <a:rPr lang="en-US" dirty="0" smtClean="0"/>
              <a:t>Mixes preferable due to differences in  pollinator preferences</a:t>
            </a:r>
          </a:p>
          <a:p>
            <a:r>
              <a:rPr lang="en-US" dirty="0" smtClean="0"/>
              <a:t>Opportunity for </a:t>
            </a:r>
            <a:r>
              <a:rPr lang="en-US" dirty="0" err="1"/>
              <a:t>A</a:t>
            </a:r>
            <a:r>
              <a:rPr lang="en-US" dirty="0" err="1" smtClean="0"/>
              <a:t>gritourism</a:t>
            </a:r>
            <a:r>
              <a:rPr lang="en-US" dirty="0" smtClean="0"/>
              <a:t> operations</a:t>
            </a:r>
          </a:p>
          <a:p>
            <a:pPr lvl="1"/>
            <a:r>
              <a:rPr lang="en-US" dirty="0" smtClean="0"/>
              <a:t>Some cut flower production </a:t>
            </a:r>
            <a:endParaRPr lang="en-US" dirty="0"/>
          </a:p>
          <a:p>
            <a:pPr lvl="2"/>
            <a:r>
              <a:rPr lang="en-US" dirty="0" smtClean="0"/>
              <a:t>Sunflowers are good at smothering weeds and salt accumulators</a:t>
            </a:r>
            <a:endParaRPr lang="en-US" dirty="0"/>
          </a:p>
        </p:txBody>
      </p:sp>
      <p:pic>
        <p:nvPicPr>
          <p:cNvPr id="1026" name="Picture 2" descr="Rows of sunflowers with yellow petals and orange faces on a sunny day."/>
          <p:cNvPicPr>
            <a:picLocks noChangeAspect="1" noChangeArrowheads="1"/>
          </p:cNvPicPr>
          <p:nvPr/>
        </p:nvPicPr>
        <p:blipFill rotWithShape="1">
          <a:blip r:embed="rId3">
            <a:extLst>
              <a:ext uri="{28A0092B-C50C-407E-A947-70E740481C1C}">
                <a14:useLocalDpi xmlns:a14="http://schemas.microsoft.com/office/drawing/2010/main" val="0"/>
              </a:ext>
            </a:extLst>
          </a:blip>
          <a:srcRect t="20042" b="22023"/>
          <a:stretch/>
        </p:blipFill>
        <p:spPr bwMode="auto">
          <a:xfrm>
            <a:off x="6111206" y="274638"/>
            <a:ext cx="2857500" cy="220178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0574" t="54431" r="40382" b="28690"/>
          <a:stretch/>
        </p:blipFill>
        <p:spPr>
          <a:xfrm>
            <a:off x="6841972" y="2405206"/>
            <a:ext cx="2126734" cy="2976478"/>
          </a:xfrm>
          <a:prstGeom prst="rect">
            <a:avLst/>
          </a:prstGeom>
          <a:effectLst>
            <a:softEdge rad="101600"/>
          </a:effectLst>
        </p:spPr>
      </p:pic>
    </p:spTree>
    <p:extLst>
      <p:ext uri="{BB962C8B-B14F-4D97-AF65-F5344CB8AC3E}">
        <p14:creationId xmlns:p14="http://schemas.microsoft.com/office/powerpoint/2010/main" val="2095323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681"/>
          </a:xfrm>
        </p:spPr>
        <p:txBody>
          <a:bodyPr>
            <a:normAutofit fontScale="90000"/>
          </a:bodyPr>
          <a:lstStyle/>
          <a:p>
            <a:pPr algn="l"/>
            <a:r>
              <a:rPr lang="en-US" b="1" dirty="0" smtClean="0"/>
              <a:t>Organic Requirements for Cover Crops</a:t>
            </a:r>
            <a:endParaRPr lang="en-US" b="1" dirty="0"/>
          </a:p>
        </p:txBody>
      </p:sp>
      <p:sp>
        <p:nvSpPr>
          <p:cNvPr id="3" name="Content Placeholder 2"/>
          <p:cNvSpPr>
            <a:spLocks noGrp="1"/>
          </p:cNvSpPr>
          <p:nvPr>
            <p:ph idx="1"/>
          </p:nvPr>
        </p:nvSpPr>
        <p:spPr>
          <a:xfrm>
            <a:off x="595761" y="1077740"/>
            <a:ext cx="8301789" cy="2592553"/>
          </a:xfrm>
          <a:ln w="38100">
            <a:solidFill>
              <a:schemeClr val="accent5">
                <a:lumMod val="50000"/>
              </a:schemeClr>
            </a:solidFill>
            <a:prstDash val="sysDash"/>
          </a:ln>
        </p:spPr>
        <p:txBody>
          <a:bodyPr>
            <a:normAutofit/>
          </a:bodyPr>
          <a:lstStyle/>
          <a:p>
            <a:pPr marL="0" indent="0" algn="ctr">
              <a:buNone/>
            </a:pPr>
            <a:r>
              <a:rPr lang="en-US" sz="1600" b="1" dirty="0">
                <a:solidFill>
                  <a:schemeClr val="accent5">
                    <a:lumMod val="75000"/>
                  </a:schemeClr>
                </a:solidFill>
              </a:rPr>
              <a:t>The National Organic Program </a:t>
            </a:r>
            <a:r>
              <a:rPr lang="en-US" sz="1600" b="1" dirty="0" smtClean="0">
                <a:solidFill>
                  <a:schemeClr val="accent5">
                    <a:lumMod val="75000"/>
                  </a:schemeClr>
                </a:solidFill>
              </a:rPr>
              <a:t>Rule: Soil </a:t>
            </a:r>
            <a:r>
              <a:rPr lang="en-US" sz="1600" b="1" dirty="0">
                <a:solidFill>
                  <a:schemeClr val="accent5">
                    <a:lumMod val="75000"/>
                  </a:schemeClr>
                </a:solidFill>
              </a:rPr>
              <a:t>fertility and crop nutrient </a:t>
            </a:r>
            <a:r>
              <a:rPr lang="en-US" sz="1600" b="1" dirty="0" smtClean="0">
                <a:solidFill>
                  <a:schemeClr val="accent5">
                    <a:lumMod val="75000"/>
                  </a:schemeClr>
                </a:solidFill>
              </a:rPr>
              <a:t>management </a:t>
            </a:r>
            <a:r>
              <a:rPr lang="en-US" sz="1600" b="1" dirty="0">
                <a:solidFill>
                  <a:schemeClr val="accent5">
                    <a:lumMod val="75000"/>
                  </a:schemeClr>
                </a:solidFill>
              </a:rPr>
              <a:t>practice (§205.203) </a:t>
            </a:r>
          </a:p>
          <a:p>
            <a:pPr marL="0" indent="0" algn="ctr">
              <a:buNone/>
            </a:pPr>
            <a:r>
              <a:rPr lang="en-US" sz="1600" i="1" dirty="0">
                <a:solidFill>
                  <a:schemeClr val="accent5">
                    <a:lumMod val="75000"/>
                  </a:schemeClr>
                </a:solidFill>
              </a:rPr>
              <a:t>The organic regulations state that a producer must select and implement tillage and cultivation practices that </a:t>
            </a:r>
            <a:r>
              <a:rPr lang="en-US" sz="1600" i="1" dirty="0" smtClean="0">
                <a:solidFill>
                  <a:schemeClr val="accent5">
                    <a:lumMod val="75000"/>
                  </a:schemeClr>
                </a:solidFill>
              </a:rPr>
              <a:t> maintain </a:t>
            </a:r>
            <a:r>
              <a:rPr lang="en-US" sz="1600" i="1" dirty="0">
                <a:solidFill>
                  <a:schemeClr val="accent5">
                    <a:lumMod val="75000"/>
                  </a:schemeClr>
                </a:solidFill>
              </a:rPr>
              <a:t>or improve the physical, chemical, and </a:t>
            </a:r>
            <a:r>
              <a:rPr lang="en-US" sz="1600" i="1" dirty="0" smtClean="0">
                <a:solidFill>
                  <a:schemeClr val="accent5">
                    <a:lumMod val="75000"/>
                  </a:schemeClr>
                </a:solidFill>
              </a:rPr>
              <a:t>biologic al </a:t>
            </a:r>
            <a:r>
              <a:rPr lang="en-US" sz="1600" i="1" dirty="0">
                <a:solidFill>
                  <a:schemeClr val="accent5">
                    <a:lumMod val="75000"/>
                  </a:schemeClr>
                </a:solidFill>
              </a:rPr>
              <a:t>condition of the soil and minimize soil erosion. </a:t>
            </a:r>
          </a:p>
          <a:p>
            <a:r>
              <a:rPr lang="en-US" sz="1600" u="sng" dirty="0">
                <a:solidFill>
                  <a:schemeClr val="accent5">
                    <a:lumMod val="75000"/>
                  </a:schemeClr>
                </a:solidFill>
              </a:rPr>
              <a:t>Required crop nutrient and soil fertility management practices: </a:t>
            </a:r>
          </a:p>
          <a:p>
            <a:pPr lvl="1"/>
            <a:r>
              <a:rPr lang="en-US" sz="1600" dirty="0" smtClean="0">
                <a:solidFill>
                  <a:schemeClr val="accent5">
                    <a:lumMod val="75000"/>
                  </a:schemeClr>
                </a:solidFill>
              </a:rPr>
              <a:t>Crop </a:t>
            </a:r>
            <a:r>
              <a:rPr lang="en-US" sz="1600" dirty="0">
                <a:solidFill>
                  <a:schemeClr val="accent5">
                    <a:lumMod val="75000"/>
                  </a:schemeClr>
                </a:solidFill>
              </a:rPr>
              <a:t>rotations (perennials as an exception) </a:t>
            </a:r>
          </a:p>
          <a:p>
            <a:pPr lvl="1"/>
            <a:r>
              <a:rPr lang="en-US" sz="1600" dirty="0" smtClean="0">
                <a:solidFill>
                  <a:schemeClr val="accent5">
                    <a:lumMod val="75000"/>
                  </a:schemeClr>
                </a:solidFill>
              </a:rPr>
              <a:t>Cover </a:t>
            </a:r>
            <a:r>
              <a:rPr lang="en-US" sz="1600" dirty="0">
                <a:solidFill>
                  <a:schemeClr val="accent5">
                    <a:lumMod val="75000"/>
                  </a:schemeClr>
                </a:solidFill>
              </a:rPr>
              <a:t>crops </a:t>
            </a:r>
          </a:p>
          <a:p>
            <a:pPr lvl="1"/>
            <a:r>
              <a:rPr lang="en-US" sz="1600" dirty="0" smtClean="0">
                <a:solidFill>
                  <a:schemeClr val="accent5">
                    <a:lumMod val="75000"/>
                  </a:schemeClr>
                </a:solidFill>
              </a:rPr>
              <a:t>Application </a:t>
            </a:r>
            <a:r>
              <a:rPr lang="en-US" sz="1600" dirty="0">
                <a:solidFill>
                  <a:schemeClr val="accent5">
                    <a:lumMod val="75000"/>
                  </a:schemeClr>
                </a:solidFill>
              </a:rPr>
              <a:t>of plant </a:t>
            </a:r>
            <a:r>
              <a:rPr lang="en-US" sz="1600" dirty="0" smtClean="0">
                <a:solidFill>
                  <a:schemeClr val="accent5">
                    <a:lumMod val="75000"/>
                  </a:schemeClr>
                </a:solidFill>
              </a:rPr>
              <a:t>and </a:t>
            </a:r>
            <a:r>
              <a:rPr lang="en-US" sz="1600" dirty="0">
                <a:solidFill>
                  <a:schemeClr val="accent5">
                    <a:lumMod val="75000"/>
                  </a:schemeClr>
                </a:solidFill>
              </a:rPr>
              <a:t>animal </a:t>
            </a:r>
            <a:r>
              <a:rPr lang="en-US" sz="1600" dirty="0" smtClean="0">
                <a:solidFill>
                  <a:schemeClr val="accent5">
                    <a:lumMod val="75000"/>
                  </a:schemeClr>
                </a:solidFill>
              </a:rPr>
              <a:t>materials</a:t>
            </a:r>
            <a:endParaRPr lang="en-US" sz="1600" dirty="0">
              <a:solidFill>
                <a:schemeClr val="accent5">
                  <a:lumMod val="75000"/>
                </a:schemeClr>
              </a:solidFill>
            </a:endParaRPr>
          </a:p>
        </p:txBody>
      </p:sp>
      <p:sp>
        <p:nvSpPr>
          <p:cNvPr id="4" name="Rectangle 3"/>
          <p:cNvSpPr/>
          <p:nvPr/>
        </p:nvSpPr>
        <p:spPr>
          <a:xfrm>
            <a:off x="595760" y="3756365"/>
            <a:ext cx="8301789" cy="1877437"/>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rgbClr val="333333"/>
                </a:solidFill>
                <a:latin typeface="Helvetica Neue"/>
              </a:rPr>
              <a:t>Organically </a:t>
            </a:r>
            <a:r>
              <a:rPr lang="en-US" sz="1600" dirty="0">
                <a:solidFill>
                  <a:srgbClr val="333333"/>
                </a:solidFill>
                <a:latin typeface="Helvetica Neue"/>
              </a:rPr>
              <a:t>grown seeds must be used</a:t>
            </a:r>
            <a:r>
              <a:rPr lang="en-US" sz="1600" dirty="0" smtClean="0">
                <a:solidFill>
                  <a:srgbClr val="333333"/>
                </a:solidFill>
                <a:latin typeface="Helvetica Neue"/>
              </a:rPr>
              <a:t>, unless the producer can demonstrate lack of commercial availability or prohibitive cost </a:t>
            </a:r>
            <a:r>
              <a:rPr lang="en-US" sz="1600" dirty="0">
                <a:solidFill>
                  <a:srgbClr val="333333"/>
                </a:solidFill>
                <a:latin typeface="Helvetica Neue"/>
              </a:rPr>
              <a:t>(</a:t>
            </a:r>
            <a:r>
              <a:rPr lang="en-US" sz="1600" dirty="0">
                <a:solidFill>
                  <a:srgbClr val="0088CC"/>
                </a:solidFill>
                <a:latin typeface="Helvetica Neue"/>
                <a:hlinkClick r:id="rId3"/>
              </a:rPr>
              <a:t>CFR 205.204</a:t>
            </a:r>
            <a:r>
              <a:rPr lang="en-US" sz="1600" dirty="0">
                <a:solidFill>
                  <a:srgbClr val="333333"/>
                </a:solidFill>
                <a:latin typeface="Helvetica Neue"/>
              </a:rPr>
              <a:t>). </a:t>
            </a:r>
            <a:endParaRPr lang="en-US" sz="1600" dirty="0" smtClean="0">
              <a:solidFill>
                <a:srgbClr val="333333"/>
              </a:solidFill>
              <a:latin typeface="Helvetica Neue"/>
            </a:endParaRPr>
          </a:p>
          <a:p>
            <a:pPr marL="285750" indent="-285750">
              <a:buFont typeface="Arial" panose="020B0604020202020204" pitchFamily="34" charset="0"/>
              <a:buChar char="•"/>
            </a:pPr>
            <a:r>
              <a:rPr lang="en-US" sz="1600" dirty="0" smtClean="0">
                <a:solidFill>
                  <a:srgbClr val="333333"/>
                </a:solidFill>
                <a:latin typeface="Helvetica Neue"/>
              </a:rPr>
              <a:t>If </a:t>
            </a:r>
            <a:r>
              <a:rPr lang="en-US" sz="1600" dirty="0">
                <a:solidFill>
                  <a:srgbClr val="333333"/>
                </a:solidFill>
                <a:latin typeface="Helvetica Neue"/>
              </a:rPr>
              <a:t>a grower can </a:t>
            </a:r>
            <a:r>
              <a:rPr lang="en-US" sz="1600" dirty="0" smtClean="0">
                <a:solidFill>
                  <a:srgbClr val="333333"/>
                </a:solidFill>
                <a:latin typeface="Helvetica Neue"/>
              </a:rPr>
              <a:t>demonstrate a lack of availability, they may use conventionally-grown</a:t>
            </a:r>
            <a:r>
              <a:rPr lang="en-US" sz="1600" dirty="0">
                <a:solidFill>
                  <a:srgbClr val="333333"/>
                </a:solidFill>
                <a:latin typeface="Helvetica Neue"/>
              </a:rPr>
              <a:t>, untreated </a:t>
            </a:r>
            <a:r>
              <a:rPr lang="en-US" sz="1600" dirty="0" smtClean="0">
                <a:solidFill>
                  <a:srgbClr val="333333"/>
                </a:solidFill>
                <a:latin typeface="Helvetica Neue"/>
              </a:rPr>
              <a:t>seed.</a:t>
            </a:r>
          </a:p>
          <a:p>
            <a:pPr marL="742950" lvl="1" indent="-285750">
              <a:buFont typeface="Arial" panose="020B0604020202020204" pitchFamily="34" charset="0"/>
              <a:buChar char="•"/>
            </a:pPr>
            <a:r>
              <a:rPr lang="en-US" sz="1600" i="1" dirty="0" smtClean="0">
                <a:solidFill>
                  <a:srgbClr val="333333"/>
                </a:solidFill>
                <a:latin typeface="Helvetica Neue"/>
              </a:rPr>
              <a:t>Should consult their certifier prior to proceeding</a:t>
            </a:r>
          </a:p>
          <a:p>
            <a:pPr marL="742950" lvl="1" indent="-285750">
              <a:buFont typeface="Arial" panose="020B0604020202020204" pitchFamily="34" charset="0"/>
              <a:buChar char="•"/>
            </a:pPr>
            <a:r>
              <a:rPr lang="en-US" sz="1600" dirty="0" smtClean="0">
                <a:solidFill>
                  <a:srgbClr val="333333"/>
                </a:solidFill>
                <a:latin typeface="Helvetica Neue"/>
              </a:rPr>
              <a:t>Must have support documentation</a:t>
            </a:r>
          </a:p>
          <a:p>
            <a:pPr marL="742950" lvl="1" indent="-285750">
              <a:buFont typeface="Arial" panose="020B0604020202020204" pitchFamily="34" charset="0"/>
              <a:buChar char="•"/>
            </a:pPr>
            <a:r>
              <a:rPr lang="en-US" sz="1600" b="1" dirty="0" smtClean="0">
                <a:solidFill>
                  <a:srgbClr val="333333"/>
                </a:solidFill>
                <a:latin typeface="Helvetica Neue"/>
              </a:rPr>
              <a:t>GMO seed is never allowed</a:t>
            </a:r>
            <a:endParaRPr lang="en-US" sz="1600" b="1" dirty="0"/>
          </a:p>
        </p:txBody>
      </p:sp>
    </p:spTree>
    <p:extLst>
      <p:ext uri="{BB962C8B-B14F-4D97-AF65-F5344CB8AC3E}">
        <p14:creationId xmlns:p14="http://schemas.microsoft.com/office/powerpoint/2010/main" val="3307740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Take Home Message</a:t>
            </a:r>
            <a:endParaRPr lang="en-US" dirty="0"/>
          </a:p>
        </p:txBody>
      </p:sp>
      <p:sp>
        <p:nvSpPr>
          <p:cNvPr id="3" name="Content Placeholder 2"/>
          <p:cNvSpPr>
            <a:spLocks noGrp="1"/>
          </p:cNvSpPr>
          <p:nvPr>
            <p:ph idx="1"/>
          </p:nvPr>
        </p:nvSpPr>
        <p:spPr>
          <a:xfrm>
            <a:off x="457200" y="1600201"/>
            <a:ext cx="8229600" cy="3654188"/>
          </a:xfrm>
        </p:spPr>
        <p:txBody>
          <a:bodyPr/>
          <a:lstStyle/>
          <a:p>
            <a:r>
              <a:rPr lang="en-US" dirty="0" smtClean="0"/>
              <a:t>Cover crops can benefit horticultural crop production</a:t>
            </a:r>
          </a:p>
          <a:p>
            <a:r>
              <a:rPr lang="en-US" dirty="0" smtClean="0"/>
              <a:t>There are specific considerations unique to vegetable production systems that require careful planning to successfully integrate cover crops</a:t>
            </a:r>
          </a:p>
          <a:p>
            <a:pPr marL="0" indent="0">
              <a:buNone/>
            </a:pPr>
            <a:endParaRPr lang="en-US" dirty="0"/>
          </a:p>
        </p:txBody>
      </p:sp>
    </p:spTree>
    <p:extLst>
      <p:ext uri="{BB962C8B-B14F-4D97-AF65-F5344CB8AC3E}">
        <p14:creationId xmlns:p14="http://schemas.microsoft.com/office/powerpoint/2010/main" val="423276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4" y="1417638"/>
            <a:ext cx="4024288" cy="3726194"/>
          </a:xfrm>
          <a:prstGeom prst="rect">
            <a:avLst/>
          </a:prstGeom>
        </p:spPr>
      </p:pic>
      <p:sp>
        <p:nvSpPr>
          <p:cNvPr id="4" name="Title 3"/>
          <p:cNvSpPr>
            <a:spLocks noGrp="1"/>
          </p:cNvSpPr>
          <p:nvPr>
            <p:ph type="title"/>
          </p:nvPr>
        </p:nvSpPr>
        <p:spPr/>
        <p:txBody>
          <a:bodyPr/>
          <a:lstStyle/>
          <a:p>
            <a:pPr algn="l"/>
            <a:r>
              <a:rPr lang="en-US" b="1" dirty="0" smtClean="0"/>
              <a:t>Authors and Acknowledgements</a:t>
            </a:r>
            <a:endParaRPr lang="en-US" b="1" dirty="0"/>
          </a:p>
        </p:txBody>
      </p:sp>
      <p:sp>
        <p:nvSpPr>
          <p:cNvPr id="5" name="TextBox 4"/>
          <p:cNvSpPr txBox="1"/>
          <p:nvPr/>
        </p:nvSpPr>
        <p:spPr>
          <a:xfrm>
            <a:off x="580433" y="1604932"/>
            <a:ext cx="3966853" cy="3970318"/>
          </a:xfrm>
          <a:prstGeom prst="rect">
            <a:avLst/>
          </a:prstGeom>
          <a:noFill/>
        </p:spPr>
        <p:txBody>
          <a:bodyPr wrap="square" rtlCol="0">
            <a:spAutoFit/>
          </a:bodyPr>
          <a:lstStyle/>
          <a:p>
            <a:r>
              <a:rPr lang="en-US" dirty="0"/>
              <a:t>This presentation was prepared </a:t>
            </a:r>
            <a:r>
              <a:rPr lang="en-US" dirty="0" smtClean="0"/>
              <a:t>by </a:t>
            </a:r>
          </a:p>
          <a:p>
            <a:r>
              <a:rPr lang="en-US" dirty="0" smtClean="0"/>
              <a:t>Drs</a:t>
            </a:r>
            <a:r>
              <a:rPr lang="en-US" dirty="0"/>
              <a:t>. Amanda McWhirt and Jackie Lee </a:t>
            </a:r>
            <a:r>
              <a:rPr lang="en-US" dirty="0" smtClean="0"/>
              <a:t>with support from a </a:t>
            </a:r>
            <a:r>
              <a:rPr lang="en-US" b="1" dirty="0" smtClean="0"/>
              <a:t>Southern SARE</a:t>
            </a:r>
          </a:p>
          <a:p>
            <a:r>
              <a:rPr lang="en-US" b="1" dirty="0" smtClean="0"/>
              <a:t>Professional Development Program Grant (RD309-137 / S001419 – ES17-135) </a:t>
            </a:r>
            <a:r>
              <a:rPr lang="en-US" dirty="0" smtClean="0"/>
              <a:t>and are provided </a:t>
            </a:r>
            <a:r>
              <a:rPr lang="en-US" dirty="0"/>
              <a:t>by the USDA-SARE program to educators and producers for outreach and educational </a:t>
            </a:r>
            <a:r>
              <a:rPr lang="en-US" dirty="0" smtClean="0"/>
              <a:t>purposes. These presentations were further reviewed by Dr. Trent Roberts and Dr. Bill Robertson.</a:t>
            </a:r>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670711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45"/>
            <a:ext cx="8229600" cy="1143000"/>
          </a:xfrm>
        </p:spPr>
        <p:txBody>
          <a:bodyPr/>
          <a:lstStyle/>
          <a:p>
            <a:pPr algn="l"/>
            <a:r>
              <a:rPr lang="en-US" b="1" dirty="0" smtClean="0"/>
              <a:t>Resources and Sources</a:t>
            </a:r>
            <a:endParaRPr lang="en-US" b="1" dirty="0"/>
          </a:p>
        </p:txBody>
      </p:sp>
      <p:sp>
        <p:nvSpPr>
          <p:cNvPr id="3" name="Rectangle 2"/>
          <p:cNvSpPr/>
          <p:nvPr/>
        </p:nvSpPr>
        <p:spPr>
          <a:xfrm>
            <a:off x="457200" y="1282852"/>
            <a:ext cx="6485934" cy="4093428"/>
          </a:xfrm>
          <a:prstGeom prst="rect">
            <a:avLst/>
          </a:prstGeom>
        </p:spPr>
        <p:txBody>
          <a:bodyPr wrap="square">
            <a:spAutoFit/>
          </a:bodyPr>
          <a:lstStyle/>
          <a:p>
            <a:r>
              <a:rPr lang="en-US" baseline="30000" dirty="0" smtClean="0"/>
              <a:t>1</a:t>
            </a:r>
            <a:r>
              <a:rPr lang="en-US" dirty="0" smtClean="0"/>
              <a:t> </a:t>
            </a:r>
            <a:r>
              <a:rPr lang="en-US" sz="1400" dirty="0"/>
              <a:t>Clark, A., editor. 2012. </a:t>
            </a:r>
            <a:r>
              <a:rPr lang="en-US" sz="1400" i="1" dirty="0"/>
              <a:t>Managing Cover Crops Profitably, 3rd Edition. </a:t>
            </a:r>
            <a:r>
              <a:rPr lang="en-US" sz="1400" dirty="0"/>
              <a:t>Sustainable Agriculture Research and Education. Handbook Series Book 9. </a:t>
            </a:r>
            <a:r>
              <a:rPr lang="en-US" sz="1400" dirty="0">
                <a:hlinkClick r:id="rId3"/>
              </a:rPr>
              <a:t>https://www.sare.org/Learning-Center/Books/Managing-Cover-Crops-Profitably-3rd-Edition/Text-Version/Printable-Version</a:t>
            </a:r>
            <a:endParaRPr lang="en-US" sz="1400" dirty="0"/>
          </a:p>
          <a:p>
            <a:r>
              <a:rPr lang="en-US" sz="1400" dirty="0"/>
              <a:t>  </a:t>
            </a:r>
          </a:p>
          <a:p>
            <a:pPr marL="285750" indent="-285750">
              <a:buFont typeface="Arial" panose="020B0604020202020204" pitchFamily="34" charset="0"/>
              <a:buChar char="•"/>
            </a:pPr>
            <a:r>
              <a:rPr lang="en-US" sz="1400" dirty="0" err="1" smtClean="0"/>
              <a:t>USDA.The</a:t>
            </a:r>
            <a:r>
              <a:rPr lang="en-US" sz="1400" dirty="0" smtClean="0"/>
              <a:t> </a:t>
            </a:r>
            <a:r>
              <a:rPr lang="en-US" sz="1400" dirty="0"/>
              <a:t>Cover Crop Chart (v. 3.0</a:t>
            </a:r>
            <a:r>
              <a:rPr lang="en-US" sz="1400" dirty="0" smtClean="0"/>
              <a:t>). </a:t>
            </a:r>
            <a:r>
              <a:rPr lang="en-US" sz="1400" dirty="0" smtClean="0">
                <a:hlinkClick r:id="rId4"/>
              </a:rPr>
              <a:t>https</a:t>
            </a:r>
            <a:r>
              <a:rPr lang="en-US" sz="1400" dirty="0">
                <a:hlinkClick r:id="rId4"/>
              </a:rPr>
              <a:t>://www.ars.usda.gov/plains-area/mandan-nd/ngprl/docs/cover-crop-chart</a:t>
            </a:r>
            <a:r>
              <a:rPr lang="en-US" sz="1400" dirty="0" smtClean="0">
                <a:hlinkClick r:id="rId4"/>
              </a:rPr>
              <a:t>/</a:t>
            </a:r>
            <a:r>
              <a:rPr lang="en-US" sz="1400" dirty="0" smtClean="0"/>
              <a:t> </a:t>
            </a:r>
          </a:p>
          <a:p>
            <a:pPr marL="285750" indent="-285750">
              <a:buFont typeface="Arial" panose="020B0604020202020204" pitchFamily="34" charset="0"/>
              <a:buChar char="•"/>
            </a:pPr>
            <a:r>
              <a:rPr lang="en-US" sz="1400" dirty="0" smtClean="0"/>
              <a:t>FSA2156</a:t>
            </a:r>
            <a:r>
              <a:rPr lang="en-US" sz="1400" dirty="0"/>
              <a:t>. Understanding Cover </a:t>
            </a:r>
            <a:r>
              <a:rPr lang="en-US" sz="1400" dirty="0" smtClean="0"/>
              <a:t>Crops. </a:t>
            </a:r>
            <a:r>
              <a:rPr lang="en-US" sz="1400" u="sng" dirty="0">
                <a:hlinkClick r:id="rId5"/>
              </a:rPr>
              <a:t>https://</a:t>
            </a:r>
            <a:r>
              <a:rPr lang="en-US" sz="1400" u="sng" dirty="0" smtClean="0">
                <a:hlinkClick r:id="rId5"/>
              </a:rPr>
              <a:t>www.uaex.edu/publications/pdf/FSA-2156.pdf</a:t>
            </a:r>
            <a:endParaRPr lang="en-US" sz="1400" u="sng" dirty="0" smtClean="0"/>
          </a:p>
          <a:p>
            <a:pPr marL="285750" indent="-285750">
              <a:buFont typeface="Arial" panose="020B0604020202020204" pitchFamily="34" charset="0"/>
              <a:buChar char="•"/>
            </a:pPr>
            <a:r>
              <a:rPr lang="en-US" sz="1400" dirty="0"/>
              <a:t>Making the Most of Mixtures: Considerations for Winter Cover Crops in Temperate </a:t>
            </a:r>
            <a:r>
              <a:rPr lang="en-US" sz="1400" dirty="0" smtClean="0"/>
              <a:t>Climates </a:t>
            </a:r>
            <a:r>
              <a:rPr lang="en-US" sz="1400" dirty="0" smtClean="0">
                <a:hlinkClick r:id="rId6"/>
              </a:rPr>
              <a:t>https</a:t>
            </a:r>
            <a:r>
              <a:rPr lang="en-US" sz="1400" dirty="0">
                <a:hlinkClick r:id="rId6"/>
              </a:rPr>
              <a:t>://articles.extension.org/pages/72973/making-the-most-of-mixtures:-</a:t>
            </a:r>
            <a:r>
              <a:rPr lang="en-US" sz="1400" dirty="0" smtClean="0">
                <a:hlinkClick r:id="rId6"/>
              </a:rPr>
              <a:t>considerations-for-winter-cover-crops-in-temperate-climates</a:t>
            </a:r>
            <a:r>
              <a:rPr lang="en-US" sz="1400" dirty="0" smtClean="0"/>
              <a:t> </a:t>
            </a:r>
            <a:endParaRPr lang="en-US" sz="1400" dirty="0"/>
          </a:p>
          <a:p>
            <a:pPr marL="285750" indent="-285750">
              <a:buFont typeface="Arial" panose="020B0604020202020204" pitchFamily="34" charset="0"/>
              <a:buChar char="•"/>
            </a:pPr>
            <a:r>
              <a:rPr lang="en-US" sz="1400" dirty="0"/>
              <a:t>Farming With Bees: The Synchronization of Pollinator </a:t>
            </a:r>
            <a:r>
              <a:rPr lang="en-US" sz="1400" dirty="0" smtClean="0"/>
              <a:t>Plantings </a:t>
            </a:r>
            <a:r>
              <a:rPr lang="en-US" sz="1400" dirty="0"/>
              <a:t>to Increase Production of Cucurbit </a:t>
            </a:r>
            <a:r>
              <a:rPr lang="en-US" sz="1400" dirty="0" smtClean="0"/>
              <a:t>Crops </a:t>
            </a:r>
            <a:r>
              <a:rPr lang="en-US" sz="1400" dirty="0" smtClean="0">
                <a:hlinkClick r:id="rId7"/>
              </a:rPr>
              <a:t>https</a:t>
            </a:r>
            <a:r>
              <a:rPr lang="en-US" sz="1400" dirty="0">
                <a:hlinkClick r:id="rId7"/>
              </a:rPr>
              <a:t>://</a:t>
            </a:r>
            <a:r>
              <a:rPr lang="en-US" sz="1400" dirty="0" smtClean="0">
                <a:hlinkClick r:id="rId7"/>
              </a:rPr>
              <a:t>www.ctahr.hawaii.edu/oc/freepubs/pdf/SA-6.pdf</a:t>
            </a:r>
            <a:endParaRPr lang="en-US" sz="1400" dirty="0" smtClean="0"/>
          </a:p>
          <a:p>
            <a:pPr marL="285750" indent="-285750">
              <a:buFont typeface="Arial" panose="020B0604020202020204" pitchFamily="34" charset="0"/>
              <a:buChar char="•"/>
            </a:pPr>
            <a:r>
              <a:rPr lang="en-US" sz="1400" dirty="0" smtClean="0">
                <a:hlinkClick r:id="rId8"/>
              </a:rPr>
              <a:t>https</a:t>
            </a:r>
            <a:r>
              <a:rPr lang="en-US" sz="1400" dirty="0">
                <a:hlinkClick r:id="rId8"/>
              </a:rPr>
              <a:t>://</a:t>
            </a:r>
            <a:r>
              <a:rPr lang="en-US" sz="1400" dirty="0" smtClean="0">
                <a:hlinkClick r:id="rId8"/>
              </a:rPr>
              <a:t>sustainable-farming.rutgers.edu/wp-content/uploads/2014/02/Six-Things-Mother-Never-Warned-You-About-Using-Roller-Crimpers-Rabin-2013.pdf</a:t>
            </a:r>
            <a:r>
              <a:rPr lang="en-US" sz="1400" dirty="0" smtClean="0"/>
              <a:t> </a:t>
            </a:r>
          </a:p>
          <a:p>
            <a:pPr marL="285750" indent="-285750">
              <a:buFont typeface="Arial" panose="020B0604020202020204" pitchFamily="34" charset="0"/>
              <a:buChar char="•"/>
            </a:pPr>
            <a:endParaRPr lang="en-US" dirty="0"/>
          </a:p>
        </p:txBody>
      </p:sp>
      <p:pic>
        <p:nvPicPr>
          <p:cNvPr id="4" name="Picture 3"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9806" y="2298910"/>
            <a:ext cx="1936538" cy="2513776"/>
          </a:xfrm>
          <a:prstGeom prst="rect">
            <a:avLst/>
          </a:prstGeom>
        </p:spPr>
      </p:pic>
      <p:sp>
        <p:nvSpPr>
          <p:cNvPr id="5" name="TextBox 4"/>
          <p:cNvSpPr txBox="1"/>
          <p:nvPr/>
        </p:nvSpPr>
        <p:spPr>
          <a:xfrm>
            <a:off x="7100255" y="1098581"/>
            <a:ext cx="1992761" cy="1200329"/>
          </a:xfrm>
          <a:prstGeom prst="rect">
            <a:avLst/>
          </a:prstGeom>
          <a:noFill/>
        </p:spPr>
        <p:txBody>
          <a:bodyPr wrap="square" rtlCol="0">
            <a:spAutoFit/>
          </a:bodyPr>
          <a:lstStyle/>
          <a:p>
            <a:pPr algn="ctr"/>
            <a:r>
              <a:rPr lang="en-US" b="1" dirty="0" smtClean="0"/>
              <a:t>Free SARE guide for organic farms on planning rotations</a:t>
            </a:r>
            <a:endParaRPr lang="en-US" b="1" dirty="0"/>
          </a:p>
        </p:txBody>
      </p:sp>
    </p:spTree>
    <p:extLst>
      <p:ext uri="{BB962C8B-B14F-4D97-AF65-F5344CB8AC3E}">
        <p14:creationId xmlns:p14="http://schemas.microsoft.com/office/powerpoint/2010/main" val="787183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Outline</a:t>
            </a:r>
            <a:endParaRPr lang="en-US" b="1" dirty="0"/>
          </a:p>
        </p:txBody>
      </p:sp>
      <p:sp>
        <p:nvSpPr>
          <p:cNvPr id="3" name="Content Placeholder 2"/>
          <p:cNvSpPr>
            <a:spLocks noGrp="1"/>
          </p:cNvSpPr>
          <p:nvPr>
            <p:ph idx="1"/>
          </p:nvPr>
        </p:nvSpPr>
        <p:spPr>
          <a:xfrm>
            <a:off x="457200" y="1417638"/>
            <a:ext cx="8229600" cy="4525963"/>
          </a:xfrm>
        </p:spPr>
        <p:txBody>
          <a:bodyPr>
            <a:normAutofit/>
          </a:bodyPr>
          <a:lstStyle/>
          <a:p>
            <a:pPr lvl="1">
              <a:buFont typeface="Arial" panose="020B0604020202020204" pitchFamily="34" charset="0"/>
              <a:buChar char="•"/>
            </a:pPr>
            <a:r>
              <a:rPr lang="en-US" dirty="0" smtClean="0"/>
              <a:t>Plasticulture </a:t>
            </a:r>
            <a:r>
              <a:rPr lang="en-US" dirty="0"/>
              <a:t>vs. </a:t>
            </a:r>
            <a:r>
              <a:rPr lang="en-US" dirty="0" smtClean="0"/>
              <a:t>No-till vs. Strip-till</a:t>
            </a:r>
          </a:p>
          <a:p>
            <a:pPr lvl="1">
              <a:buFont typeface="Arial" panose="020B0604020202020204" pitchFamily="34" charset="0"/>
              <a:buChar char="•"/>
            </a:pPr>
            <a:r>
              <a:rPr lang="en-US" dirty="0"/>
              <a:t>High tunnels</a:t>
            </a:r>
          </a:p>
          <a:p>
            <a:pPr lvl="1">
              <a:buFont typeface="Arial" panose="020B0604020202020204" pitchFamily="34" charset="0"/>
              <a:buChar char="•"/>
            </a:pPr>
            <a:r>
              <a:rPr lang="en-US" dirty="0" smtClean="0"/>
              <a:t>Pollinators </a:t>
            </a:r>
            <a:r>
              <a:rPr lang="en-US" dirty="0" err="1" smtClean="0"/>
              <a:t>improtance</a:t>
            </a:r>
            <a:endParaRPr lang="en-US" dirty="0" smtClean="0"/>
          </a:p>
          <a:p>
            <a:pPr lvl="1">
              <a:buFont typeface="Arial" panose="020B0604020202020204" pitchFamily="34" charset="0"/>
              <a:buChar char="•"/>
            </a:pPr>
            <a:r>
              <a:rPr lang="en-US" dirty="0" smtClean="0"/>
              <a:t>Cover crops are required for organic production systems</a:t>
            </a:r>
            <a:endParaRPr lang="en-US" dirty="0"/>
          </a:p>
        </p:txBody>
      </p:sp>
    </p:spTree>
    <p:extLst>
      <p:ext uri="{BB962C8B-B14F-4D97-AF65-F5344CB8AC3E}">
        <p14:creationId xmlns:p14="http://schemas.microsoft.com/office/powerpoint/2010/main" val="3676292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14951" cy="1143000"/>
          </a:xfrm>
        </p:spPr>
        <p:txBody>
          <a:bodyPr>
            <a:noAutofit/>
          </a:bodyPr>
          <a:lstStyle/>
          <a:p>
            <a:pPr algn="l"/>
            <a:r>
              <a:rPr lang="en-US" sz="3600" b="1" dirty="0" smtClean="0"/>
              <a:t>Cover Crops for Vegetable Production</a:t>
            </a:r>
            <a:endParaRPr lang="en-US" sz="3600" b="1" dirty="0"/>
          </a:p>
        </p:txBody>
      </p:sp>
      <p:sp>
        <p:nvSpPr>
          <p:cNvPr id="3" name="Content Placeholder 2"/>
          <p:cNvSpPr>
            <a:spLocks noGrp="1"/>
          </p:cNvSpPr>
          <p:nvPr>
            <p:ph idx="1"/>
          </p:nvPr>
        </p:nvSpPr>
        <p:spPr>
          <a:xfrm>
            <a:off x="271848" y="1417638"/>
            <a:ext cx="4556795" cy="4525963"/>
          </a:xfrm>
        </p:spPr>
        <p:txBody>
          <a:bodyPr>
            <a:normAutofit fontScale="77500" lnSpcReduction="20000"/>
          </a:bodyPr>
          <a:lstStyle/>
          <a:p>
            <a:pPr>
              <a:buFont typeface="Arial" panose="020B0604020202020204" pitchFamily="34" charset="0"/>
              <a:buChar char="•"/>
            </a:pPr>
            <a:r>
              <a:rPr lang="en-US" dirty="0"/>
              <a:t>High </a:t>
            </a:r>
            <a:r>
              <a:rPr lang="en-US" dirty="0" smtClean="0"/>
              <a:t>values crop production</a:t>
            </a:r>
          </a:p>
          <a:p>
            <a:pPr lvl="1">
              <a:buFont typeface="Arial" panose="020B0604020202020204" pitchFamily="34" charset="0"/>
              <a:buChar char="•"/>
            </a:pPr>
            <a:r>
              <a:rPr lang="en-US" dirty="0" smtClean="0"/>
              <a:t>Returns of &gt;$4,000-20,000/acre </a:t>
            </a:r>
          </a:p>
          <a:p>
            <a:pPr lvl="1">
              <a:buFont typeface="Arial" panose="020B0604020202020204" pitchFamily="34" charset="0"/>
              <a:buChar char="•"/>
            </a:pPr>
            <a:r>
              <a:rPr lang="en-US" sz="2600" dirty="0" smtClean="0"/>
              <a:t>Can afford the cost of cover crops</a:t>
            </a:r>
          </a:p>
          <a:p>
            <a:pPr lvl="1">
              <a:buFont typeface="Arial" panose="020B0604020202020204" pitchFamily="34" charset="0"/>
              <a:buChar char="•"/>
            </a:pPr>
            <a:r>
              <a:rPr lang="en-US" sz="2600" dirty="0" smtClean="0"/>
              <a:t>Little year round production so can fit cover crops into system of production</a:t>
            </a:r>
            <a:endParaRPr lang="en-US" sz="2600" dirty="0"/>
          </a:p>
          <a:p>
            <a:pPr>
              <a:buFont typeface="Arial" panose="020B0604020202020204" pitchFamily="34" charset="0"/>
              <a:buChar char="•"/>
            </a:pPr>
            <a:r>
              <a:rPr lang="en-US" b="1" dirty="0"/>
              <a:t>Summer</a:t>
            </a:r>
            <a:r>
              <a:rPr lang="en-US" dirty="0"/>
              <a:t> vs. </a:t>
            </a:r>
            <a:r>
              <a:rPr lang="en-US" b="1" dirty="0"/>
              <a:t>winter</a:t>
            </a:r>
            <a:r>
              <a:rPr lang="en-US" dirty="0"/>
              <a:t> cash crops</a:t>
            </a:r>
          </a:p>
          <a:p>
            <a:pPr>
              <a:buFont typeface="Arial" panose="020B0604020202020204" pitchFamily="34" charset="0"/>
              <a:buChar char="•"/>
            </a:pPr>
            <a:r>
              <a:rPr lang="en-US" dirty="0"/>
              <a:t>Small to large scale of horticultural production</a:t>
            </a:r>
          </a:p>
          <a:p>
            <a:pPr lvl="1">
              <a:buFont typeface="Arial" panose="020B0604020202020204" pitchFamily="34" charset="0"/>
              <a:buChar char="•"/>
            </a:pPr>
            <a:r>
              <a:rPr lang="en-US" sz="2600" dirty="0"/>
              <a:t>Ability to rotate </a:t>
            </a:r>
            <a:r>
              <a:rPr lang="en-US" sz="2600" dirty="0" smtClean="0"/>
              <a:t>crops on small plots</a:t>
            </a:r>
            <a:endParaRPr lang="en-US" sz="2600" dirty="0"/>
          </a:p>
          <a:p>
            <a:pPr lvl="1">
              <a:buFont typeface="Arial" panose="020B0604020202020204" pitchFamily="34" charset="0"/>
              <a:buChar char="•"/>
            </a:pPr>
            <a:r>
              <a:rPr lang="en-US" sz="2600" dirty="0"/>
              <a:t>What equipment do growers have on hand</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8642" r="29121" b="66306"/>
          <a:stretch/>
        </p:blipFill>
        <p:spPr>
          <a:xfrm>
            <a:off x="4828643" y="1417638"/>
            <a:ext cx="4228859" cy="3315000"/>
          </a:xfrm>
          <a:prstGeom prst="rect">
            <a:avLst/>
          </a:prstGeom>
        </p:spPr>
      </p:pic>
    </p:spTree>
    <p:extLst>
      <p:ext uri="{BB962C8B-B14F-4D97-AF65-F5344CB8AC3E}">
        <p14:creationId xmlns:p14="http://schemas.microsoft.com/office/powerpoint/2010/main" val="58068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365126"/>
            <a:ext cx="8214561" cy="1325563"/>
          </a:xfrm>
        </p:spPr>
        <p:txBody>
          <a:bodyPr>
            <a:normAutofit fontScale="90000"/>
          </a:bodyPr>
          <a:lstStyle/>
          <a:p>
            <a:pPr algn="l"/>
            <a:r>
              <a:rPr lang="en-US" b="1" dirty="0" smtClean="0"/>
              <a:t>Planning for Cover Crops in Horticultural Production</a:t>
            </a:r>
            <a:endParaRPr lang="en-US" b="1" dirty="0"/>
          </a:p>
        </p:txBody>
      </p:sp>
      <p:sp>
        <p:nvSpPr>
          <p:cNvPr id="3" name="Content Placeholder 2"/>
          <p:cNvSpPr>
            <a:spLocks noGrp="1"/>
          </p:cNvSpPr>
          <p:nvPr>
            <p:ph idx="1"/>
          </p:nvPr>
        </p:nvSpPr>
        <p:spPr>
          <a:xfrm>
            <a:off x="478210" y="1825625"/>
            <a:ext cx="8214561" cy="4351338"/>
          </a:xfrm>
        </p:spPr>
        <p:txBody>
          <a:bodyPr>
            <a:normAutofit fontScale="77500" lnSpcReduction="20000"/>
          </a:bodyPr>
          <a:lstStyle/>
          <a:p>
            <a:r>
              <a:rPr lang="en-US" b="1" i="1" dirty="0" smtClean="0">
                <a:solidFill>
                  <a:schemeClr val="accent6">
                    <a:lumMod val="75000"/>
                  </a:schemeClr>
                </a:solidFill>
              </a:rPr>
              <a:t>Choose cover crops that fit in the existing cropping system </a:t>
            </a:r>
          </a:p>
          <a:p>
            <a:pPr lvl="1"/>
            <a:r>
              <a:rPr lang="en-US" dirty="0" smtClean="0"/>
              <a:t>Members of the </a:t>
            </a:r>
            <a:r>
              <a:rPr lang="en-US" i="1" dirty="0" smtClean="0"/>
              <a:t>Brassicas</a:t>
            </a:r>
            <a:r>
              <a:rPr lang="en-US" dirty="0" smtClean="0"/>
              <a:t> and </a:t>
            </a:r>
            <a:r>
              <a:rPr lang="en-US" i="1" dirty="0" smtClean="0"/>
              <a:t>Legumes</a:t>
            </a:r>
            <a:r>
              <a:rPr lang="en-US" dirty="0" smtClean="0"/>
              <a:t> are also horticultural cash crops. </a:t>
            </a:r>
          </a:p>
          <a:p>
            <a:pPr lvl="1"/>
            <a:r>
              <a:rPr lang="en-US" dirty="0" smtClean="0"/>
              <a:t>Use drive rows for cover crops</a:t>
            </a:r>
          </a:p>
          <a:p>
            <a:pPr lvl="1"/>
            <a:r>
              <a:rPr lang="en-US" dirty="0" smtClean="0"/>
              <a:t>Use marginal land for beneficial habitat</a:t>
            </a:r>
          </a:p>
          <a:p>
            <a:pPr lvl="1"/>
            <a:r>
              <a:rPr lang="en-US" dirty="0" smtClean="0"/>
              <a:t>Use cover crops that fit the crop timing</a:t>
            </a:r>
          </a:p>
          <a:p>
            <a:pPr lvl="2"/>
            <a:r>
              <a:rPr lang="en-US" dirty="0" smtClean="0"/>
              <a:t>EX. The market demands that watermelons be ready before July 4</a:t>
            </a:r>
            <a:r>
              <a:rPr lang="en-US" baseline="30000" dirty="0" smtClean="0"/>
              <a:t>th</a:t>
            </a:r>
            <a:endParaRPr lang="en-US" dirty="0" smtClean="0"/>
          </a:p>
          <a:p>
            <a:pPr lvl="1">
              <a:buFont typeface="Wingdings" panose="05000000000000000000" pitchFamily="2" charset="2"/>
              <a:buChar char="Ø"/>
            </a:pPr>
            <a:r>
              <a:rPr lang="en-US" dirty="0" smtClean="0"/>
              <a:t>Example</a:t>
            </a:r>
          </a:p>
          <a:p>
            <a:pPr marL="914400" lvl="2" indent="0">
              <a:buNone/>
            </a:pPr>
            <a:r>
              <a:rPr lang="en-US" i="1" dirty="0" smtClean="0"/>
              <a:t>Plan to use cover crops in a no-till watermelon system</a:t>
            </a:r>
            <a:r>
              <a:rPr lang="en-US" dirty="0" smtClean="0"/>
              <a:t>. Need a grass to head out early enough in the spring to easily roller terminate and be able to plant on time in late-March to early April. Will the soil be warm enough at that time?</a:t>
            </a:r>
            <a:endParaRPr lang="en-US" dirty="0"/>
          </a:p>
        </p:txBody>
      </p:sp>
    </p:spTree>
    <p:extLst>
      <p:ext uri="{BB962C8B-B14F-4D97-AF65-F5344CB8AC3E}">
        <p14:creationId xmlns:p14="http://schemas.microsoft.com/office/powerpoint/2010/main" val="757395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037" y="96134"/>
            <a:ext cx="8229600" cy="1143000"/>
          </a:xfrm>
        </p:spPr>
        <p:txBody>
          <a:bodyPr/>
          <a:lstStyle/>
          <a:p>
            <a:pPr algn="l"/>
            <a:r>
              <a:rPr lang="en-US" b="1" dirty="0" smtClean="0"/>
              <a:t>Crop Rotation Examples</a:t>
            </a:r>
            <a:endParaRPr lang="en-US" b="1" dirty="0"/>
          </a:p>
        </p:txBody>
      </p:sp>
      <p:sp>
        <p:nvSpPr>
          <p:cNvPr id="3" name="Content Placeholder 2"/>
          <p:cNvSpPr>
            <a:spLocks noGrp="1"/>
          </p:cNvSpPr>
          <p:nvPr>
            <p:ph idx="1"/>
          </p:nvPr>
        </p:nvSpPr>
        <p:spPr>
          <a:xfrm>
            <a:off x="512466" y="1176478"/>
            <a:ext cx="8229600" cy="4525963"/>
          </a:xfrm>
        </p:spPr>
        <p:txBody>
          <a:bodyPr>
            <a:normAutofit fontScale="92500" lnSpcReduction="10000"/>
          </a:bodyPr>
          <a:lstStyle/>
          <a:p>
            <a:r>
              <a:rPr lang="en-US" dirty="0" smtClean="0">
                <a:solidFill>
                  <a:srgbClr val="0070C0"/>
                </a:solidFill>
              </a:rPr>
              <a:t>Clover + </a:t>
            </a:r>
            <a:r>
              <a:rPr lang="en-US" dirty="0">
                <a:solidFill>
                  <a:srgbClr val="0070C0"/>
                </a:solidFill>
              </a:rPr>
              <a:t>Cereal Rye</a:t>
            </a:r>
            <a:r>
              <a:rPr lang="en-US" dirty="0" smtClean="0">
                <a:solidFill>
                  <a:srgbClr val="0070C0"/>
                </a:solidFill>
              </a:rPr>
              <a:t> cover crop (Winter)</a:t>
            </a:r>
            <a:r>
              <a:rPr lang="en-US" dirty="0" smtClean="0"/>
              <a:t> -&gt; Tomato </a:t>
            </a:r>
          </a:p>
          <a:p>
            <a:pPr marL="0" indent="0">
              <a:buNone/>
            </a:pPr>
            <a:r>
              <a:rPr lang="en-US" dirty="0" smtClean="0"/>
              <a:t>(Summer) -&gt; </a:t>
            </a:r>
            <a:r>
              <a:rPr lang="en-US" dirty="0" smtClean="0">
                <a:solidFill>
                  <a:schemeClr val="accent6">
                    <a:lumMod val="75000"/>
                  </a:schemeClr>
                </a:solidFill>
              </a:rPr>
              <a:t>Mustard cover crop (Late summer)</a:t>
            </a:r>
            <a:r>
              <a:rPr lang="en-US" dirty="0" smtClean="0"/>
              <a:t>-&gt; Fall Kale Crop</a:t>
            </a:r>
          </a:p>
          <a:p>
            <a:endParaRPr lang="en-US" dirty="0" smtClean="0"/>
          </a:p>
          <a:p>
            <a:r>
              <a:rPr lang="en-US" dirty="0" smtClean="0">
                <a:solidFill>
                  <a:srgbClr val="0070C0"/>
                </a:solidFill>
              </a:rPr>
              <a:t>Clover </a:t>
            </a:r>
            <a:r>
              <a:rPr lang="en-US" dirty="0">
                <a:solidFill>
                  <a:srgbClr val="0070C0"/>
                </a:solidFill>
              </a:rPr>
              <a:t>+ Cereal Rye </a:t>
            </a:r>
            <a:r>
              <a:rPr lang="en-US" dirty="0" smtClean="0">
                <a:solidFill>
                  <a:srgbClr val="0070C0"/>
                </a:solidFill>
              </a:rPr>
              <a:t>cover </a:t>
            </a:r>
            <a:r>
              <a:rPr lang="en-US" dirty="0">
                <a:solidFill>
                  <a:srgbClr val="0070C0"/>
                </a:solidFill>
              </a:rPr>
              <a:t>crop (Winter) </a:t>
            </a:r>
            <a:r>
              <a:rPr lang="en-US" dirty="0"/>
              <a:t>-&gt; </a:t>
            </a:r>
            <a:r>
              <a:rPr lang="en-US" dirty="0" smtClean="0"/>
              <a:t>Tomato </a:t>
            </a:r>
            <a:r>
              <a:rPr lang="en-US" dirty="0"/>
              <a:t>(Summer) -&gt; </a:t>
            </a:r>
            <a:r>
              <a:rPr lang="en-US" dirty="0" smtClean="0">
                <a:solidFill>
                  <a:schemeClr val="accent6">
                    <a:lumMod val="75000"/>
                  </a:schemeClr>
                </a:solidFill>
              </a:rPr>
              <a:t>Japanese millet (45 days)(Late </a:t>
            </a:r>
            <a:r>
              <a:rPr lang="en-US" dirty="0">
                <a:solidFill>
                  <a:schemeClr val="accent6">
                    <a:lumMod val="75000"/>
                  </a:schemeClr>
                </a:solidFill>
              </a:rPr>
              <a:t>summer)</a:t>
            </a:r>
            <a:r>
              <a:rPr lang="en-US" dirty="0"/>
              <a:t>-&gt; Fall Kale </a:t>
            </a:r>
            <a:r>
              <a:rPr lang="en-US" dirty="0" smtClean="0"/>
              <a:t>Crop</a:t>
            </a:r>
            <a:endParaRPr lang="en-US" dirty="0"/>
          </a:p>
          <a:p>
            <a:endParaRPr lang="en-US" dirty="0" smtClean="0"/>
          </a:p>
          <a:p>
            <a:r>
              <a:rPr lang="en-US" dirty="0" smtClean="0"/>
              <a:t>Avoid the same plant families one after the other.</a:t>
            </a:r>
            <a:endParaRPr lang="en-US" dirty="0"/>
          </a:p>
        </p:txBody>
      </p:sp>
      <p:sp>
        <p:nvSpPr>
          <p:cNvPr id="4" name="Multiply 3"/>
          <p:cNvSpPr/>
          <p:nvPr/>
        </p:nvSpPr>
        <p:spPr>
          <a:xfrm>
            <a:off x="3115085" y="1426684"/>
            <a:ext cx="2540000" cy="1229360"/>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908" y="3986594"/>
            <a:ext cx="838200" cy="5295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985" y="2170086"/>
            <a:ext cx="838200" cy="5295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421" y="830676"/>
            <a:ext cx="484363" cy="5022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171" y="2717438"/>
            <a:ext cx="484363" cy="502233"/>
          </a:xfrm>
          <a:prstGeom prst="rect">
            <a:avLst/>
          </a:prstGeom>
        </p:spPr>
      </p:pic>
    </p:spTree>
    <p:extLst>
      <p:ext uri="{BB962C8B-B14F-4D97-AF65-F5344CB8AC3E}">
        <p14:creationId xmlns:p14="http://schemas.microsoft.com/office/powerpoint/2010/main" val="33374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755"/>
            <a:ext cx="8135936" cy="783149"/>
          </a:xfrm>
        </p:spPr>
        <p:txBody>
          <a:bodyPr>
            <a:normAutofit/>
          </a:bodyPr>
          <a:lstStyle/>
          <a:p>
            <a:pPr algn="l"/>
            <a:r>
              <a:rPr lang="en-US" sz="3200" b="1" dirty="0" smtClean="0"/>
              <a:t>Cover Crops in </a:t>
            </a:r>
            <a:r>
              <a:rPr lang="en-US" sz="3200" b="1" dirty="0" err="1" smtClean="0"/>
              <a:t>Plasticulture</a:t>
            </a:r>
            <a:r>
              <a:rPr lang="en-US" sz="3200" b="1" dirty="0" smtClean="0"/>
              <a:t> Vegetable </a:t>
            </a:r>
            <a:r>
              <a:rPr lang="en-US" sz="3200" b="1" dirty="0"/>
              <a:t>S</a:t>
            </a:r>
            <a:r>
              <a:rPr lang="en-US" sz="3200" b="1" dirty="0" smtClean="0"/>
              <a:t>ystems</a:t>
            </a:r>
            <a:endParaRPr lang="en-US" sz="3200" b="1" dirty="0"/>
          </a:p>
        </p:txBody>
      </p:sp>
      <p:sp>
        <p:nvSpPr>
          <p:cNvPr id="3" name="Content Placeholder 2"/>
          <p:cNvSpPr>
            <a:spLocks noGrp="1"/>
          </p:cNvSpPr>
          <p:nvPr>
            <p:ph idx="1"/>
          </p:nvPr>
        </p:nvSpPr>
        <p:spPr>
          <a:xfrm>
            <a:off x="457200" y="946905"/>
            <a:ext cx="8511940" cy="1717467"/>
          </a:xfrm>
        </p:spPr>
        <p:txBody>
          <a:bodyPr>
            <a:noAutofit/>
          </a:bodyPr>
          <a:lstStyle/>
          <a:p>
            <a:r>
              <a:rPr lang="en-US" sz="2000" dirty="0"/>
              <a:t>Cover </a:t>
            </a:r>
            <a:r>
              <a:rPr lang="en-US" sz="2000" dirty="0" smtClean="0"/>
              <a:t>crops </a:t>
            </a:r>
            <a:r>
              <a:rPr lang="en-US" sz="2000" dirty="0"/>
              <a:t>will be used for Nitrogen and soil organic matter contributions under the plastic </a:t>
            </a:r>
            <a:r>
              <a:rPr lang="en-US" sz="2000" dirty="0" smtClean="0"/>
              <a:t>and/or </a:t>
            </a:r>
            <a:r>
              <a:rPr lang="en-US" sz="2000" dirty="0"/>
              <a:t>weed control in the row middles. </a:t>
            </a:r>
          </a:p>
          <a:p>
            <a:r>
              <a:rPr lang="en-US" sz="2000" b="1" dirty="0" smtClean="0"/>
              <a:t>Time</a:t>
            </a:r>
            <a:r>
              <a:rPr lang="en-US" sz="2000" dirty="0" smtClean="0"/>
              <a:t>: </a:t>
            </a:r>
            <a:r>
              <a:rPr lang="en-US" sz="1800" dirty="0" smtClean="0"/>
              <a:t>Cover crops can be integrated into crop rotations between cash crops</a:t>
            </a:r>
          </a:p>
          <a:p>
            <a:r>
              <a:rPr lang="en-US" sz="2000" b="1" dirty="0" smtClean="0"/>
              <a:t>Soil Management</a:t>
            </a:r>
            <a:r>
              <a:rPr lang="en-US" sz="2000" dirty="0" smtClean="0"/>
              <a:t>:  </a:t>
            </a:r>
            <a:r>
              <a:rPr lang="en-US" sz="1800" dirty="0" smtClean="0"/>
              <a:t>cover crops should be incorporated into the soil prior to laying plastic.</a:t>
            </a:r>
          </a:p>
          <a:p>
            <a:pPr lvl="1"/>
            <a:r>
              <a:rPr lang="en-US" sz="1800" b="1" dirty="0" smtClean="0"/>
              <a:t>Tillage or Strip-tillage</a:t>
            </a:r>
          </a:p>
          <a:p>
            <a:pPr lvl="2"/>
            <a:r>
              <a:rPr lang="en-US" sz="1400" dirty="0" smtClean="0"/>
              <a:t>Generally 2-4 weeks is enough time for the biomass to break down</a:t>
            </a:r>
            <a:r>
              <a:rPr lang="en-US" sz="1000" dirty="0" smtClean="0"/>
              <a:t> </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052"/>
          <a:stretch/>
        </p:blipFill>
        <p:spPr>
          <a:xfrm>
            <a:off x="280561" y="3236816"/>
            <a:ext cx="1888778" cy="211595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500" t="1190" r="12615" b="-1190"/>
          <a:stretch/>
        </p:blipFill>
        <p:spPr>
          <a:xfrm rot="5400000">
            <a:off x="2105984" y="3235193"/>
            <a:ext cx="2115958" cy="21192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95422" y="3501311"/>
            <a:ext cx="2115958" cy="158696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8772" r="78684" b="25965"/>
          <a:stretch/>
        </p:blipFill>
        <p:spPr>
          <a:xfrm>
            <a:off x="7270206" y="3244837"/>
            <a:ext cx="1698934" cy="2107937"/>
          </a:xfrm>
          <a:prstGeom prst="rect">
            <a:avLst/>
          </a:prstGeom>
        </p:spPr>
      </p:pic>
      <p:pic>
        <p:nvPicPr>
          <p:cNvPr id="8" name="Picture 7"/>
          <p:cNvPicPr>
            <a:picLocks noChangeAspect="1"/>
          </p:cNvPicPr>
          <p:nvPr/>
        </p:nvPicPr>
        <p:blipFill>
          <a:blip r:embed="rId7"/>
          <a:stretch>
            <a:fillRect/>
          </a:stretch>
        </p:blipFill>
        <p:spPr>
          <a:xfrm>
            <a:off x="5746886" y="3244837"/>
            <a:ext cx="1586969" cy="2115958"/>
          </a:xfrm>
          <a:prstGeom prst="rect">
            <a:avLst/>
          </a:prstGeom>
        </p:spPr>
      </p:pic>
      <p:cxnSp>
        <p:nvCxnSpPr>
          <p:cNvPr id="9" name="Straight Arrow Connector 8"/>
          <p:cNvCxnSpPr/>
          <p:nvPr/>
        </p:nvCxnSpPr>
        <p:spPr>
          <a:xfrm>
            <a:off x="1129010" y="5028979"/>
            <a:ext cx="6730409"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488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075" t="27368" r="-204" b="9680"/>
          <a:stretch/>
        </p:blipFill>
        <p:spPr>
          <a:xfrm>
            <a:off x="7063593" y="3276824"/>
            <a:ext cx="1973179" cy="2249905"/>
          </a:xfrm>
          <a:prstGeom prst="rect">
            <a:avLst/>
          </a:prstGeom>
        </p:spPr>
      </p:pic>
      <p:pic>
        <p:nvPicPr>
          <p:cNvPr id="10" name="Picture 9"/>
          <p:cNvPicPr>
            <a:picLocks noChangeAspect="1"/>
          </p:cNvPicPr>
          <p:nvPr/>
        </p:nvPicPr>
        <p:blipFill rotWithShape="1">
          <a:blip r:embed="rId4"/>
          <a:srcRect l="821" t="31122" r="1526" b="507"/>
          <a:stretch/>
        </p:blipFill>
        <p:spPr>
          <a:xfrm>
            <a:off x="4942392" y="3300887"/>
            <a:ext cx="2382253" cy="2225842"/>
          </a:xfrm>
          <a:prstGeom prst="rect">
            <a:avLst/>
          </a:prstGeom>
        </p:spPr>
      </p:pic>
      <p:sp>
        <p:nvSpPr>
          <p:cNvPr id="2" name="Title 1"/>
          <p:cNvSpPr>
            <a:spLocks noGrp="1"/>
          </p:cNvSpPr>
          <p:nvPr>
            <p:ph type="title"/>
          </p:nvPr>
        </p:nvSpPr>
        <p:spPr>
          <a:xfrm>
            <a:off x="331596" y="365126"/>
            <a:ext cx="8183754" cy="645527"/>
          </a:xfrm>
        </p:spPr>
        <p:txBody>
          <a:bodyPr>
            <a:normAutofit/>
          </a:bodyPr>
          <a:lstStyle/>
          <a:p>
            <a:pPr algn="l"/>
            <a:r>
              <a:rPr lang="en-US" sz="3600" b="1" dirty="0" smtClean="0"/>
              <a:t>Cover Crops in No-Till Vegetable </a:t>
            </a:r>
            <a:r>
              <a:rPr lang="en-US" sz="3600" b="1" dirty="0"/>
              <a:t>S</a:t>
            </a:r>
            <a:r>
              <a:rPr lang="en-US" sz="3600" b="1" dirty="0" smtClean="0"/>
              <a:t>ystems</a:t>
            </a:r>
            <a:endParaRPr lang="en-US" sz="3600" b="1" dirty="0"/>
          </a:p>
        </p:txBody>
      </p:sp>
      <p:sp>
        <p:nvSpPr>
          <p:cNvPr id="3" name="Content Placeholder 2"/>
          <p:cNvSpPr>
            <a:spLocks noGrp="1"/>
          </p:cNvSpPr>
          <p:nvPr>
            <p:ph idx="1"/>
          </p:nvPr>
        </p:nvSpPr>
        <p:spPr>
          <a:xfrm>
            <a:off x="331596" y="1034714"/>
            <a:ext cx="8551352" cy="1885559"/>
          </a:xfrm>
        </p:spPr>
        <p:txBody>
          <a:bodyPr>
            <a:noAutofit/>
          </a:bodyPr>
          <a:lstStyle/>
          <a:p>
            <a:pPr>
              <a:spcBef>
                <a:spcPts val="600"/>
              </a:spcBef>
            </a:pPr>
            <a:r>
              <a:rPr lang="en-US" sz="2000" b="1" dirty="0" smtClean="0"/>
              <a:t>Why? </a:t>
            </a:r>
            <a:r>
              <a:rPr lang="en-US" sz="1800" dirty="0" smtClean="0"/>
              <a:t>Reduce reliance on plastic and </a:t>
            </a:r>
            <a:r>
              <a:rPr lang="en-US" sz="1800" dirty="0"/>
              <a:t>soil disruption via </a:t>
            </a:r>
            <a:r>
              <a:rPr lang="en-US" sz="1800" dirty="0" smtClean="0"/>
              <a:t>tillage and cut input costs associated with laying and removing  plastic </a:t>
            </a:r>
          </a:p>
          <a:p>
            <a:r>
              <a:rPr lang="en-US" sz="2000" b="1" dirty="0"/>
              <a:t>Time</a:t>
            </a:r>
            <a:r>
              <a:rPr lang="en-US" sz="2000" dirty="0"/>
              <a:t>: </a:t>
            </a:r>
            <a:r>
              <a:rPr lang="en-US" sz="1800" dirty="0"/>
              <a:t>Success is dependent on the biomass produced </a:t>
            </a:r>
            <a:r>
              <a:rPr lang="en-US" sz="1800" dirty="0" smtClean="0"/>
              <a:t>if the cover </a:t>
            </a:r>
            <a:r>
              <a:rPr lang="en-US" sz="1800" dirty="0"/>
              <a:t>crops </a:t>
            </a:r>
            <a:r>
              <a:rPr lang="en-US" sz="1800" dirty="0" smtClean="0"/>
              <a:t>is to be used as a weed mat/ green mulch before </a:t>
            </a:r>
            <a:r>
              <a:rPr lang="en-US" sz="1800" dirty="0"/>
              <a:t>cash </a:t>
            </a:r>
            <a:r>
              <a:rPr lang="en-US" sz="1800" dirty="0" smtClean="0"/>
              <a:t>crops  </a:t>
            </a:r>
            <a:endParaRPr lang="en-US" sz="1800" dirty="0"/>
          </a:p>
          <a:p>
            <a:r>
              <a:rPr lang="en-US" sz="2000" b="1" dirty="0"/>
              <a:t>Soil Management</a:t>
            </a:r>
            <a:r>
              <a:rPr lang="en-US" sz="2000" dirty="0"/>
              <a:t>:  </a:t>
            </a:r>
            <a:r>
              <a:rPr lang="en-US" sz="1800" dirty="0"/>
              <a:t>cover crops should be </a:t>
            </a:r>
            <a:r>
              <a:rPr lang="en-US" sz="1800" dirty="0" smtClean="0"/>
              <a:t>terminated and allowed to </a:t>
            </a:r>
            <a:r>
              <a:rPr lang="en-US" sz="1800" u="sng" dirty="0" smtClean="0"/>
              <a:t>die down </a:t>
            </a:r>
            <a:r>
              <a:rPr lang="en-US" sz="1800" dirty="0" smtClean="0"/>
              <a:t>before the cash crop is transplanted, Preference for rye as wheat has been shown to break down more quickly </a:t>
            </a:r>
            <a:r>
              <a:rPr lang="en-US" sz="1800" baseline="30000" dirty="0" smtClean="0"/>
              <a:t>2</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3436" r="-1802" b="10247"/>
          <a:stretch/>
        </p:blipFill>
        <p:spPr>
          <a:xfrm>
            <a:off x="733192" y="3312918"/>
            <a:ext cx="4531159" cy="221381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682" t="43854" r="81366" b="21447"/>
          <a:stretch/>
        </p:blipFill>
        <p:spPr>
          <a:xfrm>
            <a:off x="189398" y="3310132"/>
            <a:ext cx="1816768" cy="221804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3555" t="31357" r="8501" b="32980"/>
          <a:stretch/>
        </p:blipFill>
        <p:spPr>
          <a:xfrm rot="5400000">
            <a:off x="3480554" y="3649802"/>
            <a:ext cx="2201782" cy="1552074"/>
          </a:xfrm>
          <a:prstGeom prst="rect">
            <a:avLst/>
          </a:prstGeom>
        </p:spPr>
      </p:pic>
      <p:cxnSp>
        <p:nvCxnSpPr>
          <p:cNvPr id="12" name="Straight Arrow Connector 11"/>
          <p:cNvCxnSpPr/>
          <p:nvPr/>
        </p:nvCxnSpPr>
        <p:spPr>
          <a:xfrm>
            <a:off x="1234708" y="3619166"/>
            <a:ext cx="6730409"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09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075" t="27368" r="-204" b="9680"/>
          <a:stretch/>
        </p:blipFill>
        <p:spPr>
          <a:xfrm>
            <a:off x="6909769" y="3114454"/>
            <a:ext cx="1973179" cy="2249905"/>
          </a:xfrm>
          <a:prstGeom prst="rect">
            <a:avLst/>
          </a:prstGeom>
        </p:spPr>
      </p:pic>
      <p:pic>
        <p:nvPicPr>
          <p:cNvPr id="10" name="Picture 9"/>
          <p:cNvPicPr>
            <a:picLocks noChangeAspect="1"/>
          </p:cNvPicPr>
          <p:nvPr/>
        </p:nvPicPr>
        <p:blipFill rotWithShape="1">
          <a:blip r:embed="rId4"/>
          <a:srcRect l="821" t="31122" r="1526" b="507"/>
          <a:stretch/>
        </p:blipFill>
        <p:spPr>
          <a:xfrm>
            <a:off x="4788568" y="3138517"/>
            <a:ext cx="2382253" cy="2225842"/>
          </a:xfrm>
          <a:prstGeom prst="rect">
            <a:avLst/>
          </a:prstGeom>
        </p:spPr>
      </p:pic>
      <p:sp>
        <p:nvSpPr>
          <p:cNvPr id="2" name="Title 1"/>
          <p:cNvSpPr>
            <a:spLocks noGrp="1"/>
          </p:cNvSpPr>
          <p:nvPr>
            <p:ph type="title"/>
          </p:nvPr>
        </p:nvSpPr>
        <p:spPr>
          <a:xfrm>
            <a:off x="354211" y="193955"/>
            <a:ext cx="8183754" cy="645527"/>
          </a:xfrm>
        </p:spPr>
        <p:txBody>
          <a:bodyPr>
            <a:normAutofit/>
          </a:bodyPr>
          <a:lstStyle/>
          <a:p>
            <a:pPr algn="l"/>
            <a:r>
              <a:rPr lang="en-US" sz="3600" b="1" dirty="0" smtClean="0"/>
              <a:t>Cover Crops in No-Till Vegetable </a:t>
            </a:r>
            <a:r>
              <a:rPr lang="en-US" sz="3600" b="1" dirty="0"/>
              <a:t>S</a:t>
            </a:r>
            <a:r>
              <a:rPr lang="en-US" sz="3600" b="1" dirty="0" smtClean="0"/>
              <a:t>ystems</a:t>
            </a:r>
            <a:endParaRPr lang="en-US" sz="3600" b="1" dirty="0"/>
          </a:p>
        </p:txBody>
      </p:sp>
      <p:sp>
        <p:nvSpPr>
          <p:cNvPr id="3" name="Content Placeholder 2"/>
          <p:cNvSpPr>
            <a:spLocks noGrp="1"/>
          </p:cNvSpPr>
          <p:nvPr>
            <p:ph idx="1"/>
          </p:nvPr>
        </p:nvSpPr>
        <p:spPr>
          <a:xfrm>
            <a:off x="234778" y="1010653"/>
            <a:ext cx="8648169" cy="1885559"/>
          </a:xfrm>
        </p:spPr>
        <p:txBody>
          <a:bodyPr>
            <a:noAutofit/>
          </a:bodyPr>
          <a:lstStyle/>
          <a:p>
            <a:pPr>
              <a:spcBef>
                <a:spcPts val="0"/>
              </a:spcBef>
            </a:pPr>
            <a:r>
              <a:rPr lang="en-US" sz="1600" dirty="0" smtClean="0"/>
              <a:t>No-till  </a:t>
            </a:r>
            <a:r>
              <a:rPr lang="en-US" sz="1600" dirty="0"/>
              <a:t>mulches rarely result in season long weed control </a:t>
            </a:r>
            <a:r>
              <a:rPr lang="en-US" sz="1600" dirty="0" smtClean="0"/>
              <a:t>-&gt; Challenge for organic producers</a:t>
            </a:r>
          </a:p>
          <a:p>
            <a:pPr>
              <a:spcBef>
                <a:spcPts val="0"/>
              </a:spcBef>
            </a:pPr>
            <a:r>
              <a:rPr lang="en-US" sz="1600" dirty="0" smtClean="0"/>
              <a:t>Cool </a:t>
            </a:r>
            <a:r>
              <a:rPr lang="en-US" sz="1600" dirty="0"/>
              <a:t>soil temperatures under the </a:t>
            </a:r>
            <a:r>
              <a:rPr lang="en-US" sz="1600" dirty="0" smtClean="0"/>
              <a:t>biomass -&gt;Use </a:t>
            </a:r>
            <a:r>
              <a:rPr lang="en-US" sz="1600" dirty="0"/>
              <a:t>transplants to </a:t>
            </a:r>
            <a:r>
              <a:rPr lang="en-US" sz="1600" dirty="0" smtClean="0"/>
              <a:t>help with delays and achieve more rapid canopy closure (not </a:t>
            </a:r>
            <a:r>
              <a:rPr lang="en-US" sz="1600" dirty="0"/>
              <a:t>feasible with all crops</a:t>
            </a:r>
            <a:r>
              <a:rPr lang="en-US" sz="1600" dirty="0" smtClean="0"/>
              <a:t>)</a:t>
            </a:r>
          </a:p>
          <a:p>
            <a:pPr>
              <a:spcBef>
                <a:spcPts val="0"/>
              </a:spcBef>
            </a:pPr>
            <a:r>
              <a:rPr lang="en-US" sz="1600" dirty="0" smtClean="0"/>
              <a:t>Must wait for appropriate crop timing to terminate, which may delay planting </a:t>
            </a:r>
          </a:p>
          <a:p>
            <a:pPr>
              <a:spcBef>
                <a:spcPts val="0"/>
              </a:spcBef>
            </a:pPr>
            <a:r>
              <a:rPr lang="en-US" sz="1600" dirty="0" smtClean="0"/>
              <a:t>Use drip irrigation to combat possible moisture competition between the cover crop and cash crop</a:t>
            </a:r>
          </a:p>
          <a:p>
            <a:pPr>
              <a:spcBef>
                <a:spcPts val="0"/>
              </a:spcBef>
            </a:pPr>
            <a:r>
              <a:rPr lang="en-US" sz="1600" dirty="0" smtClean="0"/>
              <a:t>May need to supplement Nitrogen to compensate for high C:N cover crop </a:t>
            </a:r>
            <a:r>
              <a:rPr lang="en-US" sz="1600" dirty="0" smtClean="0"/>
              <a:t>residues</a:t>
            </a:r>
          </a:p>
          <a:p>
            <a:pPr>
              <a:spcBef>
                <a:spcPts val="0"/>
              </a:spcBef>
            </a:pPr>
            <a:r>
              <a:rPr lang="en-US" sz="1600" dirty="0" smtClean="0"/>
              <a:t>May need to reduce between row spacing so the crop canopy can close and help shade out weeds</a:t>
            </a:r>
            <a:endParaRPr lang="en-US" sz="1600" dirty="0" smtClean="0"/>
          </a:p>
          <a:p>
            <a:pPr>
              <a:spcBef>
                <a:spcPts val="0"/>
              </a:spcBef>
            </a:pPr>
            <a:endParaRPr lang="en-US" sz="16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3436" r="-1802" b="10247"/>
          <a:stretch/>
        </p:blipFill>
        <p:spPr>
          <a:xfrm>
            <a:off x="579368" y="3150548"/>
            <a:ext cx="4531159" cy="221381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682" t="43854" r="81366" b="21447"/>
          <a:stretch/>
        </p:blipFill>
        <p:spPr>
          <a:xfrm>
            <a:off x="35574" y="3147762"/>
            <a:ext cx="1816768" cy="221804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3555" t="31357" r="8501" b="32980"/>
          <a:stretch/>
        </p:blipFill>
        <p:spPr>
          <a:xfrm rot="5400000">
            <a:off x="3326730" y="3487432"/>
            <a:ext cx="2201782" cy="1552074"/>
          </a:xfrm>
          <a:prstGeom prst="rect">
            <a:avLst/>
          </a:prstGeom>
        </p:spPr>
      </p:pic>
      <p:cxnSp>
        <p:nvCxnSpPr>
          <p:cNvPr id="12" name="Straight Arrow Connector 11"/>
          <p:cNvCxnSpPr/>
          <p:nvPr/>
        </p:nvCxnSpPr>
        <p:spPr>
          <a:xfrm>
            <a:off x="1080884" y="3456796"/>
            <a:ext cx="6730409"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264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68769" y="892228"/>
            <a:ext cx="5033610" cy="3775207"/>
          </a:xfrm>
          <a:prstGeom prst="rect">
            <a:avLst/>
          </a:prstGeom>
        </p:spPr>
      </p:pic>
      <p:sp>
        <p:nvSpPr>
          <p:cNvPr id="2" name="Title 1"/>
          <p:cNvSpPr>
            <a:spLocks noGrp="1"/>
          </p:cNvSpPr>
          <p:nvPr>
            <p:ph type="title"/>
          </p:nvPr>
        </p:nvSpPr>
        <p:spPr>
          <a:xfrm>
            <a:off x="357866" y="0"/>
            <a:ext cx="7886700" cy="1325563"/>
          </a:xfrm>
        </p:spPr>
        <p:txBody>
          <a:bodyPr>
            <a:normAutofit/>
          </a:bodyPr>
          <a:lstStyle/>
          <a:p>
            <a:pPr algn="l"/>
            <a:r>
              <a:rPr lang="en-US" sz="4000" b="1" dirty="0" smtClean="0"/>
              <a:t>Strip-Tillage</a:t>
            </a:r>
            <a:endParaRPr lang="en-US" sz="4000" b="1"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9386"/>
          <a:stretch/>
        </p:blipFill>
        <p:spPr>
          <a:xfrm rot="5400000">
            <a:off x="7342271" y="379217"/>
            <a:ext cx="1872241" cy="1549632"/>
          </a:xfrm>
        </p:spPr>
      </p:pic>
      <p:sp>
        <p:nvSpPr>
          <p:cNvPr id="3" name="TextBox 2"/>
          <p:cNvSpPr txBox="1"/>
          <p:nvPr/>
        </p:nvSpPr>
        <p:spPr>
          <a:xfrm>
            <a:off x="343943" y="1048421"/>
            <a:ext cx="4840104" cy="4739759"/>
          </a:xfrm>
          <a:prstGeom prst="rect">
            <a:avLst/>
          </a:prstGeom>
          <a:noFill/>
        </p:spPr>
        <p:txBody>
          <a:bodyPr wrap="square" rtlCol="0">
            <a:spAutoFit/>
          </a:bodyPr>
          <a:lstStyle/>
          <a:p>
            <a:r>
              <a:rPr lang="en-US" dirty="0" smtClean="0"/>
              <a:t>Combines no-till and plasticulture production</a:t>
            </a:r>
          </a:p>
          <a:p>
            <a:pPr marL="285750" indent="-285750">
              <a:buFont typeface="Arial" panose="020B0604020202020204" pitchFamily="34" charset="0"/>
              <a:buChar char="•"/>
            </a:pPr>
            <a:r>
              <a:rPr lang="en-US" sz="1400" i="1" dirty="0" smtClean="0"/>
              <a:t>Cover crop is left standing in the row middles</a:t>
            </a:r>
          </a:p>
          <a:p>
            <a:pPr marL="285750" indent="-285750">
              <a:buFont typeface="Arial" panose="020B0604020202020204" pitchFamily="34" charset="0"/>
              <a:buChar char="•"/>
            </a:pPr>
            <a:r>
              <a:rPr lang="en-US" sz="1400" i="1" dirty="0" smtClean="0"/>
              <a:t>Cover crop is mowed and tilled into the soil where the beds will be laid</a:t>
            </a:r>
          </a:p>
          <a:p>
            <a:r>
              <a:rPr lang="en-US" dirty="0" smtClean="0"/>
              <a:t>(+) Weed coverage in row middles, warm soil to transplant into</a:t>
            </a:r>
          </a:p>
          <a:p>
            <a:endParaRPr lang="en-US" dirty="0" smtClean="0"/>
          </a:p>
          <a:p>
            <a:r>
              <a:rPr lang="en-US" dirty="0" smtClean="0"/>
              <a:t>(+) </a:t>
            </a:r>
            <a:r>
              <a:rPr lang="en-US" dirty="0"/>
              <a:t>Reduced tillage across the field</a:t>
            </a:r>
            <a:r>
              <a:rPr lang="en-US" dirty="0" smtClean="0"/>
              <a:t>.</a:t>
            </a:r>
          </a:p>
          <a:p>
            <a:endParaRPr lang="en-US" dirty="0"/>
          </a:p>
          <a:p>
            <a:r>
              <a:rPr lang="en-US" dirty="0" smtClean="0"/>
              <a:t>(-) Will need to supplement weed control next to the beds where soil is disrupted.</a:t>
            </a:r>
          </a:p>
          <a:p>
            <a:endParaRPr lang="en-US" dirty="0" smtClean="0"/>
          </a:p>
          <a:p>
            <a:r>
              <a:rPr lang="en-US" b="1" i="1" dirty="0" smtClean="0"/>
              <a:t>Example: </a:t>
            </a:r>
            <a:r>
              <a:rPr lang="en-US" dirty="0" smtClean="0"/>
              <a:t>Watermelons</a:t>
            </a:r>
          </a:p>
          <a:p>
            <a:pPr marL="285750" indent="-285750">
              <a:buFont typeface="Arial" panose="020B0604020202020204" pitchFamily="34" charset="0"/>
              <a:buChar char="•"/>
            </a:pPr>
            <a:r>
              <a:rPr lang="en-US" sz="1400" i="1" dirty="0" smtClean="0"/>
              <a:t>Winter cover crops planted to precede spring planted melons</a:t>
            </a:r>
          </a:p>
          <a:p>
            <a:pPr marL="285750" indent="-285750">
              <a:buFont typeface="Arial" panose="020B0604020202020204" pitchFamily="34" charset="0"/>
              <a:buChar char="•"/>
            </a:pPr>
            <a:r>
              <a:rPr lang="en-US" sz="1400" i="1" dirty="0" smtClean="0"/>
              <a:t>Cover crop in row middles provides  a wind-break and weed control. The grass will die down naturally or can be rolled after plants establish</a:t>
            </a:r>
            <a:endParaRPr lang="en-US" sz="1600" i="1" dirty="0" smtClean="0"/>
          </a:p>
        </p:txBody>
      </p:sp>
    </p:spTree>
    <p:extLst>
      <p:ext uri="{BB962C8B-B14F-4D97-AF65-F5344CB8AC3E}">
        <p14:creationId xmlns:p14="http://schemas.microsoft.com/office/powerpoint/2010/main" val="1913841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Crop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45F3CBD-BD90-4AE7-883E-734F9A4A10F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701F1C8-E109-4D10-A29C-7FDDEE3D9B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8901</TotalTime>
  <Words>1465</Words>
  <Application>Microsoft Office PowerPoint</Application>
  <PresentationFormat>On-screen Show (4:3)</PresentationFormat>
  <Paragraphs>143</Paragraphs>
  <Slides>15</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Helvetica Neue</vt:lpstr>
      <vt:lpstr>Wingdings</vt:lpstr>
      <vt:lpstr>CoverCrop training</vt:lpstr>
      <vt:lpstr>Custom Design</vt:lpstr>
      <vt:lpstr>Session 6</vt:lpstr>
      <vt:lpstr>Outline</vt:lpstr>
      <vt:lpstr>Cover Crops for Vegetable Production</vt:lpstr>
      <vt:lpstr>Planning for Cover Crops in Horticultural Production</vt:lpstr>
      <vt:lpstr>Crop Rotation Examples</vt:lpstr>
      <vt:lpstr>Cover Crops in Plasticulture Vegetable Systems</vt:lpstr>
      <vt:lpstr>Cover Crops in No-Till Vegetable Systems</vt:lpstr>
      <vt:lpstr>Cover Crops in No-Till Vegetable Systems</vt:lpstr>
      <vt:lpstr>Strip-Tillage</vt:lpstr>
      <vt:lpstr>High Tunnels</vt:lpstr>
      <vt:lpstr>Pollinator Strips</vt:lpstr>
      <vt:lpstr>Organic Requirements for Cover Crops</vt:lpstr>
      <vt:lpstr>Take Home Message</vt:lpstr>
      <vt:lpstr>Authors and Acknowledgements</vt:lpstr>
      <vt:lpstr>Resources and 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L. McWhirt</dc:creator>
  <cp:lastModifiedBy>Amanda McWhirt</cp:lastModifiedBy>
  <cp:revision>54</cp:revision>
  <dcterms:created xsi:type="dcterms:W3CDTF">2019-01-12T20:16:33Z</dcterms:created>
  <dcterms:modified xsi:type="dcterms:W3CDTF">2019-07-25T16:49:18Z</dcterms:modified>
</cp:coreProperties>
</file>