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notesMasterIdLst>
    <p:notesMasterId r:id="rId24"/>
  </p:notesMasterIdLst>
  <p:sldIdLst>
    <p:sldId id="278" r:id="rId3"/>
    <p:sldId id="258" r:id="rId4"/>
    <p:sldId id="259" r:id="rId5"/>
    <p:sldId id="260" r:id="rId6"/>
    <p:sldId id="261" r:id="rId7"/>
    <p:sldId id="262" r:id="rId8"/>
    <p:sldId id="263" r:id="rId9"/>
    <p:sldId id="264" r:id="rId10"/>
    <p:sldId id="265" r:id="rId11"/>
    <p:sldId id="266" r:id="rId12"/>
    <p:sldId id="267" r:id="rId13"/>
    <p:sldId id="269" r:id="rId14"/>
    <p:sldId id="270" r:id="rId15"/>
    <p:sldId id="271" r:id="rId16"/>
    <p:sldId id="272" r:id="rId17"/>
    <p:sldId id="273" r:id="rId18"/>
    <p:sldId id="274" r:id="rId19"/>
    <p:sldId id="277" r:id="rId20"/>
    <p:sldId id="279" r:id="rId21"/>
    <p:sldId id="280" r:id="rId22"/>
    <p:sldId id="276"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showGuides="1">
      <p:cViewPr varScale="1">
        <p:scale>
          <a:sx n="107" d="100"/>
          <a:sy n="107" d="100"/>
        </p:scale>
        <p:origin x="1164" y="10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E007E6-BAE0-4568-8C9B-AF3DBE12EA96}" type="datetimeFigureOut">
              <a:rPr lang="en-US" smtClean="0"/>
              <a:t>7/23/2019</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26ACA4-B3D7-4C92-B8FC-9098A1D09CA1}" type="slidenum">
              <a:rPr lang="en-US" smtClean="0"/>
              <a:t>‹#›</a:t>
            </a:fld>
            <a:endParaRPr lang="en-US" dirty="0"/>
          </a:p>
        </p:txBody>
      </p:sp>
    </p:spTree>
    <p:extLst>
      <p:ext uri="{BB962C8B-B14F-4D97-AF65-F5344CB8AC3E}">
        <p14:creationId xmlns:p14="http://schemas.microsoft.com/office/powerpoint/2010/main" val="20155254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Crop rotation is important with cover crops as well as cash crops. You want to make sure that you plant a cover crop that</a:t>
            </a:r>
            <a:r>
              <a:rPr lang="en-US" baseline="0" dirty="0" smtClean="0"/>
              <a:t> is a different species than the cash crop you plan on planting. This is important because many plants that are the same species have the same dieseases and insect pests. When you rotate it can help to decrease disease and insect pressure over time. Ex. </a:t>
            </a:r>
            <a:endParaRPr lang="en-US" dirty="0"/>
          </a:p>
        </p:txBody>
      </p:sp>
      <p:sp>
        <p:nvSpPr>
          <p:cNvPr id="4" name="Slide Number Placeholder 3"/>
          <p:cNvSpPr>
            <a:spLocks noGrp="1"/>
          </p:cNvSpPr>
          <p:nvPr>
            <p:ph type="sldNum" sz="quarter" idx="10"/>
          </p:nvPr>
        </p:nvSpPr>
        <p:spPr/>
        <p:txBody>
          <a:bodyPr/>
          <a:lstStyle/>
          <a:p>
            <a:fld id="{E611F95B-FF3D-4218-B3DA-C83B2C0AA764}" type="slidenum">
              <a:rPr lang="en-US" smtClean="0"/>
              <a:t>3</a:t>
            </a:fld>
            <a:endParaRPr lang="en-US" dirty="0"/>
          </a:p>
        </p:txBody>
      </p:sp>
    </p:spTree>
    <p:extLst>
      <p:ext uri="{BB962C8B-B14F-4D97-AF65-F5344CB8AC3E}">
        <p14:creationId xmlns:p14="http://schemas.microsoft.com/office/powerpoint/2010/main" val="4867858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Poorly selected cover crops can attract, stimulate or harbor pests that can negatively impact the following cash crop. Planting several different species of cover crops in the same field will reduce the risk of hosting a particular pathogen. Cereal rye is NOT in the</a:t>
            </a:r>
            <a:r>
              <a:rPr lang="en-US" baseline="0" dirty="0" smtClean="0"/>
              <a:t> same family as common vegetable crops and is a great choice for a cover crop or to add to a cover crop mixture.  Example. Mustard is a brassica and you would not want to follow with other brassicas due to the increase potential for pest transfer. Cereal rye or other grasses would be a better option in this situation.</a:t>
            </a:r>
            <a:endParaRPr lang="en-US" dirty="0"/>
          </a:p>
        </p:txBody>
      </p:sp>
      <p:sp>
        <p:nvSpPr>
          <p:cNvPr id="4" name="Slide Number Placeholder 3"/>
          <p:cNvSpPr>
            <a:spLocks noGrp="1"/>
          </p:cNvSpPr>
          <p:nvPr>
            <p:ph type="sldNum" sz="quarter" idx="10"/>
          </p:nvPr>
        </p:nvSpPr>
        <p:spPr/>
        <p:txBody>
          <a:bodyPr/>
          <a:lstStyle/>
          <a:p>
            <a:fld id="{E611F95B-FF3D-4218-B3DA-C83B2C0AA764}" type="slidenum">
              <a:rPr lang="en-US" smtClean="0"/>
              <a:t>4</a:t>
            </a:fld>
            <a:endParaRPr lang="en-US" dirty="0"/>
          </a:p>
        </p:txBody>
      </p:sp>
    </p:spTree>
    <p:extLst>
      <p:ext uri="{BB962C8B-B14F-4D97-AF65-F5344CB8AC3E}">
        <p14:creationId xmlns:p14="http://schemas.microsoft.com/office/powerpoint/2010/main" val="1564771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 cover crop will suppress all species of nematodes. Some are better than others. Data is conflicting as to efficacy. Do your research!</a:t>
            </a:r>
          </a:p>
          <a:p>
            <a:pPr lvl="2"/>
            <a:r>
              <a:rPr lang="en-US" dirty="0" smtClean="0"/>
              <a:t>When planted following a RKN-susceptible crop, Sudan grass used as green manure was just as effective as a nematicide for reducing RKN populations in the subsequent crop (source: SARE.org)</a:t>
            </a:r>
          </a:p>
          <a:p>
            <a:pPr lvl="2"/>
            <a:r>
              <a:rPr lang="en-US" dirty="0" smtClean="0"/>
              <a:t>Using this strategy each year is necessary for continued RKN control</a:t>
            </a:r>
          </a:p>
          <a:p>
            <a:pPr lvl="2"/>
            <a:r>
              <a:rPr lang="en-US" dirty="0" smtClean="0"/>
              <a:t>Best control observed when Sudan grass is cut and incorporated into the soil</a:t>
            </a:r>
          </a:p>
          <a:p>
            <a:endParaRPr lang="en-US" dirty="0"/>
          </a:p>
        </p:txBody>
      </p:sp>
      <p:sp>
        <p:nvSpPr>
          <p:cNvPr id="4" name="Slide Number Placeholder 3"/>
          <p:cNvSpPr>
            <a:spLocks noGrp="1"/>
          </p:cNvSpPr>
          <p:nvPr>
            <p:ph type="sldNum" sz="quarter" idx="10"/>
          </p:nvPr>
        </p:nvSpPr>
        <p:spPr/>
        <p:txBody>
          <a:bodyPr/>
          <a:lstStyle/>
          <a:p>
            <a:fld id="{E611F95B-FF3D-4218-B3DA-C83B2C0AA764}" type="slidenum">
              <a:rPr lang="en-US" smtClean="0"/>
              <a:t>5</a:t>
            </a:fld>
            <a:endParaRPr lang="en-US" dirty="0"/>
          </a:p>
        </p:txBody>
      </p:sp>
    </p:spTree>
    <p:extLst>
      <p:ext uri="{BB962C8B-B14F-4D97-AF65-F5344CB8AC3E}">
        <p14:creationId xmlns:p14="http://schemas.microsoft.com/office/powerpoint/2010/main" val="42858840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Will need to avoid certain cover crops that could be alternate hosts for nematodes if present. Ex. Hairy vetch and</a:t>
            </a:r>
            <a:r>
              <a:rPr lang="en-US" baseline="0" dirty="0" smtClean="0"/>
              <a:t> soybean cyst nematode. </a:t>
            </a:r>
            <a:r>
              <a:rPr lang="en-US" dirty="0" smtClean="0"/>
              <a:t>Few cover crops will suppress lesion or dagger nematodes.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E611F95B-FF3D-4218-B3DA-C83B2C0AA764}" type="slidenum">
              <a:rPr lang="en-US" smtClean="0"/>
              <a:t>6</a:t>
            </a:fld>
            <a:endParaRPr lang="en-US" dirty="0"/>
          </a:p>
        </p:txBody>
      </p:sp>
    </p:spTree>
    <p:extLst>
      <p:ext uri="{BB962C8B-B14F-4D97-AF65-F5344CB8AC3E}">
        <p14:creationId xmlns:p14="http://schemas.microsoft.com/office/powerpoint/2010/main" val="18261249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Cover crops however,</a:t>
            </a:r>
            <a:r>
              <a:rPr lang="en-US" baseline="0" dirty="0"/>
              <a:t> particularly grasses and brassicas are either poor hosts or do not host many of our common nematode species that are pests of strawberry. Again knowing what nematodes you have is important. In florida the sting nematode is a major issue and for that reason sun hemp is often planted b.c it is not a host to that nematode where as millets and sorghum sudan are hosts, It is also a warm season legume so it fits in well to their production system. In other parts of the country where root knot nematodes are more likely to be the major issues there are many warm and cool season options.  But notice for the most part it is grasses and brassicas that are non-hosts. I don’t have every line of this chart filled out, these are just some general  guidelines, and it is important to point out that for a given cover crop different varieties may vary in their ability to suppress nematodes. For iron clay cow pea is a specific variety of cow pea that does not host root knot nematodes. Sun hemp </a:t>
            </a:r>
            <a:r>
              <a:rPr lang="en-US" baseline="0" dirty="0" smtClean="0"/>
              <a:t>verities </a:t>
            </a:r>
            <a:r>
              <a:rPr lang="en-US" baseline="0" dirty="0"/>
              <a:t>vary in their ability to suppress Sting nematodes.</a:t>
            </a:r>
          </a:p>
          <a:p>
            <a:endParaRPr lang="en-US" baseline="0" dirty="0"/>
          </a:p>
          <a:p>
            <a:r>
              <a:rPr lang="en-US" baseline="0" dirty="0"/>
              <a:t>Always consult local university and extension for local expertise on what works in your region. </a:t>
            </a:r>
          </a:p>
          <a:p>
            <a:endParaRPr lang="en-US" baseline="0" dirty="0"/>
          </a:p>
          <a:p>
            <a:r>
              <a:rPr lang="en-US" baseline="0" dirty="0"/>
              <a:t>So what has research shown as far as planting cover crops to suppress nematodes in the off-season for strawberry crops?</a:t>
            </a:r>
            <a:endParaRPr lang="en-US" dirty="0"/>
          </a:p>
        </p:txBody>
      </p:sp>
      <p:sp>
        <p:nvSpPr>
          <p:cNvPr id="4" name="Slide Number Placeholder 3"/>
          <p:cNvSpPr>
            <a:spLocks noGrp="1"/>
          </p:cNvSpPr>
          <p:nvPr>
            <p:ph type="sldNum" sz="quarter" idx="10"/>
          </p:nvPr>
        </p:nvSpPr>
        <p:spPr/>
        <p:txBody>
          <a:bodyPr/>
          <a:lstStyle/>
          <a:p>
            <a:fld id="{A3868D6A-CBD6-4DCA-B5B3-8775478FAB0F}" type="slidenum">
              <a:rPr lang="en-US" smtClean="0"/>
              <a:t>7</a:t>
            </a:fld>
            <a:endParaRPr lang="en-US" dirty="0"/>
          </a:p>
        </p:txBody>
      </p:sp>
    </p:spTree>
    <p:extLst>
      <p:ext uri="{BB962C8B-B14F-4D97-AF65-F5344CB8AC3E}">
        <p14:creationId xmlns:p14="http://schemas.microsoft.com/office/powerpoint/2010/main" val="184849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smtClean="0"/>
              <a:t>It is important to incorporate cover crops at the proper time to allow enough time to break down</a:t>
            </a:r>
          </a:p>
          <a:p>
            <a:pPr lvl="2"/>
            <a:r>
              <a:rPr lang="en-US" dirty="0" smtClean="0"/>
              <a:t>Cover crops also get diseases, so incorporating soon before planting the cash crop can have a negative affect on diseases</a:t>
            </a:r>
          </a:p>
          <a:p>
            <a:pPr lvl="1"/>
            <a:r>
              <a:rPr lang="en-US" dirty="0" smtClean="0"/>
              <a:t>When pathogens are abundant, disease pressure is high and the suppressive effects of cover crops may be limited</a:t>
            </a:r>
          </a:p>
          <a:p>
            <a:pPr lvl="1"/>
            <a:r>
              <a:rPr lang="en-US" dirty="0" smtClean="0"/>
              <a:t>Races of pathogens present (genetically distinct populations of the same species) likely play a large role in levels of disease suppression</a:t>
            </a:r>
          </a:p>
          <a:p>
            <a:pPr lvl="1"/>
            <a:r>
              <a:rPr lang="en-US" dirty="0" smtClean="0"/>
              <a:t>Further research will hopefully increase our understanding of these interactions</a:t>
            </a:r>
          </a:p>
          <a:p>
            <a:endParaRPr lang="en-US" dirty="0"/>
          </a:p>
        </p:txBody>
      </p:sp>
      <p:sp>
        <p:nvSpPr>
          <p:cNvPr id="4" name="Slide Number Placeholder 3"/>
          <p:cNvSpPr>
            <a:spLocks noGrp="1"/>
          </p:cNvSpPr>
          <p:nvPr>
            <p:ph type="sldNum" sz="quarter" idx="10"/>
          </p:nvPr>
        </p:nvSpPr>
        <p:spPr/>
        <p:txBody>
          <a:bodyPr/>
          <a:lstStyle/>
          <a:p>
            <a:fld id="{C026ACA4-B3D7-4C92-B8FC-9098A1D09CA1}" type="slidenum">
              <a:rPr lang="en-US" smtClean="0"/>
              <a:t>11</a:t>
            </a:fld>
            <a:endParaRPr lang="en-US" dirty="0"/>
          </a:p>
        </p:txBody>
      </p:sp>
    </p:spTree>
    <p:extLst>
      <p:ext uri="{BB962C8B-B14F-4D97-AF65-F5344CB8AC3E}">
        <p14:creationId xmlns:p14="http://schemas.microsoft.com/office/powerpoint/2010/main" val="23010314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These training</a:t>
            </a:r>
            <a:r>
              <a:rPr lang="en-US" baseline="0" dirty="0" smtClean="0"/>
              <a:t> was developed by Drs. Amanda McWhirt and Jackie Lee with support from a Southern SARE Professional Development Program Grant. </a:t>
            </a:r>
            <a:endParaRPr lang="en-US" dirty="0" smtClean="0"/>
          </a:p>
          <a:p>
            <a:endParaRPr lang="en-US" dirty="0"/>
          </a:p>
        </p:txBody>
      </p:sp>
      <p:sp>
        <p:nvSpPr>
          <p:cNvPr id="4" name="Slide Number Placeholder 3"/>
          <p:cNvSpPr>
            <a:spLocks noGrp="1"/>
          </p:cNvSpPr>
          <p:nvPr>
            <p:ph type="sldNum" sz="quarter" idx="10"/>
          </p:nvPr>
        </p:nvSpPr>
        <p:spPr/>
        <p:txBody>
          <a:bodyPr/>
          <a:lstStyle/>
          <a:p>
            <a:fld id="{D1AD842F-98E1-4BD8-AAA3-9F7C885C9F19}" type="slidenum">
              <a:rPr lang="en-US" smtClean="0"/>
              <a:t>20</a:t>
            </a:fld>
            <a:endParaRPr lang="en-US"/>
          </a:p>
        </p:txBody>
      </p:sp>
    </p:spTree>
    <p:extLst>
      <p:ext uri="{BB962C8B-B14F-4D97-AF65-F5344CB8AC3E}">
        <p14:creationId xmlns:p14="http://schemas.microsoft.com/office/powerpoint/2010/main" val="19232718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CC1A03D-346D-4C46-BBC3-5EF515949A55}" type="datetimeFigureOut">
              <a:rPr lang="en-US" smtClean="0"/>
              <a:t>7/23/2019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51DE3A-08E9-C14B-86F8-F9099C2E5B85}" type="slidenum">
              <a:rPr lang="en-US" smtClean="0"/>
              <a:t>‹#›</a:t>
            </a:fld>
            <a:endParaRPr lang="en-US" dirty="0"/>
          </a:p>
        </p:txBody>
      </p:sp>
    </p:spTree>
    <p:extLst>
      <p:ext uri="{BB962C8B-B14F-4D97-AF65-F5344CB8AC3E}">
        <p14:creationId xmlns:p14="http://schemas.microsoft.com/office/powerpoint/2010/main" val="38918702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C1A03D-346D-4C46-BBC3-5EF515949A55}" type="datetimeFigureOut">
              <a:rPr lang="en-US" smtClean="0"/>
              <a:t>7/23/2019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51DE3A-08E9-C14B-86F8-F9099C2E5B85}" type="slidenum">
              <a:rPr lang="en-US" smtClean="0"/>
              <a:t>‹#›</a:t>
            </a:fld>
            <a:endParaRPr lang="en-US" dirty="0"/>
          </a:p>
        </p:txBody>
      </p:sp>
    </p:spTree>
    <p:extLst>
      <p:ext uri="{BB962C8B-B14F-4D97-AF65-F5344CB8AC3E}">
        <p14:creationId xmlns:p14="http://schemas.microsoft.com/office/powerpoint/2010/main" val="26941639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C1A03D-346D-4C46-BBC3-5EF515949A55}" type="datetimeFigureOut">
              <a:rPr lang="en-US" smtClean="0"/>
              <a:t>7/23/2019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51DE3A-08E9-C14B-86F8-F9099C2E5B85}" type="slidenum">
              <a:rPr lang="en-US" smtClean="0"/>
              <a:t>‹#›</a:t>
            </a:fld>
            <a:endParaRPr lang="en-US" dirty="0"/>
          </a:p>
        </p:txBody>
      </p:sp>
    </p:spTree>
    <p:extLst>
      <p:ext uri="{BB962C8B-B14F-4D97-AF65-F5344CB8AC3E}">
        <p14:creationId xmlns:p14="http://schemas.microsoft.com/office/powerpoint/2010/main" val="8426063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00196" y="4458969"/>
            <a:ext cx="3211489" cy="945247"/>
          </a:xfrm>
          <a:prstGeom prst="rect">
            <a:avLst/>
          </a:prstGeom>
        </p:spPr>
        <p:txBody>
          <a:bodyPr/>
          <a:lstStyle>
            <a:lvl1pPr algn="r">
              <a:defRPr b="1" baseline="0">
                <a:solidFill>
                  <a:schemeClr val="bg1"/>
                </a:solidFill>
              </a:defRPr>
            </a:lvl1pPr>
          </a:lstStyle>
          <a:p>
            <a:r>
              <a:rPr lang="en-US" dirty="0" smtClean="0"/>
              <a:t>Session 1:</a:t>
            </a:r>
            <a:endParaRPr lang="en-US" dirty="0"/>
          </a:p>
        </p:txBody>
      </p:sp>
    </p:spTree>
    <p:extLst>
      <p:ext uri="{BB962C8B-B14F-4D97-AF65-F5344CB8AC3E}">
        <p14:creationId xmlns:p14="http://schemas.microsoft.com/office/powerpoint/2010/main" val="3990311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C1A03D-346D-4C46-BBC3-5EF515949A55}" type="datetimeFigureOut">
              <a:rPr lang="en-US" smtClean="0"/>
              <a:t>7/23/2019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51DE3A-08E9-C14B-86F8-F9099C2E5B85}" type="slidenum">
              <a:rPr lang="en-US" smtClean="0"/>
              <a:t>‹#›</a:t>
            </a:fld>
            <a:endParaRPr lang="en-US" dirty="0"/>
          </a:p>
        </p:txBody>
      </p:sp>
    </p:spTree>
    <p:extLst>
      <p:ext uri="{BB962C8B-B14F-4D97-AF65-F5344CB8AC3E}">
        <p14:creationId xmlns:p14="http://schemas.microsoft.com/office/powerpoint/2010/main" val="954897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CC1A03D-346D-4C46-BBC3-5EF515949A55}" type="datetimeFigureOut">
              <a:rPr lang="en-US" smtClean="0"/>
              <a:t>7/23/2019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51DE3A-08E9-C14B-86F8-F9099C2E5B85}" type="slidenum">
              <a:rPr lang="en-US" smtClean="0"/>
              <a:t>‹#›</a:t>
            </a:fld>
            <a:endParaRPr lang="en-US" dirty="0"/>
          </a:p>
        </p:txBody>
      </p:sp>
    </p:spTree>
    <p:extLst>
      <p:ext uri="{BB962C8B-B14F-4D97-AF65-F5344CB8AC3E}">
        <p14:creationId xmlns:p14="http://schemas.microsoft.com/office/powerpoint/2010/main" val="29658533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CC1A03D-346D-4C46-BBC3-5EF515949A55}" type="datetimeFigureOut">
              <a:rPr lang="en-US" smtClean="0"/>
              <a:t>7/23/2019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451DE3A-08E9-C14B-86F8-F9099C2E5B85}" type="slidenum">
              <a:rPr lang="en-US" smtClean="0"/>
              <a:t>‹#›</a:t>
            </a:fld>
            <a:endParaRPr lang="en-US" dirty="0"/>
          </a:p>
        </p:txBody>
      </p:sp>
    </p:spTree>
    <p:extLst>
      <p:ext uri="{BB962C8B-B14F-4D97-AF65-F5344CB8AC3E}">
        <p14:creationId xmlns:p14="http://schemas.microsoft.com/office/powerpoint/2010/main" val="39633877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CC1A03D-346D-4C46-BBC3-5EF515949A55}" type="datetimeFigureOut">
              <a:rPr lang="en-US" smtClean="0"/>
              <a:t>7/23/2019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451DE3A-08E9-C14B-86F8-F9099C2E5B85}" type="slidenum">
              <a:rPr lang="en-US" smtClean="0"/>
              <a:t>‹#›</a:t>
            </a:fld>
            <a:endParaRPr lang="en-US" dirty="0"/>
          </a:p>
        </p:txBody>
      </p:sp>
    </p:spTree>
    <p:extLst>
      <p:ext uri="{BB962C8B-B14F-4D97-AF65-F5344CB8AC3E}">
        <p14:creationId xmlns:p14="http://schemas.microsoft.com/office/powerpoint/2010/main" val="2977467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CC1A03D-346D-4C46-BBC3-5EF515949A55}" type="datetimeFigureOut">
              <a:rPr lang="en-US" smtClean="0"/>
              <a:t>7/23/2019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451DE3A-08E9-C14B-86F8-F9099C2E5B85}" type="slidenum">
              <a:rPr lang="en-US" smtClean="0"/>
              <a:t>‹#›</a:t>
            </a:fld>
            <a:endParaRPr lang="en-US" dirty="0"/>
          </a:p>
        </p:txBody>
      </p:sp>
    </p:spTree>
    <p:extLst>
      <p:ext uri="{BB962C8B-B14F-4D97-AF65-F5344CB8AC3E}">
        <p14:creationId xmlns:p14="http://schemas.microsoft.com/office/powerpoint/2010/main" val="1126205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C1A03D-346D-4C46-BBC3-5EF515949A55}" type="datetimeFigureOut">
              <a:rPr lang="en-US" smtClean="0"/>
              <a:t>7/23/2019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451DE3A-08E9-C14B-86F8-F9099C2E5B85}" type="slidenum">
              <a:rPr lang="en-US" smtClean="0"/>
              <a:t>‹#›</a:t>
            </a:fld>
            <a:endParaRPr lang="en-US" dirty="0"/>
          </a:p>
        </p:txBody>
      </p:sp>
    </p:spTree>
    <p:extLst>
      <p:ext uri="{BB962C8B-B14F-4D97-AF65-F5344CB8AC3E}">
        <p14:creationId xmlns:p14="http://schemas.microsoft.com/office/powerpoint/2010/main" val="2924375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CC1A03D-346D-4C46-BBC3-5EF515949A55}" type="datetimeFigureOut">
              <a:rPr lang="en-US" smtClean="0"/>
              <a:t>7/23/2019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451DE3A-08E9-C14B-86F8-F9099C2E5B85}" type="slidenum">
              <a:rPr lang="en-US" smtClean="0"/>
              <a:t>‹#›</a:t>
            </a:fld>
            <a:endParaRPr lang="en-US" dirty="0"/>
          </a:p>
        </p:txBody>
      </p:sp>
    </p:spTree>
    <p:extLst>
      <p:ext uri="{BB962C8B-B14F-4D97-AF65-F5344CB8AC3E}">
        <p14:creationId xmlns:p14="http://schemas.microsoft.com/office/powerpoint/2010/main" val="3309127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CC1A03D-346D-4C46-BBC3-5EF515949A55}" type="datetimeFigureOut">
              <a:rPr lang="en-US" smtClean="0"/>
              <a:t>7/23/2019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451DE3A-08E9-C14B-86F8-F9099C2E5B85}" type="slidenum">
              <a:rPr lang="en-US" smtClean="0"/>
              <a:t>‹#›</a:t>
            </a:fld>
            <a:endParaRPr lang="en-US" dirty="0"/>
          </a:p>
        </p:txBody>
      </p:sp>
    </p:spTree>
    <p:extLst>
      <p:ext uri="{BB962C8B-B14F-4D97-AF65-F5344CB8AC3E}">
        <p14:creationId xmlns:p14="http://schemas.microsoft.com/office/powerpoint/2010/main" val="18697799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C1A03D-346D-4C46-BBC3-5EF515949A55}" type="datetimeFigureOut">
              <a:rPr lang="en-US" smtClean="0"/>
              <a:t>7/23/2019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51DE3A-08E9-C14B-86F8-F9099C2E5B85}" type="slidenum">
              <a:rPr lang="en-US" smtClean="0"/>
              <a:t>‹#›</a:t>
            </a:fld>
            <a:endParaRPr lang="en-US" dirty="0"/>
          </a:p>
        </p:txBody>
      </p:sp>
      <p:pic>
        <p:nvPicPr>
          <p:cNvPr id="7" name="Picture 6" descr="CoverCrop-footer.jp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5357807"/>
            <a:ext cx="9144000" cy="1511808"/>
          </a:xfrm>
          <a:prstGeom prst="rect">
            <a:avLst/>
          </a:prstGeom>
        </p:spPr>
      </p:pic>
    </p:spTree>
    <p:extLst>
      <p:ext uri="{BB962C8B-B14F-4D97-AF65-F5344CB8AC3E}">
        <p14:creationId xmlns:p14="http://schemas.microsoft.com/office/powerpoint/2010/main" val="25499594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7" name="Picture 6" descr="Cover Crop Training-title slid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 y="342900"/>
            <a:ext cx="9101328" cy="6156960"/>
          </a:xfrm>
          <a:prstGeom prst="rect">
            <a:avLst/>
          </a:prstGeom>
        </p:spPr>
      </p:pic>
    </p:spTree>
    <p:extLst>
      <p:ext uri="{BB962C8B-B14F-4D97-AF65-F5344CB8AC3E}">
        <p14:creationId xmlns:p14="http://schemas.microsoft.com/office/powerpoint/2010/main" val="769077486"/>
      </p:ext>
    </p:extLst>
  </p:cSld>
  <p:clrMap bg1="lt1" tx1="dk1" bg2="lt2" tx2="dk2" accent1="accent1" accent2="accent2" accent3="accent3" accent4="accent4" accent5="accent5" accent6="accent6" hlink="hlink" folHlink="folHlink"/>
  <p:sldLayoutIdLst>
    <p:sldLayoutId id="2147483673"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hyperlink" Target="https://www.sare.org/Learning-Center/Books/Managing-Cover-Crops-Profitably-3rd-Edition"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jpeg"/><Relationship Id="rId9"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Session 5</a:t>
            </a:r>
            <a:endParaRPr lang="en-US" dirty="0"/>
          </a:p>
        </p:txBody>
      </p:sp>
      <p:sp>
        <p:nvSpPr>
          <p:cNvPr id="3" name="Title 1"/>
          <p:cNvSpPr txBox="1">
            <a:spLocks/>
          </p:cNvSpPr>
          <p:nvPr/>
        </p:nvSpPr>
        <p:spPr>
          <a:xfrm>
            <a:off x="3891538" y="4458969"/>
            <a:ext cx="5031397" cy="945247"/>
          </a:xfrm>
          <a:prstGeom prst="rect">
            <a:avLst/>
          </a:prstGeom>
        </p:spPr>
        <p:txBody>
          <a:bodyPr/>
          <a:lstStyle>
            <a:lvl1pPr algn="r" defTabSz="457200" rtl="0" eaLnBrk="1" latinLnBrk="0" hangingPunct="1">
              <a:spcBef>
                <a:spcPct val="0"/>
              </a:spcBef>
              <a:buNone/>
              <a:defRPr sz="4400" b="1" kern="1200" baseline="0">
                <a:solidFill>
                  <a:schemeClr val="bg1"/>
                </a:solidFill>
                <a:latin typeface="+mj-lt"/>
                <a:ea typeface="+mj-ea"/>
                <a:cs typeface="+mj-cs"/>
              </a:defRPr>
            </a:lvl1pPr>
          </a:lstStyle>
          <a:p>
            <a:pPr algn="l"/>
            <a:r>
              <a:rPr lang="en-US" sz="3200" dirty="0" smtClean="0">
                <a:solidFill>
                  <a:srgbClr val="000000"/>
                </a:solidFill>
              </a:rPr>
              <a:t>Cover crops for pest </a:t>
            </a:r>
            <a:r>
              <a:rPr lang="en-US" sz="3200" dirty="0" err="1" smtClean="0">
                <a:solidFill>
                  <a:srgbClr val="000000"/>
                </a:solidFill>
              </a:rPr>
              <a:t>managment</a:t>
            </a:r>
            <a:endParaRPr lang="en-US" sz="3200" dirty="0">
              <a:solidFill>
                <a:srgbClr val="000000"/>
              </a:solidFill>
            </a:endParaRPr>
          </a:p>
        </p:txBody>
      </p:sp>
      <p:sp>
        <p:nvSpPr>
          <p:cNvPr id="4" name="Title 1"/>
          <p:cNvSpPr txBox="1">
            <a:spLocks/>
          </p:cNvSpPr>
          <p:nvPr/>
        </p:nvSpPr>
        <p:spPr>
          <a:xfrm>
            <a:off x="3891538" y="4458969"/>
            <a:ext cx="3211489" cy="945247"/>
          </a:xfrm>
          <a:prstGeom prst="rect">
            <a:avLst/>
          </a:prstGeom>
        </p:spPr>
        <p:txBody>
          <a:bodyPr/>
          <a:lstStyle>
            <a:lvl1pPr algn="r" defTabSz="457200" rtl="0" eaLnBrk="1" latinLnBrk="0" hangingPunct="1">
              <a:spcBef>
                <a:spcPct val="0"/>
              </a:spcBef>
              <a:buNone/>
              <a:defRPr sz="4400" b="1" kern="1200" baseline="0">
                <a:solidFill>
                  <a:schemeClr val="bg1"/>
                </a:solidFill>
                <a:latin typeface="+mj-lt"/>
                <a:ea typeface="+mj-ea"/>
                <a:cs typeface="+mj-cs"/>
              </a:defRPr>
            </a:lvl1pPr>
          </a:lstStyle>
          <a:p>
            <a:endParaRPr lang="en-US" dirty="0">
              <a:solidFill>
                <a:prstClr val="white"/>
              </a:solidFill>
            </a:endParaRPr>
          </a:p>
        </p:txBody>
      </p:sp>
    </p:spTree>
    <p:extLst>
      <p:ext uri="{BB962C8B-B14F-4D97-AF65-F5344CB8AC3E}">
        <p14:creationId xmlns:p14="http://schemas.microsoft.com/office/powerpoint/2010/main" val="30419428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6869" y="0"/>
            <a:ext cx="8229600" cy="1143000"/>
          </a:xfrm>
        </p:spPr>
        <p:txBody>
          <a:bodyPr/>
          <a:lstStyle/>
          <a:p>
            <a:pPr algn="l"/>
            <a:r>
              <a:rPr lang="en-US" b="1" dirty="0" smtClean="0"/>
              <a:t>Disease suppression</a:t>
            </a:r>
            <a:endParaRPr lang="en-US" b="1" dirty="0"/>
          </a:p>
        </p:txBody>
      </p:sp>
      <p:sp>
        <p:nvSpPr>
          <p:cNvPr id="3" name="Content Placeholder 2"/>
          <p:cNvSpPr>
            <a:spLocks noGrp="1"/>
          </p:cNvSpPr>
          <p:nvPr>
            <p:ph idx="1"/>
          </p:nvPr>
        </p:nvSpPr>
        <p:spPr>
          <a:xfrm>
            <a:off x="3101885" y="1293023"/>
            <a:ext cx="4521085" cy="3638003"/>
          </a:xfrm>
        </p:spPr>
        <p:txBody>
          <a:bodyPr>
            <a:normAutofit fontScale="70000" lnSpcReduction="20000"/>
          </a:bodyPr>
          <a:lstStyle/>
          <a:p>
            <a:r>
              <a:rPr lang="en-US" dirty="0" smtClean="0"/>
              <a:t>Cover crops can help suppress disease, but the system is complex and not fully understood.</a:t>
            </a:r>
          </a:p>
          <a:p>
            <a:pPr marL="0" indent="0">
              <a:buNone/>
            </a:pPr>
            <a:endParaRPr lang="en-US" dirty="0" smtClean="0"/>
          </a:p>
          <a:p>
            <a:r>
              <a:rPr lang="en-US" dirty="0"/>
              <a:t>Suppressive effects can vary </a:t>
            </a:r>
            <a:r>
              <a:rPr lang="en-US" dirty="0" smtClean="0"/>
              <a:t>greatly due to location</a:t>
            </a:r>
            <a:r>
              <a:rPr lang="en-US" dirty="0"/>
              <a:t>, </a:t>
            </a:r>
            <a:r>
              <a:rPr lang="en-US" dirty="0" smtClean="0"/>
              <a:t>climate, environmental conditions, and differences </a:t>
            </a:r>
            <a:r>
              <a:rPr lang="en-US" dirty="0"/>
              <a:t>in pathogens </a:t>
            </a:r>
            <a:r>
              <a:rPr lang="en-US" dirty="0" smtClean="0"/>
              <a:t>present. Each of these factors can affect disease susceptibility in crop plants.</a:t>
            </a:r>
          </a:p>
          <a:p>
            <a:pPr lvl="2"/>
            <a:endParaRPr lang="en-US" dirty="0" smtClean="0"/>
          </a:p>
          <a:p>
            <a:pPr lvl="1"/>
            <a:endParaRPr lang="en-US" dirty="0" smtClean="0"/>
          </a:p>
          <a:p>
            <a:endParaRPr lang="en-US" dirty="0"/>
          </a:p>
        </p:txBody>
      </p:sp>
      <p:pic>
        <p:nvPicPr>
          <p:cNvPr id="4" name="Picture 2" descr="https://bugwoodcloud.org/images/768x512/5077043.jpg">
            <a:extLst>
              <a:ext uri="{FF2B5EF4-FFF2-40B4-BE49-F238E27FC236}">
                <a16:creationId xmlns="" xmlns:a16="http://schemas.microsoft.com/office/drawing/2014/main" id="{B53146F6-A497-4167-A3C9-2EEB1BD736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834" y="1295732"/>
            <a:ext cx="2640051" cy="1980038"/>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5" name="Picture 4" descr="https://bugwoodcloud.org/images/768x512/1234189.jpg">
            <a:extLst>
              <a:ext uri="{FF2B5EF4-FFF2-40B4-BE49-F238E27FC236}">
                <a16:creationId xmlns="" xmlns:a16="http://schemas.microsoft.com/office/drawing/2014/main" id="{05D18357-BD7C-441D-88B2-D8D53A13A9A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834" y="3714932"/>
            <a:ext cx="1672560" cy="167256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29610" y="3312411"/>
            <a:ext cx="2462646" cy="300082"/>
          </a:xfrm>
          <a:prstGeom prst="rect">
            <a:avLst/>
          </a:prstGeom>
          <a:noFill/>
        </p:spPr>
        <p:txBody>
          <a:bodyPr wrap="square" rtlCol="0">
            <a:spAutoFit/>
          </a:bodyPr>
          <a:lstStyle/>
          <a:p>
            <a:r>
              <a:rPr lang="en-US" sz="1350" dirty="0"/>
              <a:t>Powdery mildew on watermelon</a:t>
            </a:r>
          </a:p>
        </p:txBody>
      </p:sp>
      <p:sp>
        <p:nvSpPr>
          <p:cNvPr id="7" name="TextBox 6"/>
          <p:cNvSpPr txBox="1"/>
          <p:nvPr/>
        </p:nvSpPr>
        <p:spPr>
          <a:xfrm>
            <a:off x="484339" y="5387492"/>
            <a:ext cx="2549682" cy="300082"/>
          </a:xfrm>
          <a:prstGeom prst="rect">
            <a:avLst/>
          </a:prstGeom>
          <a:noFill/>
        </p:spPr>
        <p:txBody>
          <a:bodyPr wrap="square" rtlCol="0">
            <a:spAutoFit/>
          </a:bodyPr>
          <a:lstStyle/>
          <a:p>
            <a:r>
              <a:rPr lang="en-US" sz="1350" dirty="0"/>
              <a:t>Anthracnose on watermelon</a:t>
            </a:r>
          </a:p>
        </p:txBody>
      </p:sp>
    </p:spTree>
    <p:extLst>
      <p:ext uri="{BB962C8B-B14F-4D97-AF65-F5344CB8AC3E}">
        <p14:creationId xmlns:p14="http://schemas.microsoft.com/office/powerpoint/2010/main" val="22821437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pPr algn="l"/>
            <a:r>
              <a:rPr lang="en-US" b="1" dirty="0" smtClean="0"/>
              <a:t>Disease suppression</a:t>
            </a:r>
            <a:endParaRPr lang="en-US" b="1" dirty="0"/>
          </a:p>
        </p:txBody>
      </p:sp>
      <p:sp>
        <p:nvSpPr>
          <p:cNvPr id="3" name="Content Placeholder 2"/>
          <p:cNvSpPr>
            <a:spLocks noGrp="1"/>
          </p:cNvSpPr>
          <p:nvPr>
            <p:ph idx="1"/>
          </p:nvPr>
        </p:nvSpPr>
        <p:spPr>
          <a:xfrm>
            <a:off x="587829" y="1016726"/>
            <a:ext cx="8229600" cy="4525963"/>
          </a:xfrm>
        </p:spPr>
        <p:txBody>
          <a:bodyPr>
            <a:normAutofit fontScale="55000" lnSpcReduction="20000"/>
          </a:bodyPr>
          <a:lstStyle/>
          <a:p>
            <a:pPr marL="0" indent="0">
              <a:buNone/>
            </a:pPr>
            <a:r>
              <a:rPr lang="en-US" dirty="0"/>
              <a:t>Possible modes of disease suppression:</a:t>
            </a:r>
          </a:p>
          <a:p>
            <a:r>
              <a:rPr lang="en-US" dirty="0"/>
              <a:t>Cover crops produce a physical barrier that reduces rain splashing, thereby decreasing pathogen </a:t>
            </a:r>
            <a:r>
              <a:rPr lang="en-US" dirty="0" smtClean="0"/>
              <a:t>dispersal</a:t>
            </a:r>
            <a:endParaRPr lang="en-US" dirty="0"/>
          </a:p>
          <a:p>
            <a:r>
              <a:rPr lang="en-US" dirty="0" smtClean="0"/>
              <a:t>Increased soil microbial activity; can increase plant health, thereby reducing disease susceptibility</a:t>
            </a:r>
          </a:p>
          <a:p>
            <a:r>
              <a:rPr lang="en-US" dirty="0" smtClean="0"/>
              <a:t>Arbuscular </a:t>
            </a:r>
            <a:r>
              <a:rPr lang="en-US" dirty="0"/>
              <a:t>mycorrhizal fungi interactions – some cover crops promote these fungal species which lead to beneficial interactions with the roots of crop plants, causing the crop to be less susceptible to certain </a:t>
            </a:r>
            <a:r>
              <a:rPr lang="en-US" dirty="0" smtClean="0"/>
              <a:t>diseases</a:t>
            </a:r>
          </a:p>
          <a:p>
            <a:r>
              <a:rPr lang="en-US" dirty="0" smtClean="0"/>
              <a:t>Many cover crop species (annual rye, red clover, hairy vetch, winter wheat, canola, etc.) can be colonized by the fungus </a:t>
            </a:r>
            <a:r>
              <a:rPr lang="en-US" i="1" dirty="0" smtClean="0"/>
              <a:t>Trichoderma harzianum</a:t>
            </a:r>
          </a:p>
          <a:p>
            <a:pPr lvl="1"/>
            <a:r>
              <a:rPr lang="en-US" dirty="0" smtClean="0"/>
              <a:t>Suppresses </a:t>
            </a:r>
            <a:r>
              <a:rPr lang="en-US" i="1" dirty="0" smtClean="0"/>
              <a:t>Pythium</a:t>
            </a:r>
            <a:r>
              <a:rPr lang="en-US" dirty="0" smtClean="0"/>
              <a:t> and </a:t>
            </a:r>
            <a:r>
              <a:rPr lang="en-US" i="1" dirty="0" smtClean="0"/>
              <a:t>Fusarium</a:t>
            </a:r>
            <a:r>
              <a:rPr lang="en-US" dirty="0" smtClean="0"/>
              <a:t> spp. Cause important soil borne diseases in many vegetable crops including damping off</a:t>
            </a:r>
          </a:p>
          <a:p>
            <a:pPr lvl="1"/>
            <a:r>
              <a:rPr lang="en-US" dirty="0" smtClean="0"/>
              <a:t>Allows carryover to subsequent crop (southernsare.org)</a:t>
            </a:r>
          </a:p>
          <a:p>
            <a:r>
              <a:rPr lang="en-US" dirty="0" smtClean="0"/>
              <a:t>Brassica species are known for their disease suppressive effects:</a:t>
            </a:r>
          </a:p>
          <a:p>
            <a:pPr lvl="1"/>
            <a:r>
              <a:rPr lang="en-US" dirty="0" smtClean="0"/>
              <a:t>The result of the breakdown of naturally-occurring sulfur-containing compounds in the brassica crop residues</a:t>
            </a:r>
          </a:p>
          <a:p>
            <a:pPr lvl="1"/>
            <a:r>
              <a:rPr lang="en-US" dirty="0" smtClean="0"/>
              <a:t>The breakdown results in compounds with fungicidal activity</a:t>
            </a:r>
          </a:p>
          <a:p>
            <a:r>
              <a:rPr lang="en-US" b="1" dirty="0" smtClean="0"/>
              <a:t>Good in theory, but evidence is lacking and effects are highly crop-specific</a:t>
            </a:r>
            <a:endParaRPr lang="en-US" b="1" dirty="0"/>
          </a:p>
          <a:p>
            <a:endParaRPr lang="en-US" dirty="0"/>
          </a:p>
        </p:txBody>
      </p:sp>
    </p:spTree>
    <p:extLst>
      <p:ext uri="{BB962C8B-B14F-4D97-AF65-F5344CB8AC3E}">
        <p14:creationId xmlns:p14="http://schemas.microsoft.com/office/powerpoint/2010/main" val="39770466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b="1" dirty="0" smtClean="0"/>
              <a:t>Cover crop effects on arthropod populations</a:t>
            </a:r>
            <a:endParaRPr lang="en-US" b="1" dirty="0"/>
          </a:p>
        </p:txBody>
      </p:sp>
      <p:sp>
        <p:nvSpPr>
          <p:cNvPr id="3" name="Content Placeholder 2"/>
          <p:cNvSpPr>
            <a:spLocks noGrp="1"/>
          </p:cNvSpPr>
          <p:nvPr>
            <p:ph idx="1"/>
          </p:nvPr>
        </p:nvSpPr>
        <p:spPr>
          <a:xfrm>
            <a:off x="628650" y="1851970"/>
            <a:ext cx="7531281" cy="2172601"/>
          </a:xfrm>
        </p:spPr>
        <p:txBody>
          <a:bodyPr>
            <a:normAutofit fontScale="77500" lnSpcReduction="20000"/>
          </a:bodyPr>
          <a:lstStyle/>
          <a:p>
            <a:r>
              <a:rPr lang="en-US" dirty="0" smtClean="0"/>
              <a:t>Cover crops can have many effects on arthropod populations:</a:t>
            </a:r>
          </a:p>
          <a:p>
            <a:pPr lvl="1"/>
            <a:r>
              <a:rPr lang="en-US" dirty="0" smtClean="0"/>
              <a:t>Reduce pest insect/arthropod populations</a:t>
            </a:r>
          </a:p>
          <a:p>
            <a:pPr lvl="1"/>
            <a:r>
              <a:rPr lang="en-US" dirty="0" smtClean="0"/>
              <a:t>Promote natural enemies &amp; beneficials</a:t>
            </a:r>
          </a:p>
          <a:p>
            <a:pPr lvl="1"/>
            <a:r>
              <a:rPr lang="en-US" dirty="0" smtClean="0"/>
              <a:t>Promote pollinator populations &amp; diversity</a:t>
            </a:r>
          </a:p>
          <a:p>
            <a:pPr lvl="1"/>
            <a:r>
              <a:rPr lang="en-US" dirty="0" smtClean="0"/>
              <a:t>Possible pest bridging issues?</a:t>
            </a:r>
          </a:p>
          <a:p>
            <a:endParaRPr lang="en-US" dirty="0"/>
          </a:p>
        </p:txBody>
      </p:sp>
      <p:grpSp>
        <p:nvGrpSpPr>
          <p:cNvPr id="4" name="Group 3">
            <a:extLst>
              <a:ext uri="{FF2B5EF4-FFF2-40B4-BE49-F238E27FC236}">
                <a16:creationId xmlns="" xmlns:a16="http://schemas.microsoft.com/office/drawing/2014/main" id="{28351D78-B1D2-4EFF-B926-7482886EF32B}"/>
              </a:ext>
            </a:extLst>
          </p:cNvPr>
          <p:cNvGrpSpPr/>
          <p:nvPr/>
        </p:nvGrpSpPr>
        <p:grpSpPr>
          <a:xfrm rot="16200000">
            <a:off x="5375630" y="3708665"/>
            <a:ext cx="1381667" cy="2171841"/>
            <a:chOff x="297102" y="1234828"/>
            <a:chExt cx="2727240" cy="3749587"/>
          </a:xfrm>
        </p:grpSpPr>
        <p:pic>
          <p:nvPicPr>
            <p:cNvPr id="5" name="Picture 2" descr="https://bugwoodcloud.org/images/768x512/5137099.jpg">
              <a:extLst>
                <a:ext uri="{FF2B5EF4-FFF2-40B4-BE49-F238E27FC236}">
                  <a16:creationId xmlns="" xmlns:a16="http://schemas.microsoft.com/office/drawing/2014/main" id="{03CA73E8-17F5-4640-BC43-79271E136C6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7150" y="1234828"/>
              <a:ext cx="2687192" cy="3360935"/>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 xmlns:a16="http://schemas.microsoft.com/office/drawing/2014/main" id="{36CC0561-262B-4718-83AD-72A484208163}"/>
                </a:ext>
              </a:extLst>
            </p:cNvPr>
            <p:cNvSpPr txBox="1"/>
            <p:nvPr/>
          </p:nvSpPr>
          <p:spPr>
            <a:xfrm rot="5400000">
              <a:off x="-850610" y="3531477"/>
              <a:ext cx="2600650" cy="305225"/>
            </a:xfrm>
            <a:prstGeom prst="rect">
              <a:avLst/>
            </a:prstGeom>
            <a:noFill/>
          </p:spPr>
          <p:txBody>
            <a:bodyPr wrap="square" rtlCol="0">
              <a:spAutoFit/>
            </a:bodyPr>
            <a:lstStyle/>
            <a:p>
              <a:r>
                <a:rPr lang="en-US" sz="675" i="1" dirty="0">
                  <a:solidFill>
                    <a:schemeClr val="bg1"/>
                  </a:solidFill>
                  <a:latin typeface="Arial" panose="020B0604020202020204" pitchFamily="34" charset="0"/>
                  <a:cs typeface="Arial" panose="020B0604020202020204" pitchFamily="34" charset="0"/>
                </a:rPr>
                <a:t>Photo cred: Susan Ellis, Bugwood.org</a:t>
              </a:r>
            </a:p>
          </p:txBody>
        </p:sp>
      </p:grpSp>
      <p:sp>
        <p:nvSpPr>
          <p:cNvPr id="7" name="TextBox 6"/>
          <p:cNvSpPr txBox="1"/>
          <p:nvPr/>
        </p:nvSpPr>
        <p:spPr>
          <a:xfrm>
            <a:off x="5187481" y="5457980"/>
            <a:ext cx="2867891" cy="300082"/>
          </a:xfrm>
          <a:prstGeom prst="rect">
            <a:avLst/>
          </a:prstGeom>
          <a:noFill/>
        </p:spPr>
        <p:txBody>
          <a:bodyPr wrap="square" rtlCol="0">
            <a:spAutoFit/>
          </a:bodyPr>
          <a:lstStyle/>
          <a:p>
            <a:r>
              <a:rPr lang="en-US" sz="1350" dirty="0"/>
              <a:t>Cucumber beetle</a:t>
            </a:r>
          </a:p>
        </p:txBody>
      </p:sp>
      <p:grpSp>
        <p:nvGrpSpPr>
          <p:cNvPr id="12" name="Group 11">
            <a:extLst>
              <a:ext uri="{FF2B5EF4-FFF2-40B4-BE49-F238E27FC236}">
                <a16:creationId xmlns="" xmlns:a16="http://schemas.microsoft.com/office/drawing/2014/main" id="{2C75D6FC-C00D-4391-A012-EC34EC00C878}"/>
              </a:ext>
            </a:extLst>
          </p:cNvPr>
          <p:cNvGrpSpPr/>
          <p:nvPr/>
        </p:nvGrpSpPr>
        <p:grpSpPr>
          <a:xfrm>
            <a:off x="226691" y="4119155"/>
            <a:ext cx="2469603" cy="1269072"/>
            <a:chOff x="3359447" y="1619827"/>
            <a:chExt cx="4218954" cy="2459140"/>
          </a:xfrm>
        </p:grpSpPr>
        <p:pic>
          <p:nvPicPr>
            <p:cNvPr id="13" name="Picture 12" descr="Melon aphids, Aphis gossypii Glover, on okra.">
              <a:extLst>
                <a:ext uri="{FF2B5EF4-FFF2-40B4-BE49-F238E27FC236}">
                  <a16:creationId xmlns="" xmlns:a16="http://schemas.microsoft.com/office/drawing/2014/main" id="{64875ABD-AD92-41FC-8EF6-B05EB79FC5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2327" y="1619827"/>
              <a:ext cx="4126074" cy="245914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 xmlns:a16="http://schemas.microsoft.com/office/drawing/2014/main" id="{499EBE12-4B21-4F69-BE13-9ECDCBBAE31C}"/>
                </a:ext>
              </a:extLst>
            </p:cNvPr>
            <p:cNvSpPr txBox="1"/>
            <p:nvPr/>
          </p:nvSpPr>
          <p:spPr>
            <a:xfrm>
              <a:off x="3359447" y="3613408"/>
              <a:ext cx="3465039" cy="312128"/>
            </a:xfrm>
            <a:prstGeom prst="rect">
              <a:avLst/>
            </a:prstGeom>
            <a:noFill/>
          </p:spPr>
          <p:txBody>
            <a:bodyPr wrap="square" rtlCol="0">
              <a:spAutoFit/>
            </a:bodyPr>
            <a:lstStyle/>
            <a:p>
              <a:r>
                <a:rPr lang="en-US" sz="675" i="1" dirty="0">
                  <a:latin typeface="Arial" panose="020B0604020202020204" pitchFamily="34" charset="0"/>
                  <a:cs typeface="Arial" panose="020B0604020202020204" pitchFamily="34" charset="0"/>
                </a:rPr>
                <a:t>Photo cred: Paul M. Choate, University of Florida</a:t>
              </a:r>
            </a:p>
          </p:txBody>
        </p:sp>
      </p:grpSp>
      <p:grpSp>
        <p:nvGrpSpPr>
          <p:cNvPr id="15" name="Group 14">
            <a:extLst>
              <a:ext uri="{FF2B5EF4-FFF2-40B4-BE49-F238E27FC236}">
                <a16:creationId xmlns="" xmlns:a16="http://schemas.microsoft.com/office/drawing/2014/main" id="{116D7D46-BAB8-4053-A85F-55D85F81EF27}"/>
              </a:ext>
            </a:extLst>
          </p:cNvPr>
          <p:cNvGrpSpPr/>
          <p:nvPr/>
        </p:nvGrpSpPr>
        <p:grpSpPr>
          <a:xfrm>
            <a:off x="2827704" y="4119154"/>
            <a:ext cx="1982709" cy="1313149"/>
            <a:chOff x="3787365" y="3634027"/>
            <a:chExt cx="3918032" cy="2663789"/>
          </a:xfrm>
        </p:grpSpPr>
        <p:pic>
          <p:nvPicPr>
            <p:cNvPr id="16" name="Picture 6" descr="https://bugwoodcloud.org/images/768x512/1573798.jpg">
              <a:extLst>
                <a:ext uri="{FF2B5EF4-FFF2-40B4-BE49-F238E27FC236}">
                  <a16:creationId xmlns="" xmlns:a16="http://schemas.microsoft.com/office/drawing/2014/main" id="{1267F32D-B251-4D52-A109-26D7A4A9C0A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63880" y="3634027"/>
              <a:ext cx="3841517" cy="2663789"/>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 xmlns:a16="http://schemas.microsoft.com/office/drawing/2014/main" id="{88B9FEF4-0EF3-4DB1-BA77-65010F0A8083}"/>
                </a:ext>
              </a:extLst>
            </p:cNvPr>
            <p:cNvSpPr txBox="1"/>
            <p:nvPr/>
          </p:nvSpPr>
          <p:spPr>
            <a:xfrm>
              <a:off x="3787365" y="5499980"/>
              <a:ext cx="3841515" cy="487846"/>
            </a:xfrm>
            <a:prstGeom prst="rect">
              <a:avLst/>
            </a:prstGeom>
            <a:noFill/>
          </p:spPr>
          <p:txBody>
            <a:bodyPr wrap="square" rtlCol="0">
              <a:spAutoFit/>
            </a:bodyPr>
            <a:lstStyle/>
            <a:p>
              <a:r>
                <a:rPr lang="en-US" sz="675" i="1" dirty="0">
                  <a:solidFill>
                    <a:schemeClr val="bg1"/>
                  </a:solidFill>
                  <a:latin typeface="Arial" panose="020B0604020202020204" pitchFamily="34" charset="0"/>
                  <a:cs typeface="Arial" panose="020B0604020202020204" pitchFamily="34" charset="0"/>
                </a:rPr>
                <a:t>Photo cred: Gerald Holmes, California Polytechnic State University at San Luis Obispo, Bugwood.org</a:t>
              </a:r>
            </a:p>
          </p:txBody>
        </p:sp>
      </p:grpSp>
      <p:sp>
        <p:nvSpPr>
          <p:cNvPr id="18" name="TextBox 17"/>
          <p:cNvSpPr txBox="1"/>
          <p:nvPr/>
        </p:nvSpPr>
        <p:spPr>
          <a:xfrm>
            <a:off x="745613" y="5405723"/>
            <a:ext cx="1916087" cy="300082"/>
          </a:xfrm>
          <a:prstGeom prst="rect">
            <a:avLst/>
          </a:prstGeom>
          <a:noFill/>
        </p:spPr>
        <p:txBody>
          <a:bodyPr wrap="square" rtlCol="0">
            <a:spAutoFit/>
          </a:bodyPr>
          <a:lstStyle/>
          <a:p>
            <a:r>
              <a:rPr lang="en-US" sz="1350" dirty="0"/>
              <a:t>Melon aphids</a:t>
            </a:r>
          </a:p>
        </p:txBody>
      </p:sp>
      <p:sp>
        <p:nvSpPr>
          <p:cNvPr id="19" name="TextBox 18"/>
          <p:cNvSpPr txBox="1"/>
          <p:nvPr/>
        </p:nvSpPr>
        <p:spPr>
          <a:xfrm>
            <a:off x="3290381" y="5432303"/>
            <a:ext cx="1726970" cy="300082"/>
          </a:xfrm>
          <a:prstGeom prst="rect">
            <a:avLst/>
          </a:prstGeom>
          <a:noFill/>
        </p:spPr>
        <p:txBody>
          <a:bodyPr wrap="square" rtlCol="0">
            <a:spAutoFit/>
          </a:bodyPr>
          <a:lstStyle/>
          <a:p>
            <a:r>
              <a:rPr lang="en-US" sz="1350" dirty="0"/>
              <a:t>Squash bug</a:t>
            </a:r>
          </a:p>
        </p:txBody>
      </p:sp>
    </p:spTree>
    <p:extLst>
      <p:ext uri="{BB962C8B-B14F-4D97-AF65-F5344CB8AC3E}">
        <p14:creationId xmlns:p14="http://schemas.microsoft.com/office/powerpoint/2010/main" val="7264351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b="1" dirty="0"/>
              <a:t>Cover crop effects on arthropod </a:t>
            </a:r>
            <a:r>
              <a:rPr lang="en-US" b="1" dirty="0" smtClean="0"/>
              <a:t>populations</a:t>
            </a:r>
            <a:endParaRPr lang="en-US" b="1" dirty="0"/>
          </a:p>
        </p:txBody>
      </p:sp>
      <p:sp>
        <p:nvSpPr>
          <p:cNvPr id="3" name="Content Placeholder 2"/>
          <p:cNvSpPr>
            <a:spLocks noGrp="1"/>
          </p:cNvSpPr>
          <p:nvPr>
            <p:ph idx="1"/>
          </p:nvPr>
        </p:nvSpPr>
        <p:spPr>
          <a:xfrm>
            <a:off x="628651" y="1851970"/>
            <a:ext cx="4814108" cy="3638003"/>
          </a:xfrm>
        </p:spPr>
        <p:txBody>
          <a:bodyPr>
            <a:normAutofit fontScale="70000" lnSpcReduction="20000"/>
          </a:bodyPr>
          <a:lstStyle/>
          <a:p>
            <a:r>
              <a:rPr lang="en-US" dirty="0" smtClean="0"/>
              <a:t>Reduction in pest insect populations by disrupting their life cycles</a:t>
            </a:r>
          </a:p>
          <a:p>
            <a:pPr lvl="1"/>
            <a:r>
              <a:rPr lang="en-US" dirty="0" smtClean="0"/>
              <a:t>These effects are varied, depending on the crop, its associated pests, and subsequent crops.</a:t>
            </a:r>
          </a:p>
          <a:p>
            <a:r>
              <a:rPr lang="en-US" dirty="0" smtClean="0"/>
              <a:t>Impact on beneficial </a:t>
            </a:r>
            <a:r>
              <a:rPr lang="en-US" dirty="0"/>
              <a:t>insect/arthropod populations</a:t>
            </a:r>
          </a:p>
          <a:p>
            <a:pPr lvl="1"/>
            <a:r>
              <a:rPr lang="en-US" dirty="0"/>
              <a:t>Increase natural predators </a:t>
            </a:r>
            <a:endParaRPr lang="en-US" dirty="0" smtClean="0"/>
          </a:p>
          <a:p>
            <a:pPr lvl="2"/>
            <a:r>
              <a:rPr lang="en-US" dirty="0" smtClean="0"/>
              <a:t>Provide refuge and overwintering sites</a:t>
            </a:r>
          </a:p>
          <a:p>
            <a:pPr lvl="2"/>
            <a:r>
              <a:rPr lang="en-US" dirty="0" smtClean="0"/>
              <a:t>Springtime habitat</a:t>
            </a:r>
            <a:endParaRPr lang="en-US" dirty="0"/>
          </a:p>
          <a:p>
            <a:pPr lvl="2"/>
            <a:r>
              <a:rPr lang="en-US" dirty="0" smtClean="0"/>
              <a:t>Positively </a:t>
            </a:r>
            <a:r>
              <a:rPr lang="en-US" dirty="0"/>
              <a:t>impacted by plant diversity</a:t>
            </a:r>
          </a:p>
          <a:p>
            <a:pPr lvl="1"/>
            <a:endParaRPr lang="en-US" dirty="0"/>
          </a:p>
        </p:txBody>
      </p:sp>
      <p:pic>
        <p:nvPicPr>
          <p:cNvPr id="1026" name="Picture 2" descr="Image result for predatory mi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1414" y="1851969"/>
            <a:ext cx="2657691" cy="265769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5952216" y="4509660"/>
            <a:ext cx="2582877" cy="300082"/>
          </a:xfrm>
          <a:prstGeom prst="rect">
            <a:avLst/>
          </a:prstGeom>
          <a:noFill/>
        </p:spPr>
        <p:txBody>
          <a:bodyPr wrap="square" rtlCol="0">
            <a:spAutoFit/>
          </a:bodyPr>
          <a:lstStyle/>
          <a:p>
            <a:r>
              <a:rPr lang="en-US" sz="1350" dirty="0"/>
              <a:t>Predatory mite; </a:t>
            </a:r>
            <a:r>
              <a:rPr lang="en-US" sz="750" dirty="0"/>
              <a:t>Source: www.planetnatural.com</a:t>
            </a:r>
          </a:p>
        </p:txBody>
      </p:sp>
    </p:spTree>
    <p:extLst>
      <p:ext uri="{BB962C8B-B14F-4D97-AF65-F5344CB8AC3E}">
        <p14:creationId xmlns:p14="http://schemas.microsoft.com/office/powerpoint/2010/main" val="39195643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50317"/>
            <a:ext cx="7886700" cy="567819"/>
          </a:xfrm>
        </p:spPr>
        <p:txBody>
          <a:bodyPr>
            <a:normAutofit fontScale="90000"/>
          </a:bodyPr>
          <a:lstStyle/>
          <a:p>
            <a:pPr algn="l"/>
            <a:r>
              <a:rPr lang="en-US" b="1" dirty="0"/>
              <a:t>Cover crop effects on arthropod </a:t>
            </a:r>
            <a:r>
              <a:rPr lang="en-US" b="1" dirty="0" smtClean="0"/>
              <a:t>populations</a:t>
            </a:r>
            <a:endParaRPr lang="en-US" b="1" dirty="0"/>
          </a:p>
        </p:txBody>
      </p:sp>
      <p:sp>
        <p:nvSpPr>
          <p:cNvPr id="3" name="Content Placeholder 2"/>
          <p:cNvSpPr>
            <a:spLocks noGrp="1"/>
          </p:cNvSpPr>
          <p:nvPr>
            <p:ph idx="1"/>
          </p:nvPr>
        </p:nvSpPr>
        <p:spPr>
          <a:xfrm>
            <a:off x="332559" y="1568477"/>
            <a:ext cx="4789170" cy="3784824"/>
          </a:xfrm>
        </p:spPr>
        <p:txBody>
          <a:bodyPr>
            <a:normAutofit fontScale="62500" lnSpcReduction="20000"/>
          </a:bodyPr>
          <a:lstStyle/>
          <a:p>
            <a:r>
              <a:rPr lang="en-US" dirty="0" smtClean="0">
                <a:solidFill>
                  <a:srgbClr val="000000"/>
                </a:solidFill>
                <a:cs typeface="Arial" panose="020B0604020202020204" pitchFamily="34" charset="0"/>
              </a:rPr>
              <a:t>Examples of promoting beneficials/predators</a:t>
            </a:r>
          </a:p>
          <a:p>
            <a:pPr lvl="1"/>
            <a:r>
              <a:rPr lang="en-US" dirty="0" smtClean="0">
                <a:solidFill>
                  <a:srgbClr val="000000"/>
                </a:solidFill>
                <a:cs typeface="Arial" panose="020B0604020202020204" pitchFamily="34" charset="0"/>
              </a:rPr>
              <a:t>Strip </a:t>
            </a:r>
            <a:r>
              <a:rPr lang="en-US" dirty="0">
                <a:solidFill>
                  <a:srgbClr val="000000"/>
                </a:solidFill>
                <a:cs typeface="Arial" panose="020B0604020202020204" pitchFamily="34" charset="0"/>
              </a:rPr>
              <a:t>tilled cover crops help maintain predator insect </a:t>
            </a:r>
            <a:r>
              <a:rPr lang="en-US" dirty="0" smtClean="0">
                <a:solidFill>
                  <a:srgbClr val="000000"/>
                </a:solidFill>
                <a:cs typeface="Arial" panose="020B0604020202020204" pitchFamily="34" charset="0"/>
              </a:rPr>
              <a:t>populations, and lady beetles preferred legume cover crops </a:t>
            </a:r>
            <a:r>
              <a:rPr lang="en-US" dirty="0">
                <a:solidFill>
                  <a:srgbClr val="000000"/>
                </a:solidFill>
                <a:cs typeface="Arial" panose="020B0604020202020204" pitchFamily="34" charset="0"/>
              </a:rPr>
              <a:t>(Tillman et al., 2004)</a:t>
            </a:r>
            <a:endParaRPr lang="en-US" dirty="0"/>
          </a:p>
          <a:p>
            <a:pPr lvl="1"/>
            <a:r>
              <a:rPr lang="en-US" dirty="0"/>
              <a:t>Cereal rye can support populations of lady beetles which are a major predator of aphids (Bugg et al., 1990</a:t>
            </a:r>
            <a:r>
              <a:rPr lang="en-US" dirty="0" smtClean="0"/>
              <a:t>).</a:t>
            </a:r>
          </a:p>
          <a:p>
            <a:pPr lvl="1"/>
            <a:r>
              <a:rPr lang="en-US" dirty="0" smtClean="0"/>
              <a:t>Crimson clover can reduce Colorado potato beetle populations in eggplant (Hooks et al., 2013)</a:t>
            </a:r>
          </a:p>
          <a:p>
            <a:pPr lvl="1"/>
            <a:r>
              <a:rPr lang="en-US" dirty="0" smtClean="0"/>
              <a:t>Many cover crops can support predatory mites which can help keep spider mites in check</a:t>
            </a:r>
          </a:p>
          <a:p>
            <a:pPr lvl="1"/>
            <a:endParaRPr lang="en-US" dirty="0" smtClean="0"/>
          </a:p>
          <a:p>
            <a:pPr lvl="1"/>
            <a:endParaRPr lang="en-US" dirty="0"/>
          </a:p>
          <a:p>
            <a:endParaRPr lang="en-US" dirty="0"/>
          </a:p>
        </p:txBody>
      </p:sp>
      <p:pic>
        <p:nvPicPr>
          <p:cNvPr id="4" name="Picture 3"/>
          <p:cNvPicPr>
            <a:picLocks noChangeAspect="1"/>
          </p:cNvPicPr>
          <p:nvPr/>
        </p:nvPicPr>
        <p:blipFill>
          <a:blip r:embed="rId2"/>
          <a:stretch>
            <a:fillRect/>
          </a:stretch>
        </p:blipFill>
        <p:spPr>
          <a:xfrm>
            <a:off x="5363799" y="1568477"/>
            <a:ext cx="3351848" cy="2003348"/>
          </a:xfrm>
          <a:prstGeom prst="rect">
            <a:avLst/>
          </a:prstGeom>
        </p:spPr>
      </p:pic>
      <p:pic>
        <p:nvPicPr>
          <p:cNvPr id="5" name="Picture 4"/>
          <p:cNvPicPr>
            <a:picLocks noChangeAspect="1"/>
          </p:cNvPicPr>
          <p:nvPr/>
        </p:nvPicPr>
        <p:blipFill>
          <a:blip r:embed="rId3"/>
          <a:stretch>
            <a:fillRect/>
          </a:stretch>
        </p:blipFill>
        <p:spPr>
          <a:xfrm>
            <a:off x="6087223" y="3571825"/>
            <a:ext cx="1905000" cy="1905000"/>
          </a:xfrm>
          <a:prstGeom prst="rect">
            <a:avLst/>
          </a:prstGeom>
        </p:spPr>
      </p:pic>
    </p:spTree>
    <p:extLst>
      <p:ext uri="{BB962C8B-B14F-4D97-AF65-F5344CB8AC3E}">
        <p14:creationId xmlns:p14="http://schemas.microsoft.com/office/powerpoint/2010/main" val="10545782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745"/>
            <a:ext cx="8229600" cy="1143000"/>
          </a:xfrm>
        </p:spPr>
        <p:txBody>
          <a:bodyPr/>
          <a:lstStyle/>
          <a:p>
            <a:pPr algn="l"/>
            <a:r>
              <a:rPr lang="en-US" b="1" dirty="0" smtClean="0"/>
              <a:t>Pollinator effects</a:t>
            </a:r>
            <a:endParaRPr lang="en-US" b="1" dirty="0"/>
          </a:p>
        </p:txBody>
      </p:sp>
      <p:sp>
        <p:nvSpPr>
          <p:cNvPr id="3" name="Content Placeholder 2"/>
          <p:cNvSpPr>
            <a:spLocks noGrp="1"/>
          </p:cNvSpPr>
          <p:nvPr>
            <p:ph idx="1"/>
          </p:nvPr>
        </p:nvSpPr>
        <p:spPr>
          <a:xfrm>
            <a:off x="4572000" y="1315776"/>
            <a:ext cx="3579668" cy="3638003"/>
          </a:xfrm>
        </p:spPr>
        <p:txBody>
          <a:bodyPr>
            <a:normAutofit fontScale="62500" lnSpcReduction="20000"/>
          </a:bodyPr>
          <a:lstStyle/>
          <a:p>
            <a:r>
              <a:rPr lang="en-US" dirty="0" smtClean="0"/>
              <a:t>Pollinator conservation is important due to global decline:</a:t>
            </a:r>
          </a:p>
          <a:p>
            <a:pPr lvl="1"/>
            <a:r>
              <a:rPr lang="en-US" dirty="0" smtClean="0"/>
              <a:t>Habitat destruction</a:t>
            </a:r>
          </a:p>
          <a:p>
            <a:pPr lvl="1"/>
            <a:r>
              <a:rPr lang="en-US" dirty="0" smtClean="0"/>
              <a:t>Pesticide use</a:t>
            </a:r>
          </a:p>
          <a:p>
            <a:pPr lvl="1"/>
            <a:r>
              <a:rPr lang="en-US" dirty="0" smtClean="0"/>
              <a:t>Disease</a:t>
            </a:r>
          </a:p>
          <a:p>
            <a:pPr lvl="1"/>
            <a:r>
              <a:rPr lang="en-US" dirty="0" smtClean="0"/>
              <a:t>Climate effects</a:t>
            </a:r>
          </a:p>
          <a:p>
            <a:pPr marL="457200" lvl="1" indent="0">
              <a:buNone/>
            </a:pPr>
            <a:endParaRPr lang="en-US" dirty="0" smtClean="0"/>
          </a:p>
          <a:p>
            <a:r>
              <a:rPr lang="en-US" dirty="0" smtClean="0"/>
              <a:t>35% of food crops are reliant on pollinator services, so having abundant pollinators present is desirable</a:t>
            </a:r>
          </a:p>
          <a:p>
            <a:pPr lvl="1"/>
            <a:endParaRPr lang="en-US" dirty="0" smtClean="0"/>
          </a:p>
          <a:p>
            <a:endParaRPr lang="en-US" dirty="0"/>
          </a:p>
        </p:txBody>
      </p:sp>
      <p:pic>
        <p:nvPicPr>
          <p:cNvPr id="4" name="Picture 3">
            <a:extLst>
              <a:ext uri="{FF2B5EF4-FFF2-40B4-BE49-F238E27FC236}">
                <a16:creationId xmlns="" xmlns:a16="http://schemas.microsoft.com/office/drawing/2014/main" id="{019362F1-23C9-4CCF-8153-16560845AD6E}"/>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238" r="1" b="21483"/>
          <a:stretch/>
        </p:blipFill>
        <p:spPr>
          <a:xfrm>
            <a:off x="457200" y="1309632"/>
            <a:ext cx="3889171" cy="2295717"/>
          </a:xfrm>
          <a:prstGeom prst="rect">
            <a:avLst/>
          </a:prstGeom>
          <a:ln w="38100">
            <a:solidFill>
              <a:schemeClr val="tx1"/>
            </a:solidFill>
          </a:ln>
        </p:spPr>
      </p:pic>
      <p:pic>
        <p:nvPicPr>
          <p:cNvPr id="5" name="Picture 2" descr="https://bugwoodcloud.org/images/768x512/1573566.jpg">
            <a:extLst>
              <a:ext uri="{FF2B5EF4-FFF2-40B4-BE49-F238E27FC236}">
                <a16:creationId xmlns="" xmlns:a16="http://schemas.microsoft.com/office/drawing/2014/main" id="{EBF568A4-D836-40CA-BDED-77B4E57F739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17044" y="3997118"/>
            <a:ext cx="2076932" cy="1417673"/>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40893" y="3605349"/>
            <a:ext cx="2581102" cy="253916"/>
          </a:xfrm>
          <a:prstGeom prst="rect">
            <a:avLst/>
          </a:prstGeom>
          <a:noFill/>
        </p:spPr>
        <p:txBody>
          <a:bodyPr wrap="square" rtlCol="0">
            <a:spAutoFit/>
          </a:bodyPr>
          <a:lstStyle/>
          <a:p>
            <a:r>
              <a:rPr lang="en-US" sz="1050" dirty="0"/>
              <a:t>Source: Paige Hickman</a:t>
            </a:r>
          </a:p>
        </p:txBody>
      </p:sp>
      <p:sp>
        <p:nvSpPr>
          <p:cNvPr id="7" name="TextBox 6"/>
          <p:cNvSpPr txBox="1"/>
          <p:nvPr/>
        </p:nvSpPr>
        <p:spPr>
          <a:xfrm>
            <a:off x="1721698" y="5414791"/>
            <a:ext cx="1889067" cy="253916"/>
          </a:xfrm>
          <a:prstGeom prst="rect">
            <a:avLst/>
          </a:prstGeom>
          <a:noFill/>
        </p:spPr>
        <p:txBody>
          <a:bodyPr wrap="square" rtlCol="0">
            <a:spAutoFit/>
          </a:bodyPr>
          <a:lstStyle/>
          <a:p>
            <a:r>
              <a:rPr lang="en-US" sz="1050" dirty="0"/>
              <a:t>Source: bugwood.org</a:t>
            </a:r>
          </a:p>
        </p:txBody>
      </p:sp>
    </p:spTree>
    <p:extLst>
      <p:ext uri="{BB962C8B-B14F-4D97-AF65-F5344CB8AC3E}">
        <p14:creationId xmlns:p14="http://schemas.microsoft.com/office/powerpoint/2010/main" val="29763653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pPr algn="l"/>
            <a:r>
              <a:rPr lang="en-US" b="1" dirty="0" smtClean="0"/>
              <a:t>Pollinator effects</a:t>
            </a:r>
            <a:endParaRPr lang="en-US" b="1" dirty="0"/>
          </a:p>
        </p:txBody>
      </p:sp>
      <p:sp>
        <p:nvSpPr>
          <p:cNvPr id="3" name="Content Placeholder 2"/>
          <p:cNvSpPr>
            <a:spLocks noGrp="1"/>
          </p:cNvSpPr>
          <p:nvPr>
            <p:ph idx="1"/>
          </p:nvPr>
        </p:nvSpPr>
        <p:spPr>
          <a:xfrm>
            <a:off x="532857" y="1355581"/>
            <a:ext cx="5225588" cy="3638003"/>
          </a:xfrm>
        </p:spPr>
        <p:txBody>
          <a:bodyPr>
            <a:normAutofit fontScale="62500" lnSpcReduction="20000"/>
          </a:bodyPr>
          <a:lstStyle/>
          <a:p>
            <a:r>
              <a:rPr lang="en-US" dirty="0"/>
              <a:t>Winter planted flowering cover crops can provide </a:t>
            </a:r>
            <a:r>
              <a:rPr lang="en-US" dirty="0" smtClean="0"/>
              <a:t>an early-season </a:t>
            </a:r>
            <a:r>
              <a:rPr lang="en-US" dirty="0"/>
              <a:t>food source for emerging pollinators</a:t>
            </a:r>
          </a:p>
          <a:p>
            <a:pPr lvl="1"/>
            <a:r>
              <a:rPr lang="en-US" dirty="0"/>
              <a:t>Can increase pollinator abundance for subsequent </a:t>
            </a:r>
            <a:r>
              <a:rPr lang="en-US" dirty="0" smtClean="0"/>
              <a:t>crops</a:t>
            </a:r>
          </a:p>
          <a:p>
            <a:pPr lvl="1"/>
            <a:r>
              <a:rPr lang="en-US" dirty="0" smtClean="0"/>
              <a:t>Floral density is the primary factor affecting bee populations</a:t>
            </a:r>
          </a:p>
          <a:p>
            <a:pPr lvl="1"/>
            <a:r>
              <a:rPr lang="en-US" dirty="0" smtClean="0"/>
              <a:t>Canola has the highest floral density compared to Austrian pea and crimson clover </a:t>
            </a:r>
          </a:p>
          <a:p>
            <a:pPr lvl="1"/>
            <a:r>
              <a:rPr lang="en-US" dirty="0" smtClean="0"/>
              <a:t>Canola also supported the greatest bee diversity, likely due to flowering earlier than Austrian pea and crimson clover (Ellis and Barbercheck, 2015)</a:t>
            </a:r>
          </a:p>
        </p:txBody>
      </p:sp>
      <p:pic>
        <p:nvPicPr>
          <p:cNvPr id="2050" name="Picture 2" descr="Image result for canola fiel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91949" y="1433652"/>
            <a:ext cx="2794851" cy="186137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891949" y="3295023"/>
            <a:ext cx="2805545" cy="219291"/>
          </a:xfrm>
          <a:prstGeom prst="rect">
            <a:avLst/>
          </a:prstGeom>
          <a:noFill/>
        </p:spPr>
        <p:txBody>
          <a:bodyPr wrap="square" rtlCol="0">
            <a:spAutoFit/>
          </a:bodyPr>
          <a:lstStyle/>
          <a:p>
            <a:r>
              <a:rPr lang="en-US" sz="825" dirty="0"/>
              <a:t>Source:www.albertafarmexpress.ca</a:t>
            </a:r>
          </a:p>
        </p:txBody>
      </p:sp>
    </p:spTree>
    <p:extLst>
      <p:ext uri="{BB962C8B-B14F-4D97-AF65-F5344CB8AC3E}">
        <p14:creationId xmlns:p14="http://schemas.microsoft.com/office/powerpoint/2010/main" val="20195918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36"/>
            <a:ext cx="8229600" cy="1143000"/>
          </a:xfrm>
        </p:spPr>
        <p:txBody>
          <a:bodyPr/>
          <a:lstStyle/>
          <a:p>
            <a:pPr algn="l"/>
            <a:r>
              <a:rPr lang="en-US" b="1" dirty="0" smtClean="0"/>
              <a:t>Pest Bridging</a:t>
            </a:r>
            <a:endParaRPr lang="en-US" b="1" dirty="0"/>
          </a:p>
        </p:txBody>
      </p:sp>
      <p:sp>
        <p:nvSpPr>
          <p:cNvPr id="3" name="Content Placeholder 2"/>
          <p:cNvSpPr>
            <a:spLocks noGrp="1"/>
          </p:cNvSpPr>
          <p:nvPr>
            <p:ph idx="1"/>
          </p:nvPr>
        </p:nvSpPr>
        <p:spPr>
          <a:xfrm>
            <a:off x="908685" y="1481297"/>
            <a:ext cx="7326630" cy="3747417"/>
          </a:xfrm>
        </p:spPr>
        <p:txBody>
          <a:bodyPr>
            <a:normAutofit fontScale="70000" lnSpcReduction="20000"/>
          </a:bodyPr>
          <a:lstStyle/>
          <a:p>
            <a:r>
              <a:rPr lang="en-US" dirty="0" smtClean="0"/>
              <a:t>Cover crop effects on pest populations is not always positive</a:t>
            </a:r>
          </a:p>
          <a:p>
            <a:pPr lvl="1"/>
            <a:r>
              <a:rPr lang="en-US" dirty="0" smtClean="0"/>
              <a:t>Cover crops can possibly serve as alternate hosts for pest insects</a:t>
            </a:r>
          </a:p>
          <a:p>
            <a:pPr lvl="2"/>
            <a:r>
              <a:rPr lang="en-US" dirty="0" smtClean="0"/>
              <a:t>Overwintering sites for pests vs. beneficials</a:t>
            </a:r>
          </a:p>
          <a:p>
            <a:pPr lvl="2"/>
            <a:r>
              <a:rPr lang="en-US" dirty="0" smtClean="0"/>
              <a:t>May increase pest populations and damage in subsequent crop</a:t>
            </a:r>
          </a:p>
          <a:p>
            <a:pPr lvl="3"/>
            <a:r>
              <a:rPr lang="en-US" dirty="0"/>
              <a:t>(Dunbar et al., 2016</a:t>
            </a:r>
            <a:r>
              <a:rPr lang="en-US" dirty="0" smtClean="0"/>
              <a:t>) found increased early-season lepidopteran pests and increased damage in cornfields previously planted with a cereal rye cover crop</a:t>
            </a:r>
          </a:p>
          <a:p>
            <a:pPr lvl="2"/>
            <a:r>
              <a:rPr lang="en-US" dirty="0"/>
              <a:t>Important to consider subsequent crops and insect-host plant interactions when choosing cover crop </a:t>
            </a:r>
            <a:r>
              <a:rPr lang="en-US" dirty="0" smtClean="0"/>
              <a:t>plantings</a:t>
            </a:r>
          </a:p>
          <a:p>
            <a:pPr lvl="1"/>
            <a:r>
              <a:rPr lang="en-US" dirty="0" smtClean="0"/>
              <a:t>Can also serve as alternate hosts for plant pathogens if not managed properly</a:t>
            </a:r>
            <a:endParaRPr lang="en-US" dirty="0"/>
          </a:p>
        </p:txBody>
      </p:sp>
    </p:spTree>
    <p:extLst>
      <p:ext uri="{BB962C8B-B14F-4D97-AF65-F5344CB8AC3E}">
        <p14:creationId xmlns:p14="http://schemas.microsoft.com/office/powerpoint/2010/main" val="16139788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4341"/>
            <a:ext cx="8229600" cy="1143000"/>
          </a:xfrm>
        </p:spPr>
        <p:txBody>
          <a:bodyPr/>
          <a:lstStyle/>
          <a:p>
            <a:pPr algn="l"/>
            <a:r>
              <a:rPr lang="en-US" b="1" dirty="0" smtClean="0"/>
              <a:t>Take Home Message</a:t>
            </a:r>
            <a:endParaRPr lang="en-US" b="1" dirty="0"/>
          </a:p>
        </p:txBody>
      </p:sp>
      <p:sp>
        <p:nvSpPr>
          <p:cNvPr id="3" name="Content Placeholder 2"/>
          <p:cNvSpPr>
            <a:spLocks noGrp="1"/>
          </p:cNvSpPr>
          <p:nvPr>
            <p:ph idx="1"/>
          </p:nvPr>
        </p:nvSpPr>
        <p:spPr>
          <a:xfrm>
            <a:off x="457200" y="1121228"/>
            <a:ext cx="8229600" cy="4525963"/>
          </a:xfrm>
        </p:spPr>
        <p:txBody>
          <a:bodyPr/>
          <a:lstStyle/>
          <a:p>
            <a:r>
              <a:rPr lang="en-US" dirty="0"/>
              <a:t>Important to avoid cover crop plantings which could be alternate hosts for the same diseases/insects you are trying to control</a:t>
            </a:r>
          </a:p>
          <a:p>
            <a:r>
              <a:rPr lang="en-US" dirty="0" smtClean="0"/>
              <a:t>Cover crops can provide habitat for beneficial insects and pollinators</a:t>
            </a:r>
          </a:p>
          <a:p>
            <a:r>
              <a:rPr lang="en-US" dirty="0" smtClean="0"/>
              <a:t>Cover crops can suppress diseases </a:t>
            </a:r>
          </a:p>
          <a:p>
            <a:r>
              <a:rPr lang="en-US" dirty="0" smtClean="0"/>
              <a:t>Cover crops can suppress nematodes but highly variety dependent</a:t>
            </a:r>
            <a:endParaRPr lang="en-US" dirty="0"/>
          </a:p>
        </p:txBody>
      </p:sp>
    </p:spTree>
    <p:extLst>
      <p:ext uri="{BB962C8B-B14F-4D97-AF65-F5344CB8AC3E}">
        <p14:creationId xmlns:p14="http://schemas.microsoft.com/office/powerpoint/2010/main" val="21919981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smtClean="0"/>
              <a:t>Authors and Acknowledgements</a:t>
            </a:r>
            <a:endParaRPr lang="en-US" dirty="0"/>
          </a:p>
        </p:txBody>
      </p:sp>
      <p:sp>
        <p:nvSpPr>
          <p:cNvPr id="5" name="TextBox 4"/>
          <p:cNvSpPr txBox="1"/>
          <p:nvPr/>
        </p:nvSpPr>
        <p:spPr>
          <a:xfrm>
            <a:off x="457200" y="1862287"/>
            <a:ext cx="3991566" cy="4247317"/>
          </a:xfrm>
          <a:prstGeom prst="rect">
            <a:avLst/>
          </a:prstGeom>
          <a:noFill/>
        </p:spPr>
        <p:txBody>
          <a:bodyPr wrap="square" rtlCol="0">
            <a:spAutoFit/>
          </a:bodyPr>
          <a:lstStyle/>
          <a:p>
            <a:r>
              <a:rPr lang="en-US" b="1" dirty="0" smtClean="0"/>
              <a:t>Southern SARE </a:t>
            </a:r>
            <a:r>
              <a:rPr lang="en-US" b="1" dirty="0"/>
              <a:t>Grant </a:t>
            </a:r>
            <a:endParaRPr lang="en-US" b="1" dirty="0" smtClean="0"/>
          </a:p>
          <a:p>
            <a:r>
              <a:rPr lang="en-US" b="1" dirty="0" smtClean="0"/>
              <a:t>Professional Development Program</a:t>
            </a:r>
          </a:p>
          <a:p>
            <a:r>
              <a:rPr lang="en-US" b="1" dirty="0" smtClean="0"/>
              <a:t>RD309-137 </a:t>
            </a:r>
            <a:r>
              <a:rPr lang="en-US" b="1" dirty="0"/>
              <a:t>/ S001419 – ES17-135</a:t>
            </a:r>
          </a:p>
          <a:p>
            <a:endParaRPr lang="en-US" dirty="0"/>
          </a:p>
          <a:p>
            <a:r>
              <a:rPr lang="en-US" b="1" dirty="0"/>
              <a:t>Authors:</a:t>
            </a:r>
          </a:p>
          <a:p>
            <a:r>
              <a:rPr lang="en-US" dirty="0"/>
              <a:t>Dr. Jackie Lee</a:t>
            </a:r>
          </a:p>
          <a:p>
            <a:r>
              <a:rPr lang="en-US" dirty="0" smtClean="0"/>
              <a:t>Dr. Amanda </a:t>
            </a:r>
            <a:r>
              <a:rPr lang="en-US" dirty="0"/>
              <a:t>McWhirt </a:t>
            </a:r>
          </a:p>
          <a:p>
            <a:endParaRPr lang="en-US" dirty="0"/>
          </a:p>
          <a:p>
            <a:endParaRPr lang="en-US" dirty="0"/>
          </a:p>
          <a:p>
            <a:r>
              <a:rPr lang="en-US" b="1" dirty="0"/>
              <a:t>Reviewers:</a:t>
            </a:r>
          </a:p>
          <a:p>
            <a:r>
              <a:rPr lang="en-US" dirty="0" smtClean="0"/>
              <a:t>Dr. Trent </a:t>
            </a:r>
            <a:r>
              <a:rPr lang="en-US" dirty="0"/>
              <a:t>Roberts</a:t>
            </a:r>
          </a:p>
          <a:p>
            <a:r>
              <a:rPr lang="en-US" dirty="0" smtClean="0"/>
              <a:t>Dr. Bill </a:t>
            </a:r>
            <a:r>
              <a:rPr lang="en-US" dirty="0"/>
              <a:t>Robertson</a:t>
            </a:r>
          </a:p>
          <a:p>
            <a:r>
              <a:rPr lang="en-US" dirty="0"/>
              <a:t> </a:t>
            </a:r>
          </a:p>
          <a:p>
            <a:endParaRPr lang="en-US" dirty="0"/>
          </a:p>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3014" y="1417638"/>
            <a:ext cx="4024288" cy="3726194"/>
          </a:xfrm>
          <a:prstGeom prst="rect">
            <a:avLst/>
          </a:prstGeom>
        </p:spPr>
      </p:pic>
    </p:spTree>
    <p:extLst>
      <p:ext uri="{BB962C8B-B14F-4D97-AF65-F5344CB8AC3E}">
        <p14:creationId xmlns:p14="http://schemas.microsoft.com/office/powerpoint/2010/main" val="3689559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pPr algn="l"/>
            <a:r>
              <a:rPr lang="en-US" b="1" dirty="0" smtClean="0"/>
              <a:t>Outline  </a:t>
            </a:r>
            <a:endParaRPr lang="en-US" b="1" dirty="0"/>
          </a:p>
        </p:txBody>
      </p:sp>
      <p:sp>
        <p:nvSpPr>
          <p:cNvPr id="3" name="Content Placeholder 2"/>
          <p:cNvSpPr>
            <a:spLocks noGrp="1"/>
          </p:cNvSpPr>
          <p:nvPr>
            <p:ph idx="1"/>
          </p:nvPr>
        </p:nvSpPr>
        <p:spPr>
          <a:xfrm>
            <a:off x="457200" y="1251858"/>
            <a:ext cx="8229600" cy="4525963"/>
          </a:xfrm>
        </p:spPr>
        <p:txBody>
          <a:bodyPr>
            <a:normAutofit/>
          </a:bodyPr>
          <a:lstStyle/>
          <a:p>
            <a:r>
              <a:rPr lang="en-US" b="1" dirty="0"/>
              <a:t>Cover Crops for Effective Crop Rotation and Pest Management </a:t>
            </a:r>
            <a:endParaRPr lang="en-US" b="1" dirty="0" smtClean="0"/>
          </a:p>
          <a:p>
            <a:pPr lvl="1"/>
            <a:r>
              <a:rPr lang="en-US" dirty="0" smtClean="0"/>
              <a:t>Crop rotation</a:t>
            </a:r>
          </a:p>
          <a:p>
            <a:pPr lvl="1"/>
            <a:r>
              <a:rPr lang="en-US" dirty="0" smtClean="0"/>
              <a:t>Nematode suppression</a:t>
            </a:r>
          </a:p>
          <a:p>
            <a:pPr lvl="1"/>
            <a:r>
              <a:rPr lang="en-US" dirty="0" smtClean="0"/>
              <a:t>Weed control</a:t>
            </a:r>
          </a:p>
          <a:p>
            <a:pPr lvl="1"/>
            <a:r>
              <a:rPr lang="en-US" dirty="0" smtClean="0"/>
              <a:t>Disease suppression</a:t>
            </a:r>
          </a:p>
          <a:p>
            <a:pPr lvl="1"/>
            <a:r>
              <a:rPr lang="en-US" dirty="0" smtClean="0"/>
              <a:t>Effects on pests and beneficials</a:t>
            </a:r>
            <a:endParaRPr lang="en-US" dirty="0"/>
          </a:p>
          <a:p>
            <a:endParaRPr lang="en-US" dirty="0"/>
          </a:p>
        </p:txBody>
      </p:sp>
    </p:spTree>
    <p:extLst>
      <p:ext uri="{BB962C8B-B14F-4D97-AF65-F5344CB8AC3E}">
        <p14:creationId xmlns:p14="http://schemas.microsoft.com/office/powerpoint/2010/main" val="30937539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3014" y="1417638"/>
            <a:ext cx="4024288" cy="3726194"/>
          </a:xfrm>
          <a:prstGeom prst="rect">
            <a:avLst/>
          </a:prstGeom>
        </p:spPr>
      </p:pic>
      <p:sp>
        <p:nvSpPr>
          <p:cNvPr id="4" name="Title 3"/>
          <p:cNvSpPr>
            <a:spLocks noGrp="1"/>
          </p:cNvSpPr>
          <p:nvPr>
            <p:ph type="title"/>
          </p:nvPr>
        </p:nvSpPr>
        <p:spPr/>
        <p:txBody>
          <a:bodyPr/>
          <a:lstStyle/>
          <a:p>
            <a:pPr algn="l"/>
            <a:r>
              <a:rPr lang="en-US" b="1" dirty="0" smtClean="0"/>
              <a:t>Authors and Acknowledgements</a:t>
            </a:r>
            <a:endParaRPr lang="en-US" b="1" dirty="0"/>
          </a:p>
        </p:txBody>
      </p:sp>
      <p:sp>
        <p:nvSpPr>
          <p:cNvPr id="5" name="TextBox 4"/>
          <p:cNvSpPr txBox="1"/>
          <p:nvPr/>
        </p:nvSpPr>
        <p:spPr>
          <a:xfrm>
            <a:off x="580434" y="1839710"/>
            <a:ext cx="3991566" cy="4247317"/>
          </a:xfrm>
          <a:prstGeom prst="rect">
            <a:avLst/>
          </a:prstGeom>
          <a:noFill/>
        </p:spPr>
        <p:txBody>
          <a:bodyPr wrap="square" rtlCol="0">
            <a:spAutoFit/>
          </a:bodyPr>
          <a:lstStyle/>
          <a:p>
            <a:r>
              <a:rPr lang="en-US" dirty="0"/>
              <a:t>This presentation was prepared </a:t>
            </a:r>
            <a:r>
              <a:rPr lang="en-US" dirty="0" smtClean="0"/>
              <a:t>by </a:t>
            </a:r>
          </a:p>
          <a:p>
            <a:r>
              <a:rPr lang="en-US" dirty="0" smtClean="0"/>
              <a:t>Dr. Jackie Lee, Mike Brown and Dr. Amanda McWhirt with support from a </a:t>
            </a:r>
            <a:r>
              <a:rPr lang="en-US" b="1" dirty="0" smtClean="0"/>
              <a:t>Southern SARE</a:t>
            </a:r>
            <a:endParaRPr lang="en-US" b="1" dirty="0" smtClean="0"/>
          </a:p>
          <a:p>
            <a:r>
              <a:rPr lang="en-US" b="1" dirty="0" smtClean="0"/>
              <a:t>Professional Development </a:t>
            </a:r>
            <a:r>
              <a:rPr lang="en-US" b="1" dirty="0" smtClean="0"/>
              <a:t>Program Grant (</a:t>
            </a:r>
            <a:r>
              <a:rPr lang="en-US" b="1" dirty="0" smtClean="0"/>
              <a:t>RD309-137 / S001419 – ES17-135) </a:t>
            </a:r>
            <a:r>
              <a:rPr lang="en-US" dirty="0" smtClean="0"/>
              <a:t>and are </a:t>
            </a:r>
            <a:r>
              <a:rPr lang="en-US" dirty="0" smtClean="0"/>
              <a:t>provided </a:t>
            </a:r>
            <a:r>
              <a:rPr lang="en-US" dirty="0"/>
              <a:t>by the USDA-SARE program to educators and producers for outreach and educational </a:t>
            </a:r>
            <a:r>
              <a:rPr lang="en-US" dirty="0" smtClean="0"/>
              <a:t>purposes. These presentations were further reviewed by </a:t>
            </a:r>
            <a:r>
              <a:rPr lang="en-US" dirty="0" smtClean="0"/>
              <a:t>Dr</a:t>
            </a:r>
            <a:r>
              <a:rPr lang="en-US" dirty="0" smtClean="0"/>
              <a:t>. Trent </a:t>
            </a:r>
            <a:r>
              <a:rPr lang="en-US" dirty="0" smtClean="0"/>
              <a:t>Roberts and</a:t>
            </a:r>
            <a:endParaRPr lang="en-US" dirty="0"/>
          </a:p>
          <a:p>
            <a:r>
              <a:rPr lang="en-US" dirty="0" smtClean="0"/>
              <a:t>Dr. Bill </a:t>
            </a:r>
            <a:r>
              <a:rPr lang="en-US" dirty="0" smtClean="0"/>
              <a:t>Robertson.</a:t>
            </a:r>
            <a:endParaRPr lang="en-US" dirty="0"/>
          </a:p>
          <a:p>
            <a:r>
              <a:rPr lang="en-US" dirty="0"/>
              <a:t> </a:t>
            </a:r>
          </a:p>
          <a:p>
            <a:endParaRPr lang="en-US" dirty="0"/>
          </a:p>
          <a:p>
            <a:endParaRPr lang="en-US" dirty="0"/>
          </a:p>
        </p:txBody>
      </p:sp>
    </p:spTree>
    <p:extLst>
      <p:ext uri="{BB962C8B-B14F-4D97-AF65-F5344CB8AC3E}">
        <p14:creationId xmlns:p14="http://schemas.microsoft.com/office/powerpoint/2010/main" val="42373695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smtClean="0"/>
              <a:t>Resources and Sources</a:t>
            </a:r>
            <a:endParaRPr lang="en-US" b="1" dirty="0"/>
          </a:p>
        </p:txBody>
      </p:sp>
      <p:sp>
        <p:nvSpPr>
          <p:cNvPr id="3" name="Content Placeholder 2"/>
          <p:cNvSpPr>
            <a:spLocks noGrp="1"/>
          </p:cNvSpPr>
          <p:nvPr>
            <p:ph idx="1"/>
          </p:nvPr>
        </p:nvSpPr>
        <p:spPr/>
        <p:txBody>
          <a:bodyPr>
            <a:normAutofit fontScale="47500" lnSpcReduction="20000"/>
          </a:bodyPr>
          <a:lstStyle/>
          <a:p>
            <a:r>
              <a:rPr lang="en-US" dirty="0"/>
              <a:t>Managing cover crops </a:t>
            </a:r>
            <a:r>
              <a:rPr lang="en-US" dirty="0" err="1"/>
              <a:t>profitabily</a:t>
            </a:r>
            <a:r>
              <a:rPr lang="en-US" dirty="0"/>
              <a:t> (3</a:t>
            </a:r>
            <a:r>
              <a:rPr lang="en-US" baseline="30000" dirty="0"/>
              <a:t>rd</a:t>
            </a:r>
            <a:r>
              <a:rPr lang="en-US" dirty="0"/>
              <a:t> Ed.): </a:t>
            </a:r>
            <a:r>
              <a:rPr lang="en-US" dirty="0">
                <a:hlinkClick r:id="rId2"/>
              </a:rPr>
              <a:t>https://www.sare.org/Learning-Center/Books/Managing-Cover-Crops-Profitably-3rd-Edition</a:t>
            </a:r>
            <a:endParaRPr lang="en-US" dirty="0"/>
          </a:p>
          <a:p>
            <a:r>
              <a:rPr lang="en-US" dirty="0" err="1"/>
              <a:t>Baraibar</a:t>
            </a:r>
            <a:r>
              <a:rPr lang="en-US" dirty="0"/>
              <a:t>, B., Hunter, M. C., </a:t>
            </a:r>
            <a:r>
              <a:rPr lang="en-US" dirty="0" err="1"/>
              <a:t>Schipanski</a:t>
            </a:r>
            <a:r>
              <a:rPr lang="en-US" dirty="0"/>
              <a:t>, M. E., Hamilton, A., &amp; Mortensen, D. A. (2017). Weed suppression in cover crop monocultures and mixes. </a:t>
            </a:r>
            <a:r>
              <a:rPr lang="en-US" i="1" dirty="0"/>
              <a:t>Weed Science</a:t>
            </a:r>
            <a:r>
              <a:rPr lang="en-US" dirty="0"/>
              <a:t>, 1-13.</a:t>
            </a:r>
          </a:p>
          <a:p>
            <a:r>
              <a:rPr lang="en-US" dirty="0" err="1"/>
              <a:t>Bugg</a:t>
            </a:r>
            <a:r>
              <a:rPr lang="en-US" dirty="0"/>
              <a:t>, R. L., </a:t>
            </a:r>
            <a:r>
              <a:rPr lang="en-US" dirty="0" err="1"/>
              <a:t>Phatak</a:t>
            </a:r>
            <a:r>
              <a:rPr lang="en-US" dirty="0"/>
              <a:t>, S. C., &amp; Dutcher, J. D. (1990). Insects associated with cool-season cover crops in southern Georgia: Implications for pest control in truck-farm and pecan agroecosystems. </a:t>
            </a:r>
            <a:r>
              <a:rPr lang="en-US" i="1" dirty="0"/>
              <a:t>Biological Agriculture &amp; Horticulture</a:t>
            </a:r>
            <a:r>
              <a:rPr lang="en-US" dirty="0"/>
              <a:t>, 7, 17-45.</a:t>
            </a:r>
          </a:p>
          <a:p>
            <a:r>
              <a:rPr lang="en-US" dirty="0"/>
              <a:t>Dunbar, M. W., O’Neal, M. E., &amp; Gassmann, A. J. (2016). Increased risk of insect injury to corn following rye cover crop. </a:t>
            </a:r>
            <a:r>
              <a:rPr lang="en-US" i="1" dirty="0"/>
              <a:t>Journal of Economic Entomology</a:t>
            </a:r>
            <a:r>
              <a:rPr lang="en-US" dirty="0"/>
              <a:t>, </a:t>
            </a:r>
            <a:r>
              <a:rPr lang="en-US" i="1" dirty="0"/>
              <a:t>109</a:t>
            </a:r>
            <a:r>
              <a:rPr lang="en-US" dirty="0"/>
              <a:t>, 1691-1697.</a:t>
            </a:r>
          </a:p>
          <a:p>
            <a:r>
              <a:rPr lang="en-US" dirty="0"/>
              <a:t>Ellis, K. E., &amp; </a:t>
            </a:r>
            <a:r>
              <a:rPr lang="en-US" dirty="0" err="1"/>
              <a:t>Barbercheck</a:t>
            </a:r>
            <a:r>
              <a:rPr lang="en-US" dirty="0"/>
              <a:t>, M. E. (2015). Management of overwintering cover crops influences floral resources and visitation by native bees. </a:t>
            </a:r>
            <a:r>
              <a:rPr lang="en-US" i="1" dirty="0"/>
              <a:t>Environmental Entomology</a:t>
            </a:r>
            <a:r>
              <a:rPr lang="en-US" dirty="0"/>
              <a:t>, </a:t>
            </a:r>
            <a:r>
              <a:rPr lang="en-US" i="1" dirty="0"/>
              <a:t>44</a:t>
            </a:r>
            <a:r>
              <a:rPr lang="en-US" dirty="0"/>
              <a:t>, 999-1010.</a:t>
            </a:r>
          </a:p>
          <a:p>
            <a:r>
              <a:rPr lang="en-US" dirty="0"/>
              <a:t>Hooks, C. R. R., Hinds, J., </a:t>
            </a:r>
            <a:r>
              <a:rPr lang="en-US" dirty="0" err="1"/>
              <a:t>Zobel</a:t>
            </a:r>
            <a:r>
              <a:rPr lang="en-US" dirty="0"/>
              <a:t>, E., &amp; Patton, T. (2013). Impact of crimson clover dying mulch on two eggplant insect herbivores. </a:t>
            </a:r>
            <a:r>
              <a:rPr lang="en-US" i="1" dirty="0"/>
              <a:t>Journal of Applied Entomology</a:t>
            </a:r>
            <a:r>
              <a:rPr lang="en-US" dirty="0"/>
              <a:t>, </a:t>
            </a:r>
            <a:r>
              <a:rPr lang="en-US" i="1" dirty="0"/>
              <a:t>137</a:t>
            </a:r>
            <a:r>
              <a:rPr lang="en-US" dirty="0"/>
              <a:t>, 170-180.</a:t>
            </a:r>
          </a:p>
          <a:p>
            <a:r>
              <a:rPr lang="en-US" dirty="0">
                <a:cs typeface="Arial" panose="020B0604020202020204" pitchFamily="34" charset="0"/>
              </a:rPr>
              <a:t>Tillman, G., </a:t>
            </a:r>
            <a:r>
              <a:rPr lang="en-US" dirty="0" err="1">
                <a:cs typeface="Arial" panose="020B0604020202020204" pitchFamily="34" charset="0"/>
              </a:rPr>
              <a:t>Schomberg</a:t>
            </a:r>
            <a:r>
              <a:rPr lang="en-US" dirty="0">
                <a:cs typeface="Arial" panose="020B0604020202020204" pitchFamily="34" charset="0"/>
              </a:rPr>
              <a:t>, H., </a:t>
            </a:r>
            <a:r>
              <a:rPr lang="en-US" dirty="0" err="1">
                <a:cs typeface="Arial" panose="020B0604020202020204" pitchFamily="34" charset="0"/>
              </a:rPr>
              <a:t>Phatak</a:t>
            </a:r>
            <a:r>
              <a:rPr lang="en-US" dirty="0">
                <a:cs typeface="Arial" panose="020B0604020202020204" pitchFamily="34" charset="0"/>
              </a:rPr>
              <a:t>, S., </a:t>
            </a:r>
            <a:r>
              <a:rPr lang="en-US" dirty="0" err="1">
                <a:cs typeface="Arial" panose="020B0604020202020204" pitchFamily="34" charset="0"/>
              </a:rPr>
              <a:t>Mullinix</a:t>
            </a:r>
            <a:r>
              <a:rPr lang="en-US" dirty="0">
                <a:cs typeface="Arial" panose="020B0604020202020204" pitchFamily="34" charset="0"/>
              </a:rPr>
              <a:t>, B., </a:t>
            </a:r>
            <a:r>
              <a:rPr lang="en-US" dirty="0" err="1">
                <a:cs typeface="Arial" panose="020B0604020202020204" pitchFamily="34" charset="0"/>
              </a:rPr>
              <a:t>Lachnicht</a:t>
            </a:r>
            <a:r>
              <a:rPr lang="en-US" dirty="0">
                <a:cs typeface="Arial" panose="020B0604020202020204" pitchFamily="34" charset="0"/>
              </a:rPr>
              <a:t>, S., </a:t>
            </a:r>
            <a:r>
              <a:rPr lang="en-US" dirty="0" err="1">
                <a:cs typeface="Arial" panose="020B0604020202020204" pitchFamily="34" charset="0"/>
              </a:rPr>
              <a:t>Timper</a:t>
            </a:r>
            <a:r>
              <a:rPr lang="en-US" dirty="0">
                <a:cs typeface="Arial" panose="020B0604020202020204" pitchFamily="34" charset="0"/>
              </a:rPr>
              <a:t>, P., &amp; Olson, D. (2004). Influence of cover crops on insect pests and predators in conservation tillage cotton. </a:t>
            </a:r>
            <a:r>
              <a:rPr lang="en-US" i="1" dirty="0">
                <a:cs typeface="Arial" panose="020B0604020202020204" pitchFamily="34" charset="0"/>
              </a:rPr>
              <a:t>Journal of Economic Entomology</a:t>
            </a:r>
            <a:r>
              <a:rPr lang="en-US" dirty="0">
                <a:cs typeface="Arial" panose="020B0604020202020204" pitchFamily="34" charset="0"/>
              </a:rPr>
              <a:t>, </a:t>
            </a:r>
            <a:r>
              <a:rPr lang="en-US" i="1" dirty="0">
                <a:cs typeface="Arial" panose="020B0604020202020204" pitchFamily="34" charset="0"/>
              </a:rPr>
              <a:t>97</a:t>
            </a:r>
            <a:r>
              <a:rPr lang="en-US" dirty="0">
                <a:cs typeface="Arial" panose="020B0604020202020204" pitchFamily="34" charset="0"/>
              </a:rPr>
              <a:t>, 1217-1232.</a:t>
            </a:r>
          </a:p>
          <a:p>
            <a:r>
              <a:rPr lang="en-US" dirty="0">
                <a:cs typeface="Arial" panose="020B0604020202020204" pitchFamily="34" charset="0"/>
              </a:rPr>
              <a:t>Wiggins, M. S., Hayes, R. M., and </a:t>
            </a:r>
            <a:r>
              <a:rPr lang="en-US" dirty="0" err="1">
                <a:cs typeface="Arial" panose="020B0604020202020204" pitchFamily="34" charset="0"/>
              </a:rPr>
              <a:t>Steckel</a:t>
            </a:r>
            <a:r>
              <a:rPr lang="en-US" dirty="0">
                <a:cs typeface="Arial" panose="020B0604020202020204" pitchFamily="34" charset="0"/>
              </a:rPr>
              <a:t>, L. E. (2016). Evaluating cover crops and herbicides for glyphosate-resistant Palmer Amaranth (</a:t>
            </a:r>
            <a:r>
              <a:rPr lang="en-US" i="1" dirty="0" err="1">
                <a:cs typeface="Arial" panose="020B0604020202020204" pitchFamily="34" charset="0"/>
              </a:rPr>
              <a:t>Amaranthus</a:t>
            </a:r>
            <a:r>
              <a:rPr lang="en-US" i="1" dirty="0">
                <a:cs typeface="Arial" panose="020B0604020202020204" pitchFamily="34" charset="0"/>
              </a:rPr>
              <a:t> </a:t>
            </a:r>
            <a:r>
              <a:rPr lang="en-US" i="1" dirty="0" err="1">
                <a:cs typeface="Arial" panose="020B0604020202020204" pitchFamily="34" charset="0"/>
              </a:rPr>
              <a:t>palmeri</a:t>
            </a:r>
            <a:r>
              <a:rPr lang="en-US" dirty="0">
                <a:cs typeface="Arial" panose="020B0604020202020204" pitchFamily="34" charset="0"/>
              </a:rPr>
              <a:t>) control in cotton. </a:t>
            </a:r>
            <a:r>
              <a:rPr lang="en-US" i="1" dirty="0">
                <a:cs typeface="Arial" panose="020B0604020202020204" pitchFamily="34" charset="0"/>
              </a:rPr>
              <a:t>Weed Technology</a:t>
            </a:r>
            <a:r>
              <a:rPr lang="en-US" dirty="0">
                <a:cs typeface="Arial" panose="020B0604020202020204" pitchFamily="34" charset="0"/>
              </a:rPr>
              <a:t>, 30, 415-422.</a:t>
            </a:r>
          </a:p>
          <a:p>
            <a:endParaRPr lang="en-US" dirty="0"/>
          </a:p>
        </p:txBody>
      </p:sp>
    </p:spTree>
    <p:extLst>
      <p:ext uri="{BB962C8B-B14F-4D97-AF65-F5344CB8AC3E}">
        <p14:creationId xmlns:p14="http://schemas.microsoft.com/office/powerpoint/2010/main" val="31384035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113" y="73421"/>
            <a:ext cx="8229600" cy="1143000"/>
          </a:xfrm>
        </p:spPr>
        <p:txBody>
          <a:bodyPr/>
          <a:lstStyle/>
          <a:p>
            <a:pPr algn="l"/>
            <a:r>
              <a:rPr lang="en-US" dirty="0" smtClean="0"/>
              <a:t>Crop Rotation</a:t>
            </a:r>
            <a:endParaRPr lang="en-US" dirty="0"/>
          </a:p>
        </p:txBody>
      </p:sp>
      <p:sp>
        <p:nvSpPr>
          <p:cNvPr id="3" name="Content Placeholder 2"/>
          <p:cNvSpPr>
            <a:spLocks noGrp="1"/>
          </p:cNvSpPr>
          <p:nvPr>
            <p:ph idx="1"/>
          </p:nvPr>
        </p:nvSpPr>
        <p:spPr>
          <a:xfrm>
            <a:off x="2657747" y="1465778"/>
            <a:ext cx="5886450" cy="2998152"/>
          </a:xfrm>
        </p:spPr>
        <p:txBody>
          <a:bodyPr>
            <a:normAutofit/>
          </a:bodyPr>
          <a:lstStyle/>
          <a:p>
            <a:r>
              <a:rPr lang="en-US" dirty="0" smtClean="0"/>
              <a:t>Important to avoid cover crop plantings which could be alternate hosts for the same diseases/insects you are trying to control</a:t>
            </a:r>
          </a:p>
          <a:p>
            <a:endParaRPr lang="en-US" dirty="0"/>
          </a:p>
        </p:txBody>
      </p:sp>
      <p:grpSp>
        <p:nvGrpSpPr>
          <p:cNvPr id="11" name="Group 10"/>
          <p:cNvGrpSpPr/>
          <p:nvPr/>
        </p:nvGrpSpPr>
        <p:grpSpPr>
          <a:xfrm>
            <a:off x="458548" y="1143000"/>
            <a:ext cx="1989489" cy="3972753"/>
            <a:chOff x="6645152" y="1090688"/>
            <a:chExt cx="1989490" cy="4331290"/>
          </a:xfrm>
        </p:grpSpPr>
        <p:pic>
          <p:nvPicPr>
            <p:cNvPr id="4" name="Picture 3">
              <a:extLst>
                <a:ext uri="{FF2B5EF4-FFF2-40B4-BE49-F238E27FC236}">
                  <a16:creationId xmlns="" xmlns:a16="http://schemas.microsoft.com/office/drawing/2014/main" id="{5C1E1F06-9C7E-4802-BFDC-8E42F38773F9}"/>
                </a:ext>
              </a:extLst>
            </p:cNvPr>
            <p:cNvPicPr>
              <a:picLocks noChangeAspect="1"/>
            </p:cNvPicPr>
            <p:nvPr/>
          </p:nvPicPr>
          <p:blipFill rotWithShape="1">
            <a:blip r:embed="rId3"/>
            <a:srcRect l="16239" t="32223" r="29882" b="9772"/>
            <a:stretch/>
          </p:blipFill>
          <p:spPr>
            <a:xfrm>
              <a:off x="6645152" y="1090689"/>
              <a:ext cx="979653" cy="1406247"/>
            </a:xfrm>
            <a:prstGeom prst="rect">
              <a:avLst/>
            </a:prstGeom>
            <a:ln w="38100">
              <a:solidFill>
                <a:schemeClr val="tx1"/>
              </a:solidFill>
            </a:ln>
          </p:spPr>
        </p:pic>
        <p:pic>
          <p:nvPicPr>
            <p:cNvPr id="5" name="Picture 4">
              <a:extLst>
                <a:ext uri="{FF2B5EF4-FFF2-40B4-BE49-F238E27FC236}">
                  <a16:creationId xmlns="" xmlns:a16="http://schemas.microsoft.com/office/drawing/2014/main" id="{F88E992C-9216-4EA9-8778-43AAE0852E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433" t="20965" r="16600" b="19618"/>
            <a:stretch/>
          </p:blipFill>
          <p:spPr>
            <a:xfrm rot="5400000">
              <a:off x="7441690" y="1303987"/>
              <a:ext cx="1406249" cy="979652"/>
            </a:xfrm>
            <a:prstGeom prst="rect">
              <a:avLst/>
            </a:prstGeom>
            <a:ln w="38100">
              <a:solidFill>
                <a:schemeClr val="tx1"/>
              </a:solidFill>
            </a:ln>
          </p:spPr>
        </p:pic>
        <p:pic>
          <p:nvPicPr>
            <p:cNvPr id="6" name="Picture 5">
              <a:extLst>
                <a:ext uri="{FF2B5EF4-FFF2-40B4-BE49-F238E27FC236}">
                  <a16:creationId xmlns="" xmlns:a16="http://schemas.microsoft.com/office/drawing/2014/main" id="{309B7856-FB87-4FEC-9FDB-CC5DE64E84A2}"/>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l="29123" t="24026" r="12873" b="22095"/>
            <a:stretch/>
          </p:blipFill>
          <p:spPr>
            <a:xfrm rot="5400000">
              <a:off x="6431857" y="2756644"/>
              <a:ext cx="1406246" cy="979652"/>
            </a:xfrm>
            <a:prstGeom prst="rect">
              <a:avLst/>
            </a:prstGeom>
            <a:ln w="38100">
              <a:solidFill>
                <a:schemeClr val="tx1"/>
              </a:solidFill>
            </a:ln>
          </p:spPr>
        </p:pic>
        <p:pic>
          <p:nvPicPr>
            <p:cNvPr id="7" name="Picture 6">
              <a:extLst>
                <a:ext uri="{FF2B5EF4-FFF2-40B4-BE49-F238E27FC236}">
                  <a16:creationId xmlns="" xmlns:a16="http://schemas.microsoft.com/office/drawing/2014/main" id="{1B68E3E0-2598-4521-AA73-BAD39B9187BD}"/>
                </a:ext>
              </a:extLst>
            </p:cNvPr>
            <p:cNvPicPr>
              <a:picLocks noChangeAspect="1"/>
            </p:cNvPicPr>
            <p:nvPr/>
          </p:nvPicPr>
          <p:blipFill rotWithShape="1">
            <a:blip r:embed="rId7"/>
            <a:srcRect l="5056" t="24644" r="30445" b="10103"/>
            <a:stretch/>
          </p:blipFill>
          <p:spPr>
            <a:xfrm>
              <a:off x="7654989" y="2543347"/>
              <a:ext cx="979653" cy="1406246"/>
            </a:xfrm>
            <a:prstGeom prst="rect">
              <a:avLst/>
            </a:prstGeom>
            <a:ln w="38100">
              <a:solidFill>
                <a:schemeClr val="tx1"/>
              </a:solidFill>
            </a:ln>
          </p:spPr>
        </p:pic>
        <p:pic>
          <p:nvPicPr>
            <p:cNvPr id="8" name="Picture 7">
              <a:extLst>
                <a:ext uri="{FF2B5EF4-FFF2-40B4-BE49-F238E27FC236}">
                  <a16:creationId xmlns="" xmlns:a16="http://schemas.microsoft.com/office/drawing/2014/main" id="{AAFBDF75-C194-44F5-822F-5027E704C86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8133" t="32497" r="18133" b="3003"/>
            <a:stretch/>
          </p:blipFill>
          <p:spPr>
            <a:xfrm rot="5400000">
              <a:off x="6422968" y="4218188"/>
              <a:ext cx="1424021" cy="979653"/>
            </a:xfrm>
            <a:prstGeom prst="rect">
              <a:avLst/>
            </a:prstGeom>
            <a:ln w="38100">
              <a:solidFill>
                <a:schemeClr val="tx1"/>
              </a:solidFill>
            </a:ln>
          </p:spPr>
        </p:pic>
        <p:pic>
          <p:nvPicPr>
            <p:cNvPr id="9" name="Picture 8">
              <a:extLst>
                <a:ext uri="{FF2B5EF4-FFF2-40B4-BE49-F238E27FC236}">
                  <a16:creationId xmlns="" xmlns:a16="http://schemas.microsoft.com/office/drawing/2014/main" id="{F4F4D7EF-CA5E-449F-9D2C-3DDB78A1AB5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8399"/>
            <a:stretch/>
          </p:blipFill>
          <p:spPr>
            <a:xfrm rot="5400000">
              <a:off x="7431827" y="4219164"/>
              <a:ext cx="1425974" cy="979653"/>
            </a:xfrm>
            <a:prstGeom prst="rect">
              <a:avLst/>
            </a:prstGeom>
            <a:ln w="38100">
              <a:solidFill>
                <a:schemeClr val="tx1"/>
              </a:solidFill>
            </a:ln>
          </p:spPr>
        </p:pic>
      </p:grpSp>
      <p:sp>
        <p:nvSpPr>
          <p:cNvPr id="10" name="TextBox 9"/>
          <p:cNvSpPr txBox="1"/>
          <p:nvPr/>
        </p:nvSpPr>
        <p:spPr>
          <a:xfrm>
            <a:off x="374113" y="5180062"/>
            <a:ext cx="2562398" cy="507831"/>
          </a:xfrm>
          <a:prstGeom prst="rect">
            <a:avLst/>
          </a:prstGeom>
          <a:noFill/>
        </p:spPr>
        <p:txBody>
          <a:bodyPr wrap="square" rtlCol="0">
            <a:spAutoFit/>
          </a:bodyPr>
          <a:lstStyle/>
          <a:p>
            <a:r>
              <a:rPr lang="en-US" sz="900" dirty="0"/>
              <a:t>Clockwise from upper left: black oats, winter wheat, Austrian pea, mustard, crimson clover, cereal rye. Photos: Jackie Lee</a:t>
            </a:r>
          </a:p>
        </p:txBody>
      </p:sp>
    </p:spTree>
    <p:extLst>
      <p:ext uri="{BB962C8B-B14F-4D97-AF65-F5344CB8AC3E}">
        <p14:creationId xmlns:p14="http://schemas.microsoft.com/office/powerpoint/2010/main" val="7277688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6868" y="-37800"/>
            <a:ext cx="8229600" cy="1143000"/>
          </a:xfrm>
        </p:spPr>
        <p:txBody>
          <a:bodyPr>
            <a:normAutofit/>
          </a:bodyPr>
          <a:lstStyle/>
          <a:p>
            <a:pPr algn="l"/>
            <a:r>
              <a:rPr lang="en-US" dirty="0" smtClean="0"/>
              <a:t>Crop Rotation</a:t>
            </a:r>
            <a:endParaRPr lang="en-US" dirty="0"/>
          </a:p>
        </p:txBody>
      </p:sp>
      <p:pic>
        <p:nvPicPr>
          <p:cNvPr id="7" name="Content Placeholder 6"/>
          <p:cNvPicPr>
            <a:picLocks noGrp="1" noChangeAspect="1"/>
          </p:cNvPicPr>
          <p:nvPr>
            <p:ph idx="1"/>
          </p:nvPr>
        </p:nvPicPr>
        <p:blipFill rotWithShape="1">
          <a:blip r:embed="rId3"/>
          <a:srcRect t="60936"/>
          <a:stretch/>
        </p:blipFill>
        <p:spPr>
          <a:xfrm>
            <a:off x="3592878" y="2583672"/>
            <a:ext cx="5360021" cy="1305374"/>
          </a:xfrm>
          <a:prstGeom prst="rect">
            <a:avLst/>
          </a:prstGeom>
        </p:spPr>
      </p:pic>
      <p:pic>
        <p:nvPicPr>
          <p:cNvPr id="8" name="Picture 7"/>
          <p:cNvPicPr>
            <a:picLocks noChangeAspect="1"/>
          </p:cNvPicPr>
          <p:nvPr/>
        </p:nvPicPr>
        <p:blipFill>
          <a:blip r:embed="rId4"/>
          <a:stretch>
            <a:fillRect/>
          </a:stretch>
        </p:blipFill>
        <p:spPr>
          <a:xfrm>
            <a:off x="947299" y="1464721"/>
            <a:ext cx="1020878" cy="1497288"/>
          </a:xfrm>
          <a:prstGeom prst="rect">
            <a:avLst/>
          </a:prstGeom>
        </p:spPr>
      </p:pic>
      <p:sp>
        <p:nvSpPr>
          <p:cNvPr id="9" name="Right Arrow 8"/>
          <p:cNvSpPr/>
          <p:nvPr/>
        </p:nvSpPr>
        <p:spPr>
          <a:xfrm>
            <a:off x="2266793" y="2416519"/>
            <a:ext cx="920188" cy="3819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10" name="TextBox 9"/>
          <p:cNvSpPr txBox="1"/>
          <p:nvPr/>
        </p:nvSpPr>
        <p:spPr>
          <a:xfrm>
            <a:off x="2404641" y="2075841"/>
            <a:ext cx="659757" cy="1015663"/>
          </a:xfrm>
          <a:prstGeom prst="rect">
            <a:avLst/>
          </a:prstGeom>
          <a:noFill/>
        </p:spPr>
        <p:txBody>
          <a:bodyPr wrap="square" rtlCol="0">
            <a:spAutoFit/>
          </a:bodyPr>
          <a:lstStyle/>
          <a:p>
            <a:r>
              <a:rPr lang="en-US" sz="6000" dirty="0">
                <a:solidFill>
                  <a:srgbClr val="FF0000"/>
                </a:solidFill>
              </a:rPr>
              <a:t>X</a:t>
            </a:r>
          </a:p>
        </p:txBody>
      </p:sp>
      <p:sp>
        <p:nvSpPr>
          <p:cNvPr id="11" name="TextBox 10"/>
          <p:cNvSpPr txBox="1"/>
          <p:nvPr/>
        </p:nvSpPr>
        <p:spPr>
          <a:xfrm>
            <a:off x="874629" y="2941463"/>
            <a:ext cx="1001532" cy="300082"/>
          </a:xfrm>
          <a:prstGeom prst="rect">
            <a:avLst/>
          </a:prstGeom>
          <a:noFill/>
        </p:spPr>
        <p:txBody>
          <a:bodyPr wrap="square" rtlCol="0">
            <a:spAutoFit/>
          </a:bodyPr>
          <a:lstStyle/>
          <a:p>
            <a:r>
              <a:rPr lang="en-US" sz="1350" dirty="0"/>
              <a:t>Mustard</a:t>
            </a:r>
          </a:p>
        </p:txBody>
      </p:sp>
      <p:pic>
        <p:nvPicPr>
          <p:cNvPr id="12" name="Picture 11"/>
          <p:cNvPicPr>
            <a:picLocks noChangeAspect="1"/>
          </p:cNvPicPr>
          <p:nvPr/>
        </p:nvPicPr>
        <p:blipFill rotWithShape="1">
          <a:blip r:embed="rId5"/>
          <a:srcRect l="6007" r="33065"/>
          <a:stretch/>
        </p:blipFill>
        <p:spPr>
          <a:xfrm>
            <a:off x="678211" y="3241545"/>
            <a:ext cx="1049905" cy="1723181"/>
          </a:xfrm>
          <a:prstGeom prst="rect">
            <a:avLst/>
          </a:prstGeom>
        </p:spPr>
      </p:pic>
      <p:sp>
        <p:nvSpPr>
          <p:cNvPr id="14" name="Right Arrow 13"/>
          <p:cNvSpPr/>
          <p:nvPr/>
        </p:nvSpPr>
        <p:spPr>
          <a:xfrm>
            <a:off x="2274426" y="3828146"/>
            <a:ext cx="920188" cy="3819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15" name="TextBox 14"/>
          <p:cNvSpPr txBox="1"/>
          <p:nvPr/>
        </p:nvSpPr>
        <p:spPr>
          <a:xfrm>
            <a:off x="789404" y="4984511"/>
            <a:ext cx="1012199" cy="300082"/>
          </a:xfrm>
          <a:prstGeom prst="rect">
            <a:avLst/>
          </a:prstGeom>
          <a:noFill/>
        </p:spPr>
        <p:txBody>
          <a:bodyPr wrap="square" rtlCol="0">
            <a:spAutoFit/>
          </a:bodyPr>
          <a:lstStyle/>
          <a:p>
            <a:r>
              <a:rPr lang="en-US" sz="1350" dirty="0"/>
              <a:t>Rye grass</a:t>
            </a:r>
          </a:p>
        </p:txBody>
      </p:sp>
    </p:spTree>
    <p:extLst>
      <p:ext uri="{BB962C8B-B14F-4D97-AF65-F5344CB8AC3E}">
        <p14:creationId xmlns:p14="http://schemas.microsoft.com/office/powerpoint/2010/main" val="20050685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315"/>
            <a:ext cx="8229600" cy="1143000"/>
          </a:xfrm>
        </p:spPr>
        <p:txBody>
          <a:bodyPr/>
          <a:lstStyle/>
          <a:p>
            <a:pPr algn="l"/>
            <a:r>
              <a:rPr lang="en-US" dirty="0" smtClean="0"/>
              <a:t>Nematode Suppression</a:t>
            </a:r>
            <a:endParaRPr lang="en-US" dirty="0"/>
          </a:p>
        </p:txBody>
      </p:sp>
      <p:sp>
        <p:nvSpPr>
          <p:cNvPr id="3" name="Content Placeholder 2"/>
          <p:cNvSpPr>
            <a:spLocks noGrp="1"/>
          </p:cNvSpPr>
          <p:nvPr>
            <p:ph idx="1"/>
          </p:nvPr>
        </p:nvSpPr>
        <p:spPr>
          <a:xfrm>
            <a:off x="2871586" y="1347305"/>
            <a:ext cx="6011141" cy="4102331"/>
          </a:xfrm>
        </p:spPr>
        <p:txBody>
          <a:bodyPr>
            <a:normAutofit fontScale="55000" lnSpcReduction="20000"/>
          </a:bodyPr>
          <a:lstStyle/>
          <a:p>
            <a:pPr marL="0" indent="0">
              <a:buNone/>
            </a:pPr>
            <a:r>
              <a:rPr lang="en-US" dirty="0" smtClean="0"/>
              <a:t>Cover crop plantings can be affective for nematode suppression, but do your research!!</a:t>
            </a:r>
          </a:p>
          <a:p>
            <a:r>
              <a:rPr lang="en-US" dirty="0" smtClean="0"/>
              <a:t>Non-Host = Starving out nematodes:</a:t>
            </a:r>
          </a:p>
          <a:p>
            <a:pPr lvl="1"/>
            <a:r>
              <a:rPr lang="en-US" dirty="0" smtClean="0"/>
              <a:t>Root knot nematodes (RKN) can only survive for 1-2 years absent a suitable host</a:t>
            </a:r>
          </a:p>
          <a:p>
            <a:pPr lvl="1"/>
            <a:r>
              <a:rPr lang="en-US" dirty="0" smtClean="0"/>
              <a:t>Cyst nematodes have long-term survival stages and are more difficult to control with the starving out method</a:t>
            </a:r>
          </a:p>
          <a:p>
            <a:pPr lvl="1"/>
            <a:r>
              <a:rPr lang="en-US" dirty="0" smtClean="0"/>
              <a:t>In the case of RKN, utilize a non-host such as sorghum (Sudan grass) and avoid mustards/brassicas</a:t>
            </a:r>
          </a:p>
          <a:p>
            <a:r>
              <a:rPr lang="en-US" dirty="0" smtClean="0"/>
              <a:t>Make sure to have the correct cultivar – not all are equally effective</a:t>
            </a:r>
          </a:p>
          <a:p>
            <a:r>
              <a:rPr lang="en-US" dirty="0" smtClean="0"/>
              <a:t>Environmental factors can influence the effectiveness of RKN control, so year-to-year results may vary.</a:t>
            </a:r>
          </a:p>
          <a:p>
            <a:r>
              <a:rPr lang="en-US" dirty="0" smtClean="0"/>
              <a:t>If RKN levels are high, or the subsequent crop is highly susceptible, a multi-year rotation with non-hosts may be required</a:t>
            </a:r>
          </a:p>
          <a:p>
            <a:pPr marL="342900" lvl="1" indent="0">
              <a:buNone/>
            </a:pPr>
            <a:endParaRPr lang="en-US" dirty="0" smtClean="0"/>
          </a:p>
          <a:p>
            <a:pPr lvl="2"/>
            <a:endParaRPr lang="en-US" dirty="0"/>
          </a:p>
        </p:txBody>
      </p:sp>
      <p:pic>
        <p:nvPicPr>
          <p:cNvPr id="3074" name="Picture 2" descr="Image result for root knot nemato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663" y="1323236"/>
            <a:ext cx="2364938" cy="15766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1501" y="2843339"/>
            <a:ext cx="2525261" cy="215444"/>
          </a:xfrm>
          <a:prstGeom prst="rect">
            <a:avLst/>
          </a:prstGeom>
          <a:noFill/>
        </p:spPr>
        <p:txBody>
          <a:bodyPr wrap="square" rtlCol="0">
            <a:spAutoFit/>
          </a:bodyPr>
          <a:lstStyle/>
          <a:p>
            <a:r>
              <a:rPr lang="en-US" sz="800" dirty="0"/>
              <a:t>Root-knot nematode on lettuce. Source: apsnet.org</a:t>
            </a:r>
          </a:p>
        </p:txBody>
      </p:sp>
      <p:pic>
        <p:nvPicPr>
          <p:cNvPr id="3076" name="Picture 4" descr="Root-knot nematode symptoms on carrot.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6284" y="3094161"/>
            <a:ext cx="1570317" cy="23554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82932" y="5449636"/>
            <a:ext cx="1895302" cy="338554"/>
          </a:xfrm>
          <a:prstGeom prst="rect">
            <a:avLst/>
          </a:prstGeom>
          <a:noFill/>
        </p:spPr>
        <p:txBody>
          <a:bodyPr wrap="square" rtlCol="0">
            <a:spAutoFit/>
          </a:bodyPr>
          <a:lstStyle/>
          <a:p>
            <a:r>
              <a:rPr lang="en-US" sz="800" dirty="0"/>
              <a:t>Severe forking in carrot caused by RKN. Source: apsnet.org</a:t>
            </a:r>
          </a:p>
        </p:txBody>
      </p:sp>
    </p:spTree>
    <p:extLst>
      <p:ext uri="{BB962C8B-B14F-4D97-AF65-F5344CB8AC3E}">
        <p14:creationId xmlns:p14="http://schemas.microsoft.com/office/powerpoint/2010/main" val="13592996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72"/>
            <a:ext cx="8229600" cy="1143000"/>
          </a:xfrm>
        </p:spPr>
        <p:txBody>
          <a:bodyPr/>
          <a:lstStyle/>
          <a:p>
            <a:pPr algn="l"/>
            <a:r>
              <a:rPr lang="en-US" dirty="0" smtClean="0"/>
              <a:t>Nematode suppression</a:t>
            </a:r>
            <a:endParaRPr lang="en-US" dirty="0"/>
          </a:p>
        </p:txBody>
      </p:sp>
      <p:sp>
        <p:nvSpPr>
          <p:cNvPr id="3" name="Content Placeholder 2"/>
          <p:cNvSpPr>
            <a:spLocks noGrp="1"/>
          </p:cNvSpPr>
          <p:nvPr>
            <p:ph idx="1"/>
          </p:nvPr>
        </p:nvSpPr>
        <p:spPr>
          <a:xfrm>
            <a:off x="2718707" y="1465630"/>
            <a:ext cx="5649537" cy="3936806"/>
          </a:xfrm>
        </p:spPr>
        <p:txBody>
          <a:bodyPr>
            <a:normAutofit fontScale="55000" lnSpcReduction="20000"/>
          </a:bodyPr>
          <a:lstStyle/>
          <a:p>
            <a:r>
              <a:rPr lang="en-US" dirty="0" smtClean="0"/>
              <a:t>Bio fumigating nematodes</a:t>
            </a:r>
            <a:endParaRPr lang="en-US" dirty="0"/>
          </a:p>
          <a:p>
            <a:pPr lvl="1"/>
            <a:r>
              <a:rPr lang="en-US" dirty="0"/>
              <a:t>Brassicas/mustards release </a:t>
            </a:r>
            <a:r>
              <a:rPr lang="en-US" dirty="0" err="1"/>
              <a:t>glucosinolates</a:t>
            </a:r>
            <a:r>
              <a:rPr lang="en-US" dirty="0"/>
              <a:t> </a:t>
            </a:r>
            <a:r>
              <a:rPr lang="en-US" dirty="0" smtClean="0"/>
              <a:t>(bio fumigant) </a:t>
            </a:r>
            <a:r>
              <a:rPr lang="en-US" dirty="0"/>
              <a:t>as they break down when cut and incorporated into the </a:t>
            </a:r>
            <a:r>
              <a:rPr lang="en-US" dirty="0" smtClean="0"/>
              <a:t>soil</a:t>
            </a:r>
            <a:endParaRPr lang="en-US" dirty="0"/>
          </a:p>
          <a:p>
            <a:pPr lvl="1"/>
            <a:r>
              <a:rPr lang="en-US" dirty="0"/>
              <a:t>Glucosinolate levels peak at different times for different species, so incorporation should be done as close to this peak </a:t>
            </a:r>
            <a:r>
              <a:rPr lang="en-US" dirty="0" smtClean="0"/>
              <a:t>time </a:t>
            </a:r>
            <a:r>
              <a:rPr lang="en-US" dirty="0"/>
              <a:t>as </a:t>
            </a:r>
            <a:r>
              <a:rPr lang="en-US" dirty="0" smtClean="0"/>
              <a:t>possible</a:t>
            </a:r>
          </a:p>
          <a:p>
            <a:pPr lvl="1"/>
            <a:r>
              <a:rPr lang="en-US" dirty="0" smtClean="0"/>
              <a:t>More useful for cyst nematodes</a:t>
            </a:r>
          </a:p>
          <a:p>
            <a:pPr lvl="1"/>
            <a:r>
              <a:rPr lang="en-US" b="1" dirty="0" smtClean="0"/>
              <a:t>Most brassicas/mustards are excellent hosts for RKN, so avoid if RKN is your primary issue</a:t>
            </a:r>
          </a:p>
          <a:p>
            <a:pPr marL="457200" lvl="1" indent="0">
              <a:buNone/>
            </a:pPr>
            <a:endParaRPr lang="en-US" b="1" dirty="0"/>
          </a:p>
          <a:p>
            <a:r>
              <a:rPr lang="en-US" dirty="0"/>
              <a:t>Avoid hairy vetch if soybean cyst nematode is </a:t>
            </a:r>
            <a:r>
              <a:rPr lang="en-US" dirty="0" smtClean="0"/>
              <a:t>present</a:t>
            </a:r>
          </a:p>
          <a:p>
            <a:pPr marL="0" indent="0">
              <a:buNone/>
            </a:pPr>
            <a:endParaRPr lang="en-US" dirty="0"/>
          </a:p>
          <a:p>
            <a:r>
              <a:rPr lang="en-US" dirty="0" smtClean="0"/>
              <a:t>Other less-common nematodes can also cause issues (E.g. lesion/dagger/etc.)</a:t>
            </a:r>
          </a:p>
          <a:p>
            <a:pPr lvl="1"/>
            <a:r>
              <a:rPr lang="en-US" dirty="0" smtClean="0"/>
              <a:t>Research compatibility of cover crop species if your soil test shows you have issues with these nematodes</a:t>
            </a:r>
            <a:endParaRPr lang="en-US" dirty="0"/>
          </a:p>
        </p:txBody>
      </p:sp>
      <p:pic>
        <p:nvPicPr>
          <p:cNvPr id="4098" name="Picture 2" descr="Image result for root knot nemato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349" y="1417638"/>
            <a:ext cx="2423160" cy="181737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48349" y="3190284"/>
            <a:ext cx="2423160" cy="230832"/>
          </a:xfrm>
          <a:prstGeom prst="rect">
            <a:avLst/>
          </a:prstGeom>
          <a:noFill/>
        </p:spPr>
        <p:txBody>
          <a:bodyPr wrap="square" rtlCol="0">
            <a:spAutoFit/>
          </a:bodyPr>
          <a:lstStyle/>
          <a:p>
            <a:r>
              <a:rPr lang="en-US" sz="900" dirty="0"/>
              <a:t>Close-up view of </a:t>
            </a:r>
            <a:r>
              <a:rPr lang="en-US" sz="900" dirty="0" smtClean="0"/>
              <a:t>RNK. Source: apsnet.org</a:t>
            </a:r>
            <a:endParaRPr lang="en-US" sz="900" dirty="0"/>
          </a:p>
        </p:txBody>
      </p:sp>
      <p:pic>
        <p:nvPicPr>
          <p:cNvPr id="4100" name="Picture 4" descr="Image result for cyst nematode apsn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349" y="3570287"/>
            <a:ext cx="2423160" cy="161544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48349" y="5157143"/>
            <a:ext cx="2423160" cy="230832"/>
          </a:xfrm>
          <a:prstGeom prst="rect">
            <a:avLst/>
          </a:prstGeom>
          <a:noFill/>
        </p:spPr>
        <p:txBody>
          <a:bodyPr wrap="square" rtlCol="0">
            <a:spAutoFit/>
          </a:bodyPr>
          <a:lstStyle/>
          <a:p>
            <a:r>
              <a:rPr lang="en-US" sz="900" dirty="0"/>
              <a:t>Soybean cyst nematode. Source: apsnet.org</a:t>
            </a:r>
          </a:p>
        </p:txBody>
      </p:sp>
    </p:spTree>
    <p:extLst>
      <p:ext uri="{BB962C8B-B14F-4D97-AF65-F5344CB8AC3E}">
        <p14:creationId xmlns:p14="http://schemas.microsoft.com/office/powerpoint/2010/main" val="40673433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0994" y="109956"/>
            <a:ext cx="8988765" cy="408215"/>
          </a:xfrm>
        </p:spPr>
        <p:txBody>
          <a:bodyPr>
            <a:noAutofit/>
          </a:bodyPr>
          <a:lstStyle/>
          <a:p>
            <a:pPr algn="l"/>
            <a:r>
              <a:rPr lang="en-US" sz="3200" b="1" dirty="0"/>
              <a:t>Cover Crops as Hosts to Nematodes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65697819"/>
              </p:ext>
            </p:extLst>
          </p:nvPr>
        </p:nvGraphicFramePr>
        <p:xfrm>
          <a:off x="732537" y="607908"/>
          <a:ext cx="6980868" cy="4868325"/>
        </p:xfrm>
        <a:graphic>
          <a:graphicData uri="http://schemas.openxmlformats.org/drawingml/2006/table">
            <a:tbl>
              <a:tblPr firstRow="1" bandRow="1">
                <a:tableStyleId>{5C22544A-7EE6-4342-B048-85BDC9FD1C3A}</a:tableStyleId>
              </a:tblPr>
              <a:tblGrid>
                <a:gridCol w="600063">
                  <a:extLst>
                    <a:ext uri="{9D8B030D-6E8A-4147-A177-3AD203B41FA5}">
                      <a16:colId xmlns="" xmlns:a16="http://schemas.microsoft.com/office/drawing/2014/main" val="20000"/>
                    </a:ext>
                  </a:extLst>
                </a:gridCol>
                <a:gridCol w="737967">
                  <a:extLst>
                    <a:ext uri="{9D8B030D-6E8A-4147-A177-3AD203B41FA5}">
                      <a16:colId xmlns="" xmlns:a16="http://schemas.microsoft.com/office/drawing/2014/main" val="20001"/>
                    </a:ext>
                  </a:extLst>
                </a:gridCol>
                <a:gridCol w="1077272">
                  <a:extLst>
                    <a:ext uri="{9D8B030D-6E8A-4147-A177-3AD203B41FA5}">
                      <a16:colId xmlns="" xmlns:a16="http://schemas.microsoft.com/office/drawing/2014/main" val="20002"/>
                    </a:ext>
                  </a:extLst>
                </a:gridCol>
                <a:gridCol w="687306">
                  <a:extLst>
                    <a:ext uri="{9D8B030D-6E8A-4147-A177-3AD203B41FA5}">
                      <a16:colId xmlns="" xmlns:a16="http://schemas.microsoft.com/office/drawing/2014/main" val="20003"/>
                    </a:ext>
                  </a:extLst>
                </a:gridCol>
                <a:gridCol w="775652">
                  <a:extLst>
                    <a:ext uri="{9D8B030D-6E8A-4147-A177-3AD203B41FA5}">
                      <a16:colId xmlns="" xmlns:a16="http://schemas.microsoft.com/office/drawing/2014/main" val="20004"/>
                    </a:ext>
                  </a:extLst>
                </a:gridCol>
                <a:gridCol w="775652">
                  <a:extLst>
                    <a:ext uri="{9D8B030D-6E8A-4147-A177-3AD203B41FA5}">
                      <a16:colId xmlns="" xmlns:a16="http://schemas.microsoft.com/office/drawing/2014/main" val="20005"/>
                    </a:ext>
                  </a:extLst>
                </a:gridCol>
                <a:gridCol w="775652">
                  <a:extLst>
                    <a:ext uri="{9D8B030D-6E8A-4147-A177-3AD203B41FA5}">
                      <a16:colId xmlns="" xmlns:a16="http://schemas.microsoft.com/office/drawing/2014/main" val="20006"/>
                    </a:ext>
                  </a:extLst>
                </a:gridCol>
                <a:gridCol w="775652">
                  <a:extLst>
                    <a:ext uri="{9D8B030D-6E8A-4147-A177-3AD203B41FA5}">
                      <a16:colId xmlns="" xmlns:a16="http://schemas.microsoft.com/office/drawing/2014/main" val="20007"/>
                    </a:ext>
                  </a:extLst>
                </a:gridCol>
                <a:gridCol w="775652">
                  <a:extLst>
                    <a:ext uri="{9D8B030D-6E8A-4147-A177-3AD203B41FA5}">
                      <a16:colId xmlns="" xmlns:a16="http://schemas.microsoft.com/office/drawing/2014/main" val="20008"/>
                    </a:ext>
                  </a:extLst>
                </a:gridCol>
              </a:tblGrid>
              <a:tr h="221957">
                <a:tc>
                  <a:txBody>
                    <a:bodyPr/>
                    <a:lstStyle/>
                    <a:p>
                      <a:endParaRPr lang="en-US" sz="900" dirty="0"/>
                    </a:p>
                  </a:txBody>
                  <a:tcPr marL="68580" marR="68580" marT="34290" marB="34290"/>
                </a:tc>
                <a:tc>
                  <a:txBody>
                    <a:bodyPr/>
                    <a:lstStyle/>
                    <a:p>
                      <a:endParaRPr lang="en-US" sz="900" dirty="0"/>
                    </a:p>
                  </a:txBody>
                  <a:tcPr marL="68580" marR="68580" marT="34290" marB="34290"/>
                </a:tc>
                <a:tc>
                  <a:txBody>
                    <a:bodyPr/>
                    <a:lstStyle/>
                    <a:p>
                      <a:endParaRPr lang="en-US" sz="900" dirty="0"/>
                    </a:p>
                  </a:txBody>
                  <a:tcPr marL="68580" marR="68580" marT="34290" marB="34290"/>
                </a:tc>
                <a:tc gridSpan="6">
                  <a:txBody>
                    <a:bodyPr/>
                    <a:lstStyle/>
                    <a:p>
                      <a:pPr algn="ctr"/>
                      <a:r>
                        <a:rPr lang="en-US" sz="1100" dirty="0"/>
                        <a:t>Host (+)</a:t>
                      </a:r>
                      <a:r>
                        <a:rPr lang="en-US" sz="1100" baseline="0" dirty="0"/>
                        <a:t> or Poor/ Non-host (-) </a:t>
                      </a:r>
                      <a:r>
                        <a:rPr lang="en-US" sz="1100" baseline="30000" dirty="0"/>
                        <a:t>2</a:t>
                      </a:r>
                    </a:p>
                  </a:txBody>
                  <a:tcPr marL="68580" marR="68580" marT="34290" marB="34290"/>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 xmlns:a16="http://schemas.microsoft.com/office/drawing/2014/main" val="10000"/>
                  </a:ext>
                </a:extLst>
              </a:tr>
              <a:tr h="369927">
                <a:tc>
                  <a:txBody>
                    <a:bodyPr/>
                    <a:lstStyle/>
                    <a:p>
                      <a:pPr algn="ctr"/>
                      <a:r>
                        <a:rPr lang="en-US" sz="1050" b="1" dirty="0"/>
                        <a:t>Season</a:t>
                      </a:r>
                    </a:p>
                  </a:txBody>
                  <a:tcPr marL="68580" marR="68580" marT="34290" marB="34290"/>
                </a:tc>
                <a:tc>
                  <a:txBody>
                    <a:bodyPr/>
                    <a:lstStyle/>
                    <a:p>
                      <a:pPr algn="ctr"/>
                      <a:r>
                        <a:rPr lang="en-US" sz="1050" b="1" dirty="0"/>
                        <a:t>Cover Crop Type</a:t>
                      </a:r>
                    </a:p>
                  </a:txBody>
                  <a:tcPr marL="68580" marR="68580" marT="34290" marB="34290"/>
                </a:tc>
                <a:tc>
                  <a:txBody>
                    <a:bodyPr/>
                    <a:lstStyle/>
                    <a:p>
                      <a:pPr algn="ctr"/>
                      <a:r>
                        <a:rPr lang="en-US" sz="1050" b="1" dirty="0"/>
                        <a:t>Cover Crop</a:t>
                      </a:r>
                    </a:p>
                  </a:txBody>
                  <a:tcPr marL="68580" marR="68580" marT="34290" marB="34290"/>
                </a:tc>
                <a:tc>
                  <a:txBody>
                    <a:bodyPr/>
                    <a:lstStyle/>
                    <a:p>
                      <a:pPr algn="ctr"/>
                      <a:r>
                        <a:rPr lang="en-US" sz="1050" b="1" dirty="0"/>
                        <a:t>Root Lesion</a:t>
                      </a:r>
                    </a:p>
                  </a:txBody>
                  <a:tcPr marL="68580" marR="68580" marT="34290" marB="34290"/>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50" b="1" i="0" kern="1200" dirty="0">
                          <a:solidFill>
                            <a:schemeClr val="dk1"/>
                          </a:solidFill>
                          <a:effectLst/>
                          <a:latin typeface="+mn-lt"/>
                          <a:ea typeface="+mn-ea"/>
                          <a:cs typeface="+mn-cs"/>
                        </a:rPr>
                        <a:t>Root knot nematode</a:t>
                      </a:r>
                      <a:endParaRPr lang="en-US" sz="1050" b="1" dirty="0"/>
                    </a:p>
                  </a:txBody>
                  <a:tcPr marL="68580" marR="68580" marT="34290" marB="34290"/>
                </a:tc>
                <a:tc>
                  <a:txBody>
                    <a:bodyPr/>
                    <a:lstStyle/>
                    <a:p>
                      <a:pPr algn="ctr"/>
                      <a:r>
                        <a:rPr lang="en-US" sz="1050" b="1" dirty="0"/>
                        <a:t>Dagger</a:t>
                      </a:r>
                    </a:p>
                  </a:txBody>
                  <a:tcPr marL="68580" marR="68580" marT="34290" marB="34290"/>
                </a:tc>
                <a:tc>
                  <a:txBody>
                    <a:bodyPr/>
                    <a:lstStyle/>
                    <a:p>
                      <a:pPr algn="ctr"/>
                      <a:r>
                        <a:rPr lang="en-US" sz="1050" b="1" dirty="0"/>
                        <a:t>Needle</a:t>
                      </a:r>
                    </a:p>
                  </a:txBody>
                  <a:tcPr marL="68580" marR="68580" marT="34290" marB="34290"/>
                </a:tc>
                <a:tc>
                  <a:txBody>
                    <a:bodyPr/>
                    <a:lstStyle/>
                    <a:p>
                      <a:pPr algn="ctr"/>
                      <a:r>
                        <a:rPr lang="en-US" sz="1050" b="1" dirty="0"/>
                        <a:t>Sting</a:t>
                      </a:r>
                    </a:p>
                  </a:txBody>
                  <a:tcPr marL="68580" marR="68580" marT="34290" marB="34290"/>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50" b="1" dirty="0"/>
                        <a:t>Foliar Nematode</a:t>
                      </a:r>
                    </a:p>
                  </a:txBody>
                  <a:tcPr marL="68580" marR="68580" marT="34290" marB="34290"/>
                </a:tc>
                <a:extLst>
                  <a:ext uri="{0D108BD9-81ED-4DB2-BD59-A6C34878D82A}">
                    <a16:rowId xmlns="" xmlns:a16="http://schemas.microsoft.com/office/drawing/2014/main" val="10001"/>
                  </a:ext>
                </a:extLst>
              </a:tr>
              <a:tr h="277739">
                <a:tc rowSpan="8">
                  <a:txBody>
                    <a:bodyPr/>
                    <a:lstStyle/>
                    <a:p>
                      <a:r>
                        <a:rPr lang="en-US" sz="1050" dirty="0"/>
                        <a:t>Warm</a:t>
                      </a:r>
                    </a:p>
                  </a:txBody>
                  <a:tcPr marL="68580" marR="68580" marT="34290" marB="34290"/>
                </a:tc>
                <a:tc>
                  <a:txBody>
                    <a:bodyPr/>
                    <a:lstStyle/>
                    <a:p>
                      <a:r>
                        <a:rPr lang="en-US" sz="1050" dirty="0">
                          <a:solidFill>
                            <a:schemeClr val="tx1"/>
                          </a:solidFill>
                        </a:rPr>
                        <a:t>Legume</a:t>
                      </a:r>
                    </a:p>
                  </a:txBody>
                  <a:tcPr marL="68580" marR="68580" marT="34290" marB="34290"/>
                </a:tc>
                <a:tc>
                  <a:txBody>
                    <a:bodyPr/>
                    <a:lstStyle/>
                    <a:p>
                      <a:r>
                        <a:rPr lang="en-US" sz="1050" dirty="0"/>
                        <a:t>Sun hemp </a:t>
                      </a:r>
                      <a:r>
                        <a:rPr lang="en-US" sz="1050" baseline="30000" dirty="0"/>
                        <a:t>1</a:t>
                      </a:r>
                      <a:endParaRPr lang="en-US" sz="1050" dirty="0"/>
                    </a:p>
                  </a:txBody>
                  <a:tcPr marL="68580" marR="68580" marT="34290" marB="34290"/>
                </a:tc>
                <a:tc>
                  <a:txBody>
                    <a:bodyPr/>
                    <a:lstStyle/>
                    <a:p>
                      <a:pPr algn="ctr"/>
                      <a:endParaRPr lang="en-US" sz="1050" b="1" dirty="0"/>
                    </a:p>
                  </a:txBody>
                  <a:tcPr marL="68580" marR="68580" marT="34290" marB="34290"/>
                </a:tc>
                <a:tc>
                  <a:txBody>
                    <a:bodyPr/>
                    <a:lstStyle/>
                    <a:p>
                      <a:pPr algn="ctr"/>
                      <a:r>
                        <a:rPr lang="en-US" sz="1050" b="1" dirty="0"/>
                        <a:t>_</a:t>
                      </a:r>
                    </a:p>
                  </a:txBody>
                  <a:tcPr marL="68580" marR="68580" marT="34290" marB="34290">
                    <a:solidFill>
                      <a:srgbClr val="92D050"/>
                    </a:solidFill>
                  </a:tcPr>
                </a:tc>
                <a:tc>
                  <a:txBody>
                    <a:bodyPr/>
                    <a:lstStyle/>
                    <a:p>
                      <a:pPr algn="ctr"/>
                      <a:endParaRPr lang="en-US" sz="1050" b="1" dirty="0"/>
                    </a:p>
                  </a:txBody>
                  <a:tcPr marL="68580" marR="68580" marT="34290" marB="34290"/>
                </a:tc>
                <a:tc>
                  <a:txBody>
                    <a:bodyPr/>
                    <a:lstStyle/>
                    <a:p>
                      <a:pPr algn="ctr"/>
                      <a:endParaRPr lang="en-US" sz="1050" b="1" dirty="0"/>
                    </a:p>
                  </a:txBody>
                  <a:tcPr marL="68580" marR="68580" marT="34290" marB="34290"/>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50" b="1" dirty="0"/>
                        <a:t>_</a:t>
                      </a:r>
                    </a:p>
                  </a:txBody>
                  <a:tcPr marL="68580" marR="68580" marT="34290" marB="34290">
                    <a:solidFill>
                      <a:srgbClr val="92D050"/>
                    </a:solidFill>
                  </a:tcPr>
                </a:tc>
                <a:tc>
                  <a:txBody>
                    <a:bodyPr/>
                    <a:lstStyle/>
                    <a:p>
                      <a:pPr algn="ctr"/>
                      <a:endParaRPr lang="en-US" sz="1050" b="1" dirty="0"/>
                    </a:p>
                  </a:txBody>
                  <a:tcPr marL="68580" marR="68580" marT="34290" marB="34290"/>
                </a:tc>
                <a:extLst>
                  <a:ext uri="{0D108BD9-81ED-4DB2-BD59-A6C34878D82A}">
                    <a16:rowId xmlns="" xmlns:a16="http://schemas.microsoft.com/office/drawing/2014/main" val="10002"/>
                  </a:ext>
                </a:extLst>
              </a:tr>
              <a:tr h="305710">
                <a:tc vMerge="1">
                  <a:txBody>
                    <a:bodyPr/>
                    <a:lstStyle/>
                    <a:p>
                      <a:endParaRPr lang="en-US" sz="1200" dirty="0"/>
                    </a:p>
                  </a:txBody>
                  <a:tcPr/>
                </a:tc>
                <a:tc>
                  <a:txBody>
                    <a:bodyPr/>
                    <a:lstStyle/>
                    <a:p>
                      <a:r>
                        <a:rPr lang="en-US" sz="1050" dirty="0">
                          <a:solidFill>
                            <a:schemeClr val="tx1"/>
                          </a:solidFill>
                        </a:rPr>
                        <a:t>Legume</a:t>
                      </a:r>
                    </a:p>
                  </a:txBody>
                  <a:tcPr marL="68580" marR="68580" marT="34290" marB="34290"/>
                </a:tc>
                <a:tc>
                  <a:txBody>
                    <a:bodyPr/>
                    <a:lstStyle/>
                    <a:p>
                      <a:r>
                        <a:rPr lang="en-US" sz="1050" dirty="0"/>
                        <a:t>Soybean</a:t>
                      </a:r>
                    </a:p>
                  </a:txBody>
                  <a:tcPr marL="68580" marR="68580" marT="34290" marB="34290"/>
                </a:tc>
                <a:tc>
                  <a:txBody>
                    <a:bodyPr/>
                    <a:lstStyle/>
                    <a:p>
                      <a:pPr algn="ctr"/>
                      <a:endParaRPr lang="en-US" sz="1050" b="1" dirty="0"/>
                    </a:p>
                  </a:txBody>
                  <a:tcPr marL="68580" marR="68580" marT="34290" marB="34290"/>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50" b="1" dirty="0"/>
                        <a:t>+</a:t>
                      </a:r>
                    </a:p>
                  </a:txBody>
                  <a:tcPr marL="68580" marR="68580" marT="34290" marB="34290">
                    <a:solidFill>
                      <a:schemeClr val="accent2">
                        <a:lumMod val="60000"/>
                        <a:lumOff val="40000"/>
                      </a:schemeClr>
                    </a:solidFill>
                  </a:tcPr>
                </a:tc>
                <a:tc>
                  <a:txBody>
                    <a:bodyPr/>
                    <a:lstStyle/>
                    <a:p>
                      <a:pPr algn="ctr"/>
                      <a:endParaRPr lang="en-US" sz="1050" b="1" dirty="0"/>
                    </a:p>
                  </a:txBody>
                  <a:tcPr marL="68580" marR="68580" marT="34290" marB="34290"/>
                </a:tc>
                <a:tc>
                  <a:txBody>
                    <a:bodyPr/>
                    <a:lstStyle/>
                    <a:p>
                      <a:pPr algn="ctr"/>
                      <a:endParaRPr lang="en-US" sz="1050" b="1" dirty="0"/>
                    </a:p>
                  </a:txBody>
                  <a:tcPr marL="68580" marR="68580" marT="34290" marB="34290"/>
                </a:tc>
                <a:tc>
                  <a:txBody>
                    <a:bodyPr/>
                    <a:lstStyle/>
                    <a:p>
                      <a:pPr algn="ctr"/>
                      <a:endParaRPr lang="en-US" sz="1050" b="1" dirty="0"/>
                    </a:p>
                  </a:txBody>
                  <a:tcPr marL="68580" marR="68580" marT="34290" marB="34290"/>
                </a:tc>
                <a:tc>
                  <a:txBody>
                    <a:bodyPr/>
                    <a:lstStyle/>
                    <a:p>
                      <a:pPr algn="ctr"/>
                      <a:endParaRPr lang="en-US" sz="1050" b="1" dirty="0"/>
                    </a:p>
                  </a:txBody>
                  <a:tcPr marL="68580" marR="68580" marT="34290" marB="34290"/>
                </a:tc>
                <a:extLst>
                  <a:ext uri="{0D108BD9-81ED-4DB2-BD59-A6C34878D82A}">
                    <a16:rowId xmlns="" xmlns:a16="http://schemas.microsoft.com/office/drawing/2014/main" val="10003"/>
                  </a:ext>
                </a:extLst>
              </a:tr>
              <a:tr h="221957">
                <a:tc vMerge="1">
                  <a:txBody>
                    <a:bodyPr/>
                    <a:lstStyle/>
                    <a:p>
                      <a:endParaRPr lang="en-US" sz="1200" dirty="0"/>
                    </a:p>
                  </a:txBody>
                  <a:tcPr/>
                </a:tc>
                <a:tc>
                  <a:txBody>
                    <a:bodyPr/>
                    <a:lstStyle/>
                    <a:p>
                      <a:r>
                        <a:rPr lang="en-US" sz="1050" dirty="0">
                          <a:solidFill>
                            <a:schemeClr val="tx1"/>
                          </a:solidFill>
                        </a:rPr>
                        <a:t>Legume</a:t>
                      </a:r>
                    </a:p>
                  </a:txBody>
                  <a:tcPr marL="68580" marR="68580" marT="34290" marB="3429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50" dirty="0"/>
                        <a:t>Cowpea </a:t>
                      </a:r>
                      <a:r>
                        <a:rPr lang="en-US" sz="1050" baseline="30000" dirty="0"/>
                        <a:t>1 </a:t>
                      </a:r>
                      <a:r>
                        <a:rPr lang="en-US" sz="1050" dirty="0"/>
                        <a:t> ‘Iron clay’</a:t>
                      </a:r>
                    </a:p>
                  </a:txBody>
                  <a:tcPr marL="68580" marR="68580" marT="34290" marB="34290"/>
                </a:tc>
                <a:tc>
                  <a:txBody>
                    <a:bodyPr/>
                    <a:lstStyle/>
                    <a:p>
                      <a:pPr algn="ctr"/>
                      <a:endParaRPr lang="en-US" sz="1050" b="1" dirty="0"/>
                    </a:p>
                  </a:txBody>
                  <a:tcPr marL="68580" marR="68580" marT="34290" marB="34290"/>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50" b="1" dirty="0"/>
                        <a:t>_</a:t>
                      </a:r>
                    </a:p>
                  </a:txBody>
                  <a:tcPr marL="68580" marR="68580" marT="34290" marB="34290">
                    <a:solidFill>
                      <a:srgbClr val="92D050"/>
                    </a:solidFill>
                  </a:tcPr>
                </a:tc>
                <a:tc>
                  <a:txBody>
                    <a:bodyPr/>
                    <a:lstStyle/>
                    <a:p>
                      <a:pPr algn="ctr"/>
                      <a:endParaRPr lang="en-US" sz="1050" b="1" dirty="0"/>
                    </a:p>
                  </a:txBody>
                  <a:tcPr marL="68580" marR="68580" marT="34290" marB="34290"/>
                </a:tc>
                <a:tc>
                  <a:txBody>
                    <a:bodyPr/>
                    <a:lstStyle/>
                    <a:p>
                      <a:pPr algn="ctr"/>
                      <a:endParaRPr lang="en-US" sz="1050" b="1" dirty="0"/>
                    </a:p>
                  </a:txBody>
                  <a:tcPr marL="68580" marR="68580" marT="34290" marB="34290"/>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50" b="1" dirty="0"/>
                        <a:t>+</a:t>
                      </a:r>
                    </a:p>
                  </a:txBody>
                  <a:tcPr marL="68580" marR="68580" marT="34290" marB="34290">
                    <a:solidFill>
                      <a:schemeClr val="accent2">
                        <a:lumMod val="60000"/>
                        <a:lumOff val="40000"/>
                      </a:schemeClr>
                    </a:solidFill>
                  </a:tcPr>
                </a:tc>
                <a:tc>
                  <a:txBody>
                    <a:bodyPr/>
                    <a:lstStyle/>
                    <a:p>
                      <a:pPr algn="ctr"/>
                      <a:endParaRPr lang="en-US" sz="1050" b="1" dirty="0"/>
                    </a:p>
                  </a:txBody>
                  <a:tcPr marL="68580" marR="68580" marT="34290" marB="34290"/>
                </a:tc>
                <a:extLst>
                  <a:ext uri="{0D108BD9-81ED-4DB2-BD59-A6C34878D82A}">
                    <a16:rowId xmlns="" xmlns:a16="http://schemas.microsoft.com/office/drawing/2014/main" val="10004"/>
                  </a:ext>
                </a:extLst>
              </a:tr>
              <a:tr h="239572">
                <a:tc vMerge="1">
                  <a:txBody>
                    <a:bodyPr/>
                    <a:lstStyle/>
                    <a:p>
                      <a:endParaRPr lang="en-US"/>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50" dirty="0">
                          <a:solidFill>
                            <a:schemeClr val="tx1"/>
                          </a:solidFill>
                        </a:rPr>
                        <a:t>Legume</a:t>
                      </a:r>
                    </a:p>
                  </a:txBody>
                  <a:tcPr marL="68580" marR="68580" marT="34290" marB="3429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50" dirty="0" smtClean="0"/>
                        <a:t>Velvet </a:t>
                      </a:r>
                      <a:r>
                        <a:rPr lang="en-US" sz="1050" dirty="0"/>
                        <a:t>Bean</a:t>
                      </a:r>
                    </a:p>
                  </a:txBody>
                  <a:tcPr marL="68580" marR="68580" marT="34290" marB="34290"/>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050" b="1" dirty="0"/>
                    </a:p>
                  </a:txBody>
                  <a:tcPr marL="68580" marR="68580" marT="34290" marB="34290">
                    <a:solidFill>
                      <a:srgbClr val="D0D8E8"/>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50" b="1" dirty="0"/>
                        <a:t>_</a:t>
                      </a:r>
                    </a:p>
                  </a:txBody>
                  <a:tcPr marL="68580" marR="68580" marT="34290" marB="34290">
                    <a:solidFill>
                      <a:srgbClr val="92D05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050" b="1" dirty="0"/>
                    </a:p>
                  </a:txBody>
                  <a:tcPr marL="68580" marR="68580" marT="34290" marB="34290">
                    <a:solidFill>
                      <a:srgbClr val="D0D8E8"/>
                    </a:solidFill>
                  </a:tcPr>
                </a:tc>
                <a:tc>
                  <a:txBody>
                    <a:bodyPr/>
                    <a:lstStyle/>
                    <a:p>
                      <a:pPr algn="ctr"/>
                      <a:endParaRPr lang="en-US" sz="1050" b="1" dirty="0"/>
                    </a:p>
                  </a:txBody>
                  <a:tcPr marL="68580" marR="68580" marT="34290" marB="34290"/>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50" b="1" dirty="0"/>
                        <a:t>_</a:t>
                      </a:r>
                    </a:p>
                  </a:txBody>
                  <a:tcPr marL="68580" marR="68580" marT="34290" marB="34290">
                    <a:solidFill>
                      <a:srgbClr val="92D050"/>
                    </a:solidFill>
                  </a:tcPr>
                </a:tc>
                <a:tc>
                  <a:txBody>
                    <a:bodyPr/>
                    <a:lstStyle/>
                    <a:p>
                      <a:pPr algn="ctr"/>
                      <a:endParaRPr lang="en-US" sz="1050" b="1" dirty="0"/>
                    </a:p>
                  </a:txBody>
                  <a:tcPr marL="68580" marR="68580" marT="34290" marB="34290"/>
                </a:tc>
                <a:extLst>
                  <a:ext uri="{0D108BD9-81ED-4DB2-BD59-A6C34878D82A}">
                    <a16:rowId xmlns="" xmlns:a16="http://schemas.microsoft.com/office/drawing/2014/main" val="10005"/>
                  </a:ext>
                </a:extLst>
              </a:tr>
              <a:tr h="239572">
                <a:tc vMerge="1">
                  <a:txBody>
                    <a:bodyPr/>
                    <a:lstStyle/>
                    <a:p>
                      <a:endParaRPr lang="en-US"/>
                    </a:p>
                  </a:txBody>
                  <a:tcPr/>
                </a:tc>
                <a:tc>
                  <a:txBody>
                    <a:bodyPr/>
                    <a:lstStyle/>
                    <a:p>
                      <a:endParaRPr lang="en-US" sz="1050" dirty="0">
                        <a:solidFill>
                          <a:schemeClr val="tx1"/>
                        </a:solidFill>
                      </a:endParaRPr>
                    </a:p>
                  </a:txBody>
                  <a:tcPr marL="68580" marR="68580" marT="34290" marB="34290"/>
                </a:tc>
                <a:tc>
                  <a:txBody>
                    <a:bodyPr/>
                    <a:lstStyle/>
                    <a:p>
                      <a:r>
                        <a:rPr lang="en-US" sz="1050" dirty="0"/>
                        <a:t>Sesame</a:t>
                      </a:r>
                    </a:p>
                  </a:txBody>
                  <a:tcPr marL="68580" marR="68580" marT="34290" marB="34290"/>
                </a:tc>
                <a:tc>
                  <a:txBody>
                    <a:bodyPr/>
                    <a:lstStyle/>
                    <a:p>
                      <a:pPr algn="ctr"/>
                      <a:endParaRPr lang="en-US" sz="1050" b="1" dirty="0"/>
                    </a:p>
                  </a:txBody>
                  <a:tcPr marL="68580" marR="68580" marT="34290" marB="34290">
                    <a:solidFill>
                      <a:srgbClr val="E9EDF4"/>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50" b="1" dirty="0"/>
                        <a:t>_</a:t>
                      </a:r>
                    </a:p>
                  </a:txBody>
                  <a:tcPr marL="68580" marR="68580" marT="34290" marB="34290">
                    <a:solidFill>
                      <a:srgbClr val="92D050"/>
                    </a:solidFill>
                  </a:tcPr>
                </a:tc>
                <a:tc>
                  <a:txBody>
                    <a:bodyPr/>
                    <a:lstStyle/>
                    <a:p>
                      <a:pPr algn="ctr"/>
                      <a:endParaRPr lang="en-US" sz="1050" b="1" dirty="0"/>
                    </a:p>
                  </a:txBody>
                  <a:tcPr marL="68580" marR="68580" marT="34290" marB="34290">
                    <a:solidFill>
                      <a:srgbClr val="E9EDF4"/>
                    </a:solidFill>
                  </a:tcPr>
                </a:tc>
                <a:tc>
                  <a:txBody>
                    <a:bodyPr/>
                    <a:lstStyle/>
                    <a:p>
                      <a:pPr algn="ctr"/>
                      <a:endParaRPr lang="en-US" sz="1050" b="1" dirty="0"/>
                    </a:p>
                  </a:txBody>
                  <a:tcPr marL="68580" marR="68580" marT="34290" marB="34290"/>
                </a:tc>
                <a:tc>
                  <a:txBody>
                    <a:bodyPr/>
                    <a:lstStyle/>
                    <a:p>
                      <a:pPr algn="ctr"/>
                      <a:endParaRPr lang="en-US" sz="1050" b="1" dirty="0"/>
                    </a:p>
                  </a:txBody>
                  <a:tcPr marL="68580" marR="68580" marT="34290" marB="34290"/>
                </a:tc>
                <a:tc>
                  <a:txBody>
                    <a:bodyPr/>
                    <a:lstStyle/>
                    <a:p>
                      <a:pPr algn="ctr"/>
                      <a:endParaRPr lang="en-US" sz="1050" b="1" dirty="0"/>
                    </a:p>
                  </a:txBody>
                  <a:tcPr marL="68580" marR="68580" marT="34290" marB="34290"/>
                </a:tc>
                <a:extLst>
                  <a:ext uri="{0D108BD9-81ED-4DB2-BD59-A6C34878D82A}">
                    <a16:rowId xmlns="" xmlns:a16="http://schemas.microsoft.com/office/drawing/2014/main" val="10006"/>
                  </a:ext>
                </a:extLst>
              </a:tr>
              <a:tr h="239572">
                <a:tc vMerge="1">
                  <a:txBody>
                    <a:bodyPr/>
                    <a:lstStyle/>
                    <a:p>
                      <a:endParaRPr lang="en-US" sz="1200" dirty="0"/>
                    </a:p>
                  </a:txBody>
                  <a:tcPr/>
                </a:tc>
                <a:tc>
                  <a:txBody>
                    <a:bodyPr/>
                    <a:lstStyle/>
                    <a:p>
                      <a:endParaRPr lang="en-US" sz="1050" dirty="0">
                        <a:solidFill>
                          <a:schemeClr val="tx1"/>
                        </a:solidFill>
                      </a:endParaRPr>
                    </a:p>
                  </a:txBody>
                  <a:tcPr marL="68580" marR="68580" marT="34290" marB="3429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50" dirty="0"/>
                        <a:t>Marigold</a:t>
                      </a:r>
                    </a:p>
                  </a:txBody>
                  <a:tcPr marL="68580" marR="68580" marT="34290" marB="34290"/>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50" b="1" dirty="0"/>
                        <a:t>_</a:t>
                      </a:r>
                    </a:p>
                  </a:txBody>
                  <a:tcPr marL="68580" marR="68580" marT="34290" marB="34290">
                    <a:solidFill>
                      <a:srgbClr val="92D05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50" b="1" dirty="0"/>
                        <a:t>_</a:t>
                      </a:r>
                    </a:p>
                  </a:txBody>
                  <a:tcPr marL="68580" marR="68580" marT="34290" marB="34290">
                    <a:solidFill>
                      <a:srgbClr val="92D05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50" b="1" dirty="0"/>
                        <a:t>_</a:t>
                      </a:r>
                    </a:p>
                  </a:txBody>
                  <a:tcPr marL="68580" marR="68580" marT="34290" marB="34290">
                    <a:solidFill>
                      <a:srgbClr val="92D050"/>
                    </a:solidFill>
                  </a:tcPr>
                </a:tc>
                <a:tc>
                  <a:txBody>
                    <a:bodyPr/>
                    <a:lstStyle/>
                    <a:p>
                      <a:pPr algn="ctr"/>
                      <a:endParaRPr lang="en-US" sz="1050" b="1" dirty="0"/>
                    </a:p>
                  </a:txBody>
                  <a:tcPr marL="68580" marR="68580" marT="34290" marB="34290"/>
                </a:tc>
                <a:tc>
                  <a:txBody>
                    <a:bodyPr/>
                    <a:lstStyle/>
                    <a:p>
                      <a:pPr algn="ctr"/>
                      <a:endParaRPr lang="en-US" sz="1050" b="1" dirty="0"/>
                    </a:p>
                  </a:txBody>
                  <a:tcPr marL="68580" marR="68580" marT="34290" marB="34290"/>
                </a:tc>
                <a:tc>
                  <a:txBody>
                    <a:bodyPr/>
                    <a:lstStyle/>
                    <a:p>
                      <a:pPr algn="ctr"/>
                      <a:endParaRPr lang="en-US" sz="1050" b="1" dirty="0"/>
                    </a:p>
                  </a:txBody>
                  <a:tcPr marL="68580" marR="68580" marT="34290" marB="34290"/>
                </a:tc>
                <a:extLst>
                  <a:ext uri="{0D108BD9-81ED-4DB2-BD59-A6C34878D82A}">
                    <a16:rowId xmlns="" xmlns:a16="http://schemas.microsoft.com/office/drawing/2014/main" val="10007"/>
                  </a:ext>
                </a:extLst>
              </a:tr>
              <a:tr h="221957">
                <a:tc vMerge="1">
                  <a:txBody>
                    <a:bodyPr/>
                    <a:lstStyle/>
                    <a:p>
                      <a:endParaRPr lang="en-US" sz="1200" dirty="0"/>
                    </a:p>
                  </a:txBody>
                  <a:tcPr/>
                </a:tc>
                <a:tc>
                  <a:txBody>
                    <a:bodyPr/>
                    <a:lstStyle/>
                    <a:p>
                      <a:r>
                        <a:rPr lang="en-US" sz="1050" dirty="0">
                          <a:solidFill>
                            <a:schemeClr val="tx1"/>
                          </a:solidFill>
                        </a:rPr>
                        <a:t>Grass</a:t>
                      </a:r>
                    </a:p>
                  </a:txBody>
                  <a:tcPr marL="68580" marR="68580" marT="34290" marB="3429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50" dirty="0"/>
                        <a:t>Pearl, Millets </a:t>
                      </a:r>
                      <a:r>
                        <a:rPr lang="en-US" sz="1050" baseline="30000" dirty="0"/>
                        <a:t>1 </a:t>
                      </a:r>
                      <a:endParaRPr lang="en-US" sz="1050" dirty="0"/>
                    </a:p>
                  </a:txBody>
                  <a:tcPr marL="68580" marR="68580" marT="34290" marB="34290"/>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50" b="1" dirty="0"/>
                        <a:t>_</a:t>
                      </a:r>
                    </a:p>
                  </a:txBody>
                  <a:tcPr marL="68580" marR="68580" marT="34290" marB="34290">
                    <a:solidFill>
                      <a:srgbClr val="92D050"/>
                    </a:solidFill>
                  </a:tcPr>
                </a:tc>
                <a:tc>
                  <a:txBody>
                    <a:bodyPr/>
                    <a:lstStyle/>
                    <a:p>
                      <a:pPr algn="ctr"/>
                      <a:r>
                        <a:rPr lang="en-US" sz="1050" b="1" dirty="0"/>
                        <a:t>_</a:t>
                      </a:r>
                    </a:p>
                  </a:txBody>
                  <a:tcPr marL="68580" marR="68580" marT="34290" marB="34290">
                    <a:solidFill>
                      <a:srgbClr val="92D05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50" b="1" dirty="0"/>
                        <a:t>+</a:t>
                      </a:r>
                    </a:p>
                  </a:txBody>
                  <a:tcPr marL="68580" marR="68580" marT="34290" marB="34290">
                    <a:solidFill>
                      <a:schemeClr val="accent2">
                        <a:lumMod val="60000"/>
                        <a:lumOff val="40000"/>
                      </a:schemeClr>
                    </a:solidFill>
                  </a:tcPr>
                </a:tc>
                <a:tc>
                  <a:txBody>
                    <a:bodyPr/>
                    <a:lstStyle/>
                    <a:p>
                      <a:pPr algn="ctr"/>
                      <a:endParaRPr lang="en-US" sz="1050" b="1" dirty="0"/>
                    </a:p>
                  </a:txBody>
                  <a:tcPr marL="68580" marR="68580" marT="34290" marB="34290"/>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50" b="1" dirty="0"/>
                        <a:t>+</a:t>
                      </a:r>
                    </a:p>
                  </a:txBody>
                  <a:tcPr marL="68580" marR="68580" marT="34290" marB="34290">
                    <a:solidFill>
                      <a:schemeClr val="accent2">
                        <a:lumMod val="60000"/>
                        <a:lumOff val="40000"/>
                      </a:schemeClr>
                    </a:solidFill>
                  </a:tcPr>
                </a:tc>
                <a:tc>
                  <a:txBody>
                    <a:bodyPr/>
                    <a:lstStyle/>
                    <a:p>
                      <a:pPr algn="ctr"/>
                      <a:endParaRPr lang="en-US" sz="1050" b="1" dirty="0"/>
                    </a:p>
                  </a:txBody>
                  <a:tcPr marL="68580" marR="68580" marT="34290" marB="34290"/>
                </a:tc>
                <a:extLst>
                  <a:ext uri="{0D108BD9-81ED-4DB2-BD59-A6C34878D82A}">
                    <a16:rowId xmlns="" xmlns:a16="http://schemas.microsoft.com/office/drawing/2014/main" val="10008"/>
                  </a:ext>
                </a:extLst>
              </a:tr>
              <a:tr h="221957">
                <a:tc vMerge="1">
                  <a:txBody>
                    <a:bodyPr/>
                    <a:lstStyle/>
                    <a:p>
                      <a:endParaRPr lang="en-US" sz="1200" dirty="0"/>
                    </a:p>
                  </a:txBody>
                  <a:tcPr/>
                </a:tc>
                <a:tc>
                  <a:txBody>
                    <a:bodyPr/>
                    <a:lstStyle/>
                    <a:p>
                      <a:r>
                        <a:rPr lang="en-US" sz="1050" dirty="0">
                          <a:solidFill>
                            <a:schemeClr val="tx1"/>
                          </a:solidFill>
                        </a:rPr>
                        <a:t>Grass</a:t>
                      </a:r>
                    </a:p>
                  </a:txBody>
                  <a:tcPr marL="68580" marR="68580" marT="34290" marB="34290"/>
                </a:tc>
                <a:tc>
                  <a:txBody>
                    <a:bodyPr/>
                    <a:lstStyle/>
                    <a:p>
                      <a:r>
                        <a:rPr lang="en-US" sz="1050" dirty="0"/>
                        <a:t>Sorghum, Sudan </a:t>
                      </a:r>
                      <a:r>
                        <a:rPr lang="en-US" sz="1050" baseline="30000" dirty="0"/>
                        <a:t>1</a:t>
                      </a:r>
                    </a:p>
                  </a:txBody>
                  <a:tcPr marL="68580" marR="68580" marT="34290" marB="34290"/>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50" b="1" dirty="0"/>
                        <a:t>_</a:t>
                      </a:r>
                    </a:p>
                  </a:txBody>
                  <a:tcPr marL="68580" marR="68580" marT="34290" marB="34290">
                    <a:solidFill>
                      <a:srgbClr val="92D050"/>
                    </a:solidFill>
                  </a:tcPr>
                </a:tc>
                <a:tc>
                  <a:txBody>
                    <a:bodyPr/>
                    <a:lstStyle/>
                    <a:p>
                      <a:pPr algn="ctr"/>
                      <a:r>
                        <a:rPr lang="en-US" sz="1050" b="1" dirty="0"/>
                        <a:t>_</a:t>
                      </a:r>
                    </a:p>
                  </a:txBody>
                  <a:tcPr marL="68580" marR="68580" marT="34290" marB="34290">
                    <a:solidFill>
                      <a:srgbClr val="92D05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50" b="1" dirty="0"/>
                        <a:t>+</a:t>
                      </a:r>
                    </a:p>
                  </a:txBody>
                  <a:tcPr marL="68580" marR="68580" marT="34290" marB="34290">
                    <a:solidFill>
                      <a:schemeClr val="accent2">
                        <a:lumMod val="60000"/>
                        <a:lumOff val="40000"/>
                      </a:schemeClr>
                    </a:solidFill>
                  </a:tcPr>
                </a:tc>
                <a:tc>
                  <a:txBody>
                    <a:bodyPr/>
                    <a:lstStyle/>
                    <a:p>
                      <a:pPr algn="ctr"/>
                      <a:endParaRPr lang="en-US" sz="1050" b="1" dirty="0"/>
                    </a:p>
                  </a:txBody>
                  <a:tcPr marL="68580" marR="68580" marT="34290" marB="34290"/>
                </a:tc>
                <a:tc>
                  <a:txBody>
                    <a:bodyPr/>
                    <a:lstStyle/>
                    <a:p>
                      <a:pPr algn="ctr"/>
                      <a:r>
                        <a:rPr lang="en-US" sz="1050" b="1" dirty="0"/>
                        <a:t>+</a:t>
                      </a:r>
                    </a:p>
                  </a:txBody>
                  <a:tcPr marL="68580" marR="68580" marT="34290" marB="34290">
                    <a:solidFill>
                      <a:schemeClr val="accent2">
                        <a:lumMod val="60000"/>
                        <a:lumOff val="40000"/>
                      </a:schemeClr>
                    </a:solidFill>
                  </a:tcPr>
                </a:tc>
                <a:tc>
                  <a:txBody>
                    <a:bodyPr/>
                    <a:lstStyle/>
                    <a:p>
                      <a:pPr algn="ctr"/>
                      <a:endParaRPr lang="en-US" sz="1050" b="1" dirty="0"/>
                    </a:p>
                  </a:txBody>
                  <a:tcPr marL="68580" marR="68580" marT="34290" marB="34290"/>
                </a:tc>
                <a:extLst>
                  <a:ext uri="{0D108BD9-81ED-4DB2-BD59-A6C34878D82A}">
                    <a16:rowId xmlns="" xmlns:a16="http://schemas.microsoft.com/office/drawing/2014/main" val="10009"/>
                  </a:ext>
                </a:extLst>
              </a:tr>
              <a:tr h="221957">
                <a:tc>
                  <a:txBody>
                    <a:bodyPr/>
                    <a:lstStyle/>
                    <a:p>
                      <a:r>
                        <a:rPr lang="en-US" sz="1050" dirty="0"/>
                        <a:t>Inter</a:t>
                      </a:r>
                    </a:p>
                  </a:txBody>
                  <a:tcPr marL="68580" marR="68580" marT="34290" marB="34290">
                    <a:solidFill>
                      <a:schemeClr val="bg1">
                        <a:lumMod val="95000"/>
                      </a:schemeClr>
                    </a:solidFill>
                  </a:tcPr>
                </a:tc>
                <a:tc>
                  <a:txBody>
                    <a:bodyPr/>
                    <a:lstStyle/>
                    <a:p>
                      <a:r>
                        <a:rPr lang="en-US" sz="1050" dirty="0">
                          <a:solidFill>
                            <a:schemeClr val="tx1"/>
                          </a:solidFill>
                        </a:rPr>
                        <a:t>Brassicas</a:t>
                      </a:r>
                    </a:p>
                  </a:txBody>
                  <a:tcPr marL="68580" marR="68580" marT="34290" marB="34290"/>
                </a:tc>
                <a:tc>
                  <a:txBody>
                    <a:bodyPr/>
                    <a:lstStyle/>
                    <a:p>
                      <a:r>
                        <a:rPr lang="en-US" sz="1050" dirty="0"/>
                        <a:t>Canola/</a:t>
                      </a:r>
                      <a:r>
                        <a:rPr lang="en-US" sz="1050" baseline="0" dirty="0"/>
                        <a:t> </a:t>
                      </a:r>
                      <a:r>
                        <a:rPr lang="en-US" sz="1050" dirty="0"/>
                        <a:t>Rapeseed</a:t>
                      </a:r>
                    </a:p>
                  </a:txBody>
                  <a:tcPr marL="68580" marR="68580" marT="34290" marB="34290"/>
                </a:tc>
                <a:tc>
                  <a:txBody>
                    <a:bodyPr/>
                    <a:lstStyle/>
                    <a:p>
                      <a:pPr algn="ctr"/>
                      <a:endParaRPr lang="en-US" sz="1050" b="1" dirty="0"/>
                    </a:p>
                  </a:txBody>
                  <a:tcPr marL="68580" marR="68580" marT="34290" marB="34290"/>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50" b="1" dirty="0"/>
                        <a:t>_</a:t>
                      </a:r>
                    </a:p>
                  </a:txBody>
                  <a:tcPr marL="68580" marR="68580" marT="34290" marB="34290">
                    <a:solidFill>
                      <a:srgbClr val="92D05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50" b="1" dirty="0"/>
                        <a:t>_</a:t>
                      </a:r>
                    </a:p>
                  </a:txBody>
                  <a:tcPr marL="68580" marR="68580" marT="34290" marB="34290">
                    <a:solidFill>
                      <a:srgbClr val="92D050"/>
                    </a:solidFill>
                  </a:tcPr>
                </a:tc>
                <a:tc>
                  <a:txBody>
                    <a:bodyPr/>
                    <a:lstStyle/>
                    <a:p>
                      <a:pPr algn="ctr"/>
                      <a:endParaRPr lang="en-US" sz="1050" b="1" dirty="0"/>
                    </a:p>
                  </a:txBody>
                  <a:tcPr marL="68580" marR="68580" marT="34290" marB="34290"/>
                </a:tc>
                <a:tc>
                  <a:txBody>
                    <a:bodyPr/>
                    <a:lstStyle/>
                    <a:p>
                      <a:pPr algn="ctr"/>
                      <a:endParaRPr lang="en-US" sz="1050" b="1" dirty="0"/>
                    </a:p>
                  </a:txBody>
                  <a:tcPr marL="68580" marR="68580" marT="34290" marB="34290"/>
                </a:tc>
                <a:tc>
                  <a:txBody>
                    <a:bodyPr/>
                    <a:lstStyle/>
                    <a:p>
                      <a:pPr algn="ctr"/>
                      <a:endParaRPr lang="en-US" sz="1050" b="1" dirty="0"/>
                    </a:p>
                  </a:txBody>
                  <a:tcPr marL="68580" marR="68580" marT="34290" marB="34290"/>
                </a:tc>
                <a:extLst>
                  <a:ext uri="{0D108BD9-81ED-4DB2-BD59-A6C34878D82A}">
                    <a16:rowId xmlns="" xmlns:a16="http://schemas.microsoft.com/office/drawing/2014/main" val="10010"/>
                  </a:ext>
                </a:extLst>
              </a:tr>
              <a:tr h="221957">
                <a:tc rowSpan="7">
                  <a:txBody>
                    <a:bodyPr/>
                    <a:lstStyle/>
                    <a:p>
                      <a:r>
                        <a:rPr lang="en-US" sz="1050" dirty="0"/>
                        <a:t>Cool</a:t>
                      </a:r>
                    </a:p>
                  </a:txBody>
                  <a:tcPr marL="68580" marR="68580" marT="34290" marB="34290"/>
                </a:tc>
                <a:tc>
                  <a:txBody>
                    <a:bodyPr/>
                    <a:lstStyle/>
                    <a:p>
                      <a:r>
                        <a:rPr lang="en-US" sz="1050" dirty="0">
                          <a:solidFill>
                            <a:schemeClr val="tx1"/>
                          </a:solidFill>
                        </a:rPr>
                        <a:t>Legume</a:t>
                      </a:r>
                    </a:p>
                  </a:txBody>
                  <a:tcPr marL="68580" marR="68580" marT="34290" marB="34290"/>
                </a:tc>
                <a:tc>
                  <a:txBody>
                    <a:bodyPr/>
                    <a:lstStyle/>
                    <a:p>
                      <a:r>
                        <a:rPr lang="en-US" sz="1050" dirty="0"/>
                        <a:t>Clovers</a:t>
                      </a:r>
                    </a:p>
                  </a:txBody>
                  <a:tcPr marL="68580" marR="68580" marT="34290" marB="34290"/>
                </a:tc>
                <a:tc>
                  <a:txBody>
                    <a:bodyPr/>
                    <a:lstStyle/>
                    <a:p>
                      <a:pPr algn="ctr"/>
                      <a:endParaRPr lang="en-US" sz="1050" b="1" dirty="0"/>
                    </a:p>
                  </a:txBody>
                  <a:tcPr marL="68580" marR="68580" marT="34290" marB="34290"/>
                </a:tc>
                <a:tc>
                  <a:txBody>
                    <a:bodyPr/>
                    <a:lstStyle/>
                    <a:p>
                      <a:pPr algn="ctr"/>
                      <a:r>
                        <a:rPr lang="en-US" sz="1050" b="1" dirty="0"/>
                        <a:t>+</a:t>
                      </a:r>
                    </a:p>
                  </a:txBody>
                  <a:tcPr marL="68580" marR="68580" marT="34290" marB="34290">
                    <a:solidFill>
                      <a:schemeClr val="accent2">
                        <a:lumMod val="60000"/>
                        <a:lumOff val="40000"/>
                      </a:schemeClr>
                    </a:solidFill>
                  </a:tcPr>
                </a:tc>
                <a:tc>
                  <a:txBody>
                    <a:bodyPr/>
                    <a:lstStyle/>
                    <a:p>
                      <a:pPr algn="ctr"/>
                      <a:endParaRPr lang="en-US" sz="1050" b="1" dirty="0"/>
                    </a:p>
                  </a:txBody>
                  <a:tcPr marL="68580" marR="68580" marT="34290" marB="34290"/>
                </a:tc>
                <a:tc>
                  <a:txBody>
                    <a:bodyPr/>
                    <a:lstStyle/>
                    <a:p>
                      <a:pPr algn="ctr"/>
                      <a:endParaRPr lang="en-US" sz="1050" b="1" dirty="0"/>
                    </a:p>
                  </a:txBody>
                  <a:tcPr marL="68580" marR="68580" marT="34290" marB="34290"/>
                </a:tc>
                <a:tc>
                  <a:txBody>
                    <a:bodyPr/>
                    <a:lstStyle/>
                    <a:p>
                      <a:pPr algn="ctr"/>
                      <a:endParaRPr lang="en-US" sz="1050" b="1" dirty="0"/>
                    </a:p>
                  </a:txBody>
                  <a:tcPr marL="68580" marR="68580" marT="34290" marB="34290"/>
                </a:tc>
                <a:tc>
                  <a:txBody>
                    <a:bodyPr/>
                    <a:lstStyle/>
                    <a:p>
                      <a:pPr algn="ctr"/>
                      <a:endParaRPr lang="en-US" sz="1050" b="1" dirty="0"/>
                    </a:p>
                  </a:txBody>
                  <a:tcPr marL="68580" marR="68580" marT="34290" marB="34290"/>
                </a:tc>
                <a:extLst>
                  <a:ext uri="{0D108BD9-81ED-4DB2-BD59-A6C34878D82A}">
                    <a16:rowId xmlns="" xmlns:a16="http://schemas.microsoft.com/office/drawing/2014/main" val="10011"/>
                  </a:ext>
                </a:extLst>
              </a:tr>
              <a:tr h="221957">
                <a:tc vMerge="1">
                  <a:txBody>
                    <a:bodyPr/>
                    <a:lstStyle/>
                    <a:p>
                      <a:endParaRPr lang="en-US" sz="1200" dirty="0"/>
                    </a:p>
                  </a:txBody>
                  <a:tcPr/>
                </a:tc>
                <a:tc>
                  <a:txBody>
                    <a:bodyPr/>
                    <a:lstStyle/>
                    <a:p>
                      <a:r>
                        <a:rPr lang="en-US" sz="1050" dirty="0">
                          <a:solidFill>
                            <a:schemeClr val="tx1"/>
                          </a:solidFill>
                        </a:rPr>
                        <a:t>Legume</a:t>
                      </a:r>
                    </a:p>
                  </a:txBody>
                  <a:tcPr marL="68580" marR="68580" marT="34290" marB="34290"/>
                </a:tc>
                <a:tc>
                  <a:txBody>
                    <a:bodyPr/>
                    <a:lstStyle/>
                    <a:p>
                      <a:r>
                        <a:rPr lang="en-US" sz="1050" dirty="0"/>
                        <a:t>Vetches</a:t>
                      </a:r>
                    </a:p>
                  </a:txBody>
                  <a:tcPr marL="68580" marR="68580" marT="34290" marB="34290"/>
                </a:tc>
                <a:tc>
                  <a:txBody>
                    <a:bodyPr/>
                    <a:lstStyle/>
                    <a:p>
                      <a:pPr algn="ctr"/>
                      <a:endParaRPr lang="en-US" sz="1050" b="1" dirty="0"/>
                    </a:p>
                  </a:txBody>
                  <a:tcPr marL="68580" marR="68580" marT="34290" marB="34290"/>
                </a:tc>
                <a:tc>
                  <a:txBody>
                    <a:bodyPr/>
                    <a:lstStyle/>
                    <a:p>
                      <a:pPr algn="ctr"/>
                      <a:r>
                        <a:rPr lang="en-US" sz="1050" b="1" dirty="0"/>
                        <a:t>+</a:t>
                      </a:r>
                    </a:p>
                  </a:txBody>
                  <a:tcPr marL="68580" marR="68580" marT="34290" marB="34290">
                    <a:solidFill>
                      <a:schemeClr val="accent2">
                        <a:lumMod val="60000"/>
                        <a:lumOff val="40000"/>
                      </a:schemeClr>
                    </a:solidFill>
                  </a:tcPr>
                </a:tc>
                <a:tc>
                  <a:txBody>
                    <a:bodyPr/>
                    <a:lstStyle/>
                    <a:p>
                      <a:pPr algn="ctr"/>
                      <a:endParaRPr lang="en-US" sz="1050" b="1" dirty="0"/>
                    </a:p>
                  </a:txBody>
                  <a:tcPr marL="68580" marR="68580" marT="34290" marB="34290"/>
                </a:tc>
                <a:tc>
                  <a:txBody>
                    <a:bodyPr/>
                    <a:lstStyle/>
                    <a:p>
                      <a:pPr algn="ctr"/>
                      <a:endParaRPr lang="en-US" sz="1050" b="1" dirty="0"/>
                    </a:p>
                  </a:txBody>
                  <a:tcPr marL="68580" marR="68580" marT="34290" marB="34290"/>
                </a:tc>
                <a:tc>
                  <a:txBody>
                    <a:bodyPr/>
                    <a:lstStyle/>
                    <a:p>
                      <a:pPr algn="ctr"/>
                      <a:endParaRPr lang="en-US" sz="1050" b="1" dirty="0"/>
                    </a:p>
                  </a:txBody>
                  <a:tcPr marL="68580" marR="68580" marT="34290" marB="34290"/>
                </a:tc>
                <a:tc>
                  <a:txBody>
                    <a:bodyPr/>
                    <a:lstStyle/>
                    <a:p>
                      <a:pPr algn="ctr"/>
                      <a:endParaRPr lang="en-US" sz="1050" b="1" dirty="0"/>
                    </a:p>
                  </a:txBody>
                  <a:tcPr marL="68580" marR="68580" marT="34290" marB="34290"/>
                </a:tc>
                <a:extLst>
                  <a:ext uri="{0D108BD9-81ED-4DB2-BD59-A6C34878D82A}">
                    <a16:rowId xmlns="" xmlns:a16="http://schemas.microsoft.com/office/drawing/2014/main" val="10012"/>
                  </a:ext>
                </a:extLst>
              </a:tr>
              <a:tr h="221957">
                <a:tc vMerge="1">
                  <a:txBody>
                    <a:bodyPr/>
                    <a:lstStyle/>
                    <a:p>
                      <a:endParaRPr lang="en-US" sz="1200" dirty="0"/>
                    </a:p>
                  </a:txBody>
                  <a:tcPr/>
                </a:tc>
                <a:tc>
                  <a:txBody>
                    <a:bodyPr/>
                    <a:lstStyle/>
                    <a:p>
                      <a:r>
                        <a:rPr lang="en-US" sz="1050" dirty="0">
                          <a:solidFill>
                            <a:schemeClr val="tx1"/>
                          </a:solidFill>
                        </a:rPr>
                        <a:t>Broadleaf</a:t>
                      </a:r>
                    </a:p>
                  </a:txBody>
                  <a:tcPr marL="68580" marR="68580" marT="34290" marB="34290"/>
                </a:tc>
                <a:tc>
                  <a:txBody>
                    <a:bodyPr/>
                    <a:lstStyle/>
                    <a:p>
                      <a:r>
                        <a:rPr lang="en-US" sz="1050" dirty="0"/>
                        <a:t>Buckwheat</a:t>
                      </a:r>
                    </a:p>
                  </a:txBody>
                  <a:tcPr marL="68580" marR="68580" marT="34290" marB="34290"/>
                </a:tc>
                <a:tc>
                  <a:txBody>
                    <a:bodyPr/>
                    <a:lstStyle/>
                    <a:p>
                      <a:pPr algn="ctr"/>
                      <a:endParaRPr lang="en-US" sz="1050" b="1" dirty="0"/>
                    </a:p>
                  </a:txBody>
                  <a:tcPr marL="68580" marR="68580" marT="34290" marB="34290"/>
                </a:tc>
                <a:tc>
                  <a:txBody>
                    <a:bodyPr/>
                    <a:lstStyle/>
                    <a:p>
                      <a:pPr algn="ctr"/>
                      <a:r>
                        <a:rPr lang="en-US" sz="1050" b="1" dirty="0"/>
                        <a:t>+</a:t>
                      </a:r>
                    </a:p>
                  </a:txBody>
                  <a:tcPr marL="68580" marR="68580" marT="34290" marB="34290">
                    <a:solidFill>
                      <a:schemeClr val="accent2">
                        <a:lumMod val="60000"/>
                        <a:lumOff val="40000"/>
                      </a:schemeClr>
                    </a:solidFill>
                  </a:tcPr>
                </a:tc>
                <a:tc>
                  <a:txBody>
                    <a:bodyPr/>
                    <a:lstStyle/>
                    <a:p>
                      <a:pPr algn="ctr"/>
                      <a:endParaRPr lang="en-US" sz="1050" b="1" dirty="0"/>
                    </a:p>
                  </a:txBody>
                  <a:tcPr marL="68580" marR="68580" marT="34290" marB="34290"/>
                </a:tc>
                <a:tc>
                  <a:txBody>
                    <a:bodyPr/>
                    <a:lstStyle/>
                    <a:p>
                      <a:pPr algn="ctr"/>
                      <a:endParaRPr lang="en-US" sz="1050" b="1" dirty="0"/>
                    </a:p>
                  </a:txBody>
                  <a:tcPr marL="68580" marR="68580" marT="34290" marB="34290"/>
                </a:tc>
                <a:tc>
                  <a:txBody>
                    <a:bodyPr/>
                    <a:lstStyle/>
                    <a:p>
                      <a:pPr algn="ctr"/>
                      <a:endParaRPr lang="en-US" sz="1050" b="1" dirty="0"/>
                    </a:p>
                  </a:txBody>
                  <a:tcPr marL="68580" marR="68580" marT="34290" marB="34290"/>
                </a:tc>
                <a:tc>
                  <a:txBody>
                    <a:bodyPr/>
                    <a:lstStyle/>
                    <a:p>
                      <a:pPr algn="ctr"/>
                      <a:endParaRPr lang="en-US" sz="1050" b="1" dirty="0"/>
                    </a:p>
                  </a:txBody>
                  <a:tcPr marL="68580" marR="68580" marT="34290" marB="34290"/>
                </a:tc>
                <a:extLst>
                  <a:ext uri="{0D108BD9-81ED-4DB2-BD59-A6C34878D82A}">
                    <a16:rowId xmlns="" xmlns:a16="http://schemas.microsoft.com/office/drawing/2014/main" val="10013"/>
                  </a:ext>
                </a:extLst>
              </a:tr>
              <a:tr h="221957">
                <a:tc vMerge="1">
                  <a:txBody>
                    <a:bodyPr/>
                    <a:lstStyle/>
                    <a:p>
                      <a:endParaRPr lang="en-US" sz="1200" dirty="0"/>
                    </a:p>
                  </a:txBody>
                  <a:tcPr/>
                </a:tc>
                <a:tc>
                  <a:txBody>
                    <a:bodyPr/>
                    <a:lstStyle/>
                    <a:p>
                      <a:r>
                        <a:rPr lang="en-US" sz="1050" dirty="0">
                          <a:solidFill>
                            <a:schemeClr val="tx1"/>
                          </a:solidFill>
                        </a:rPr>
                        <a:t>Brassicas</a:t>
                      </a:r>
                    </a:p>
                  </a:txBody>
                  <a:tcPr marL="68580" marR="68580" marT="34290" marB="34290"/>
                </a:tc>
                <a:tc>
                  <a:txBody>
                    <a:bodyPr/>
                    <a:lstStyle/>
                    <a:p>
                      <a:r>
                        <a:rPr lang="en-US" sz="1050" dirty="0"/>
                        <a:t>Mustards </a:t>
                      </a:r>
                      <a:r>
                        <a:rPr lang="en-US" sz="1050" i="1" baseline="30000" dirty="0"/>
                        <a:t>1</a:t>
                      </a:r>
                      <a:endParaRPr lang="en-US" sz="1050" dirty="0"/>
                    </a:p>
                  </a:txBody>
                  <a:tcPr marL="68580" marR="68580" marT="34290" marB="34290"/>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050" b="1" dirty="0"/>
                    </a:p>
                  </a:txBody>
                  <a:tcPr marL="68580" marR="68580" marT="34290" marB="34290">
                    <a:solidFill>
                      <a:srgbClr val="E9EDF4"/>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50" b="1" dirty="0"/>
                        <a:t>_</a:t>
                      </a:r>
                    </a:p>
                  </a:txBody>
                  <a:tcPr marL="68580" marR="68580" marT="34290" marB="34290">
                    <a:solidFill>
                      <a:srgbClr val="92D05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50" b="1" dirty="0"/>
                        <a:t>_</a:t>
                      </a:r>
                    </a:p>
                  </a:txBody>
                  <a:tcPr marL="68580" marR="68580" marT="34290" marB="34290">
                    <a:solidFill>
                      <a:srgbClr val="92D050"/>
                    </a:solidFill>
                  </a:tcPr>
                </a:tc>
                <a:tc>
                  <a:txBody>
                    <a:bodyPr/>
                    <a:lstStyle/>
                    <a:p>
                      <a:pPr algn="ctr"/>
                      <a:endParaRPr lang="en-US" sz="1050" b="1" dirty="0"/>
                    </a:p>
                  </a:txBody>
                  <a:tcPr marL="68580" marR="68580" marT="34290" marB="34290"/>
                </a:tc>
                <a:tc>
                  <a:txBody>
                    <a:bodyPr/>
                    <a:lstStyle/>
                    <a:p>
                      <a:pPr algn="ctr"/>
                      <a:endParaRPr lang="en-US" sz="1050" b="1" dirty="0"/>
                    </a:p>
                  </a:txBody>
                  <a:tcPr marL="68580" marR="68580" marT="34290" marB="34290"/>
                </a:tc>
                <a:tc>
                  <a:txBody>
                    <a:bodyPr/>
                    <a:lstStyle/>
                    <a:p>
                      <a:pPr algn="ctr"/>
                      <a:endParaRPr lang="en-US" sz="1050" b="1" dirty="0"/>
                    </a:p>
                  </a:txBody>
                  <a:tcPr marL="68580" marR="68580" marT="34290" marB="34290"/>
                </a:tc>
                <a:extLst>
                  <a:ext uri="{0D108BD9-81ED-4DB2-BD59-A6C34878D82A}">
                    <a16:rowId xmlns="" xmlns:a16="http://schemas.microsoft.com/office/drawing/2014/main" val="10014"/>
                  </a:ext>
                </a:extLst>
              </a:tr>
              <a:tr h="221957">
                <a:tc vMerge="1">
                  <a:txBody>
                    <a:bodyPr/>
                    <a:lstStyle/>
                    <a:p>
                      <a:endParaRPr lang="en-US" sz="12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50" dirty="0">
                          <a:solidFill>
                            <a:schemeClr val="tx1"/>
                          </a:solidFill>
                        </a:rPr>
                        <a:t>Grass</a:t>
                      </a:r>
                    </a:p>
                  </a:txBody>
                  <a:tcPr marL="68580" marR="68580" marT="34290" marB="34290"/>
                </a:tc>
                <a:tc>
                  <a:txBody>
                    <a:bodyPr/>
                    <a:lstStyle/>
                    <a:p>
                      <a:r>
                        <a:rPr lang="en-US" sz="1050" dirty="0"/>
                        <a:t>Cereal Rye</a:t>
                      </a:r>
                    </a:p>
                  </a:txBody>
                  <a:tcPr marL="68580" marR="68580" marT="34290" marB="34290"/>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50" b="1" dirty="0"/>
                        <a:t>_</a:t>
                      </a:r>
                    </a:p>
                  </a:txBody>
                  <a:tcPr marL="68580" marR="68580" marT="34290" marB="34290">
                    <a:solidFill>
                      <a:srgbClr val="92D050"/>
                    </a:solidFill>
                  </a:tcPr>
                </a:tc>
                <a:tc>
                  <a:txBody>
                    <a:bodyPr/>
                    <a:lstStyle/>
                    <a:p>
                      <a:pPr algn="ctr"/>
                      <a:r>
                        <a:rPr lang="en-US" sz="1050" b="1" dirty="0"/>
                        <a:t>_</a:t>
                      </a:r>
                    </a:p>
                  </a:txBody>
                  <a:tcPr marL="68580" marR="68580" marT="34290" marB="34290">
                    <a:solidFill>
                      <a:srgbClr val="92D05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50" b="1" dirty="0"/>
                        <a:t>_</a:t>
                      </a:r>
                    </a:p>
                  </a:txBody>
                  <a:tcPr marL="68580" marR="68580" marT="34290" marB="34290">
                    <a:solidFill>
                      <a:srgbClr val="92D050"/>
                    </a:solidFill>
                  </a:tcPr>
                </a:tc>
                <a:tc>
                  <a:txBody>
                    <a:bodyPr/>
                    <a:lstStyle/>
                    <a:p>
                      <a:pPr algn="ctr"/>
                      <a:endParaRPr lang="en-US" sz="1050" b="1" dirty="0"/>
                    </a:p>
                  </a:txBody>
                  <a:tcPr marL="68580" marR="68580" marT="34290" marB="34290"/>
                </a:tc>
                <a:tc>
                  <a:txBody>
                    <a:bodyPr/>
                    <a:lstStyle/>
                    <a:p>
                      <a:pPr algn="ctr"/>
                      <a:endParaRPr lang="en-US" sz="1050" b="1" dirty="0"/>
                    </a:p>
                  </a:txBody>
                  <a:tcPr marL="68580" marR="68580" marT="34290" marB="34290"/>
                </a:tc>
                <a:tc>
                  <a:txBody>
                    <a:bodyPr/>
                    <a:lstStyle/>
                    <a:p>
                      <a:pPr algn="ctr"/>
                      <a:endParaRPr lang="en-US" sz="1050" b="1" dirty="0"/>
                    </a:p>
                  </a:txBody>
                  <a:tcPr marL="68580" marR="68580" marT="34290" marB="34290"/>
                </a:tc>
                <a:extLst>
                  <a:ext uri="{0D108BD9-81ED-4DB2-BD59-A6C34878D82A}">
                    <a16:rowId xmlns="" xmlns:a16="http://schemas.microsoft.com/office/drawing/2014/main" val="10015"/>
                  </a:ext>
                </a:extLst>
              </a:tr>
              <a:tr h="221957">
                <a:tc vMerge="1">
                  <a:txBody>
                    <a:bodyPr/>
                    <a:lstStyle/>
                    <a:p>
                      <a:endParaRPr lang="en-US" sz="12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50" dirty="0">
                          <a:solidFill>
                            <a:schemeClr val="tx1"/>
                          </a:solidFill>
                        </a:rPr>
                        <a:t>Grass</a:t>
                      </a:r>
                    </a:p>
                  </a:txBody>
                  <a:tcPr marL="68580" marR="68580" marT="34290" marB="34290"/>
                </a:tc>
                <a:tc>
                  <a:txBody>
                    <a:bodyPr/>
                    <a:lstStyle/>
                    <a:p>
                      <a:r>
                        <a:rPr lang="en-US" sz="1050" dirty="0"/>
                        <a:t>Wheat</a:t>
                      </a:r>
                    </a:p>
                  </a:txBody>
                  <a:tcPr marL="68580" marR="68580" marT="34290" marB="34290"/>
                </a:tc>
                <a:tc>
                  <a:txBody>
                    <a:bodyPr/>
                    <a:lstStyle/>
                    <a:p>
                      <a:pPr algn="ctr"/>
                      <a:r>
                        <a:rPr lang="en-US" sz="1050" b="1" dirty="0"/>
                        <a:t>+</a:t>
                      </a:r>
                    </a:p>
                  </a:txBody>
                  <a:tcPr marL="68580" marR="68580" marT="34290" marB="34290">
                    <a:solidFill>
                      <a:schemeClr val="accent2">
                        <a:lumMod val="60000"/>
                        <a:lumOff val="40000"/>
                      </a:schemeClr>
                    </a:solidFill>
                  </a:tcPr>
                </a:tc>
                <a:tc>
                  <a:txBody>
                    <a:bodyPr/>
                    <a:lstStyle/>
                    <a:p>
                      <a:pPr algn="ctr"/>
                      <a:r>
                        <a:rPr lang="en-US" sz="1050" b="1" dirty="0"/>
                        <a:t>_</a:t>
                      </a:r>
                    </a:p>
                  </a:txBody>
                  <a:tcPr marL="68580" marR="68580" marT="34290" marB="34290">
                    <a:solidFill>
                      <a:srgbClr val="92D050"/>
                    </a:solidFill>
                  </a:tcPr>
                </a:tc>
                <a:tc>
                  <a:txBody>
                    <a:bodyPr/>
                    <a:lstStyle/>
                    <a:p>
                      <a:pPr algn="ctr"/>
                      <a:endParaRPr lang="en-US" sz="1050" b="1" dirty="0"/>
                    </a:p>
                  </a:txBody>
                  <a:tcPr marL="68580" marR="68580" marT="34290" marB="34290"/>
                </a:tc>
                <a:tc>
                  <a:txBody>
                    <a:bodyPr/>
                    <a:lstStyle/>
                    <a:p>
                      <a:pPr algn="ctr"/>
                      <a:endParaRPr lang="en-US" sz="1050" b="1" dirty="0"/>
                    </a:p>
                  </a:txBody>
                  <a:tcPr marL="68580" marR="68580" marT="34290" marB="34290"/>
                </a:tc>
                <a:tc>
                  <a:txBody>
                    <a:bodyPr/>
                    <a:lstStyle/>
                    <a:p>
                      <a:pPr algn="ctr"/>
                      <a:endParaRPr lang="en-US" sz="1050" b="1" dirty="0"/>
                    </a:p>
                  </a:txBody>
                  <a:tcPr marL="68580" marR="68580" marT="34290" marB="34290"/>
                </a:tc>
                <a:tc>
                  <a:txBody>
                    <a:bodyPr/>
                    <a:lstStyle/>
                    <a:p>
                      <a:pPr algn="ctr"/>
                      <a:endParaRPr lang="en-US" sz="1050" b="1" dirty="0"/>
                    </a:p>
                  </a:txBody>
                  <a:tcPr marL="68580" marR="68580" marT="34290" marB="34290"/>
                </a:tc>
                <a:extLst>
                  <a:ext uri="{0D108BD9-81ED-4DB2-BD59-A6C34878D82A}">
                    <a16:rowId xmlns="" xmlns:a16="http://schemas.microsoft.com/office/drawing/2014/main" val="10016"/>
                  </a:ext>
                </a:extLst>
              </a:tr>
              <a:tr h="221957">
                <a:tc vMerge="1">
                  <a:txBody>
                    <a:bodyPr/>
                    <a:lstStyle/>
                    <a:p>
                      <a:endParaRPr lang="en-US" sz="12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50" dirty="0">
                          <a:solidFill>
                            <a:schemeClr val="tx1"/>
                          </a:solidFill>
                        </a:rPr>
                        <a:t>Grass</a:t>
                      </a:r>
                    </a:p>
                  </a:txBody>
                  <a:tcPr marL="68580" marR="68580" marT="34290" marB="3429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50" dirty="0"/>
                        <a:t>Black Oats </a:t>
                      </a:r>
                      <a:r>
                        <a:rPr lang="en-US" sz="1050" i="1" baseline="30000" dirty="0"/>
                        <a:t>1</a:t>
                      </a:r>
                      <a:endParaRPr lang="en-US" sz="1050" dirty="0"/>
                    </a:p>
                  </a:txBody>
                  <a:tcPr marL="68580" marR="68580" marT="34290" marB="34290"/>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50" b="1" dirty="0"/>
                        <a:t>_</a:t>
                      </a:r>
                    </a:p>
                  </a:txBody>
                  <a:tcPr marL="68580" marR="68580" marT="34290" marB="34290">
                    <a:solidFill>
                      <a:srgbClr val="92D05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50" b="1" dirty="0"/>
                        <a:t>_</a:t>
                      </a:r>
                    </a:p>
                  </a:txBody>
                  <a:tcPr marL="68580" marR="68580" marT="34290" marB="34290">
                    <a:solidFill>
                      <a:srgbClr val="92D050"/>
                    </a:solidFill>
                  </a:tcPr>
                </a:tc>
                <a:tc>
                  <a:txBody>
                    <a:bodyPr/>
                    <a:lstStyle/>
                    <a:p>
                      <a:pPr algn="ctr"/>
                      <a:endParaRPr lang="en-US" sz="1050" b="1" dirty="0"/>
                    </a:p>
                  </a:txBody>
                  <a:tcPr marL="68580" marR="68580" marT="34290" marB="34290"/>
                </a:tc>
                <a:tc>
                  <a:txBody>
                    <a:bodyPr/>
                    <a:lstStyle/>
                    <a:p>
                      <a:pPr algn="ctr"/>
                      <a:endParaRPr lang="en-US" sz="1050" b="1" dirty="0"/>
                    </a:p>
                  </a:txBody>
                  <a:tcPr marL="68580" marR="68580" marT="34290" marB="34290"/>
                </a:tc>
                <a:tc>
                  <a:txBody>
                    <a:bodyPr/>
                    <a:lstStyle/>
                    <a:p>
                      <a:pPr algn="ctr"/>
                      <a:endParaRPr lang="en-US" sz="1050" b="1" dirty="0"/>
                    </a:p>
                  </a:txBody>
                  <a:tcPr marL="68580" marR="68580" marT="34290" marB="34290"/>
                </a:tc>
                <a:tc>
                  <a:txBody>
                    <a:bodyPr/>
                    <a:lstStyle/>
                    <a:p>
                      <a:pPr algn="ctr"/>
                      <a:endParaRPr lang="en-US" sz="1050" b="1" dirty="0"/>
                    </a:p>
                  </a:txBody>
                  <a:tcPr marL="68580" marR="68580" marT="34290" marB="34290"/>
                </a:tc>
                <a:extLst>
                  <a:ext uri="{0D108BD9-81ED-4DB2-BD59-A6C34878D82A}">
                    <a16:rowId xmlns="" xmlns:a16="http://schemas.microsoft.com/office/drawing/2014/main" val="10017"/>
                  </a:ext>
                </a:extLst>
              </a:tr>
            </a:tbl>
          </a:graphicData>
        </a:graphic>
      </p:graphicFrame>
      <p:sp>
        <p:nvSpPr>
          <p:cNvPr id="5" name="TextBox 4"/>
          <p:cNvSpPr txBox="1"/>
          <p:nvPr/>
        </p:nvSpPr>
        <p:spPr>
          <a:xfrm>
            <a:off x="967667" y="5415929"/>
            <a:ext cx="6682170" cy="300082"/>
          </a:xfrm>
          <a:prstGeom prst="rect">
            <a:avLst/>
          </a:prstGeom>
          <a:noFill/>
        </p:spPr>
        <p:txBody>
          <a:bodyPr wrap="square" rtlCol="0">
            <a:spAutoFit/>
          </a:bodyPr>
          <a:lstStyle/>
          <a:p>
            <a:r>
              <a:rPr lang="en-US" sz="675" i="1" baseline="30000" dirty="0"/>
              <a:t>1 </a:t>
            </a:r>
            <a:r>
              <a:rPr lang="en-US" sz="675" i="1" dirty="0"/>
              <a:t>Be sure to select varieties that have resistance</a:t>
            </a:r>
          </a:p>
          <a:p>
            <a:r>
              <a:rPr lang="en-US" sz="675" i="1" dirty="0"/>
              <a:t>2 Host and Non-host is  a spectrum and the chart is based on best recommendations and likelihood for nematode population rebound following planting of the cover crop </a:t>
            </a:r>
          </a:p>
        </p:txBody>
      </p:sp>
    </p:spTree>
    <p:extLst>
      <p:ext uri="{BB962C8B-B14F-4D97-AF65-F5344CB8AC3E}">
        <p14:creationId xmlns:p14="http://schemas.microsoft.com/office/powerpoint/2010/main" val="28613783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008"/>
            <a:ext cx="8229600" cy="1143000"/>
          </a:xfrm>
        </p:spPr>
        <p:txBody>
          <a:bodyPr/>
          <a:lstStyle/>
          <a:p>
            <a:pPr algn="l"/>
            <a:r>
              <a:rPr lang="en-US" dirty="0" smtClean="0"/>
              <a:t>Weed Control</a:t>
            </a:r>
            <a:endParaRPr lang="en-US" dirty="0"/>
          </a:p>
        </p:txBody>
      </p:sp>
      <p:sp>
        <p:nvSpPr>
          <p:cNvPr id="3" name="Content Placeholder 2"/>
          <p:cNvSpPr>
            <a:spLocks noGrp="1"/>
          </p:cNvSpPr>
          <p:nvPr>
            <p:ph idx="1"/>
          </p:nvPr>
        </p:nvSpPr>
        <p:spPr>
          <a:xfrm>
            <a:off x="616182" y="2039006"/>
            <a:ext cx="4271703" cy="3899399"/>
          </a:xfrm>
        </p:spPr>
        <p:txBody>
          <a:bodyPr>
            <a:normAutofit fontScale="55000" lnSpcReduction="20000"/>
          </a:bodyPr>
          <a:lstStyle/>
          <a:p>
            <a:r>
              <a:rPr lang="en-US" dirty="0" smtClean="0"/>
              <a:t>Physical control: </a:t>
            </a:r>
          </a:p>
          <a:p>
            <a:pPr lvl="1"/>
            <a:r>
              <a:rPr lang="en-US" dirty="0" smtClean="0"/>
              <a:t>Outcompete weeds for nutrients, sunlight, and other resources</a:t>
            </a:r>
          </a:p>
          <a:p>
            <a:pPr lvl="1"/>
            <a:r>
              <a:rPr lang="en-US" dirty="0" smtClean="0"/>
              <a:t>After termination, cover crop residues can prevent weed seed germination when left on the soil surface by blocking sunlight and affecting soil temperature/moisture. </a:t>
            </a:r>
          </a:p>
          <a:p>
            <a:pPr lvl="1"/>
            <a:r>
              <a:rPr lang="en-US" dirty="0" smtClean="0"/>
              <a:t>These effects are highly species specific and favored by a high cover crop density</a:t>
            </a:r>
          </a:p>
          <a:p>
            <a:pPr lvl="2"/>
            <a:r>
              <a:rPr lang="en-US" dirty="0" smtClean="0"/>
              <a:t>Grasses tend to produce the most biomass and result in the best weed suppression</a:t>
            </a:r>
          </a:p>
          <a:p>
            <a:pPr lvl="2"/>
            <a:r>
              <a:rPr lang="en-US" dirty="0" smtClean="0"/>
              <a:t>Grasses alone, or mixed with legume/brassicas provides better weed control compared to legume/brassica monocultures</a:t>
            </a:r>
          </a:p>
          <a:p>
            <a:pPr lvl="3"/>
            <a:endParaRPr lang="en-US" dirty="0" smtClean="0"/>
          </a:p>
          <a:p>
            <a:endParaRPr lang="en-US" dirty="0"/>
          </a:p>
        </p:txBody>
      </p:sp>
      <p:pic>
        <p:nvPicPr>
          <p:cNvPr id="4" name="Picture 3">
            <a:extLst>
              <a:ext uri="{FF2B5EF4-FFF2-40B4-BE49-F238E27FC236}">
                <a16:creationId xmlns="" xmlns:a16="http://schemas.microsoft.com/office/drawing/2014/main" id="{F4F4D7EF-CA5E-449F-9D2C-3DDB78A1AB51}"/>
              </a:ext>
            </a:extLst>
          </p:cNvPr>
          <p:cNvPicPr>
            <a:picLocks noChangeAspect="1"/>
          </p:cNvPicPr>
          <p:nvPr/>
        </p:nvPicPr>
        <p:blipFill rotWithShape="1">
          <a:blip r:embed="rId2">
            <a:extLst>
              <a:ext uri="{28A0092B-C50C-407E-A947-70E740481C1C}">
                <a14:useLocalDpi xmlns:a14="http://schemas.microsoft.com/office/drawing/2010/main" val="0"/>
              </a:ext>
            </a:extLst>
          </a:blip>
          <a:srcRect t="8399"/>
          <a:stretch/>
        </p:blipFill>
        <p:spPr>
          <a:xfrm rot="5400000">
            <a:off x="4610169" y="2713424"/>
            <a:ext cx="2797918" cy="1922187"/>
          </a:xfrm>
          <a:prstGeom prst="rect">
            <a:avLst/>
          </a:prstGeom>
          <a:ln w="38100">
            <a:solidFill>
              <a:schemeClr val="tx1"/>
            </a:solidFill>
          </a:ln>
        </p:spPr>
      </p:pic>
      <p:pic>
        <p:nvPicPr>
          <p:cNvPr id="5" name="Picture 4">
            <a:extLst>
              <a:ext uri="{FF2B5EF4-FFF2-40B4-BE49-F238E27FC236}">
                <a16:creationId xmlns="" xmlns:a16="http://schemas.microsoft.com/office/drawing/2014/main" id="{ADA1E9C1-7FA8-496A-BEE5-C8E313DA83B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495" t="21968" r="10769" b="13533"/>
          <a:stretch/>
        </p:blipFill>
        <p:spPr>
          <a:xfrm rot="5400000">
            <a:off x="6598568" y="2694291"/>
            <a:ext cx="2797919" cy="1960454"/>
          </a:xfrm>
          <a:prstGeom prst="rect">
            <a:avLst/>
          </a:prstGeom>
          <a:ln w="38100">
            <a:solidFill>
              <a:schemeClr val="tx1"/>
            </a:solidFill>
          </a:ln>
        </p:spPr>
      </p:pic>
      <p:sp>
        <p:nvSpPr>
          <p:cNvPr id="6" name="TextBox 5"/>
          <p:cNvSpPr txBox="1"/>
          <p:nvPr/>
        </p:nvSpPr>
        <p:spPr>
          <a:xfrm>
            <a:off x="616183" y="1626674"/>
            <a:ext cx="7912676" cy="369332"/>
          </a:xfrm>
          <a:prstGeom prst="rect">
            <a:avLst/>
          </a:prstGeom>
          <a:noFill/>
        </p:spPr>
        <p:txBody>
          <a:bodyPr wrap="square" rtlCol="0">
            <a:spAutoFit/>
          </a:bodyPr>
          <a:lstStyle/>
          <a:p>
            <a:r>
              <a:rPr lang="en-US" dirty="0">
                <a:latin typeface="+mj-lt"/>
              </a:rPr>
              <a:t>Cover crops can help suppress weeds through both physical and chemical means</a:t>
            </a:r>
          </a:p>
        </p:txBody>
      </p:sp>
      <p:sp>
        <p:nvSpPr>
          <p:cNvPr id="7" name="TextBox 6"/>
          <p:cNvSpPr txBox="1"/>
          <p:nvPr/>
        </p:nvSpPr>
        <p:spPr>
          <a:xfrm>
            <a:off x="5048034" y="5073476"/>
            <a:ext cx="3929722" cy="369332"/>
          </a:xfrm>
          <a:prstGeom prst="rect">
            <a:avLst/>
          </a:prstGeom>
          <a:noFill/>
        </p:spPr>
        <p:txBody>
          <a:bodyPr wrap="square" rtlCol="0">
            <a:spAutoFit/>
          </a:bodyPr>
          <a:lstStyle/>
          <a:p>
            <a:r>
              <a:rPr lang="en-US" sz="900" dirty="0"/>
              <a:t>Mature plot of mustard relatively free of weeds (left) compared to heavy weed growth in a control plot. Photos: Jackie Lee</a:t>
            </a:r>
          </a:p>
        </p:txBody>
      </p:sp>
    </p:spTree>
    <p:extLst>
      <p:ext uri="{BB962C8B-B14F-4D97-AF65-F5344CB8AC3E}">
        <p14:creationId xmlns:p14="http://schemas.microsoft.com/office/powerpoint/2010/main" val="31585055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pPr algn="l"/>
            <a:r>
              <a:rPr lang="en-US" b="1" dirty="0" smtClean="0"/>
              <a:t>Weed control</a:t>
            </a:r>
            <a:endParaRPr lang="en-US" b="1" dirty="0"/>
          </a:p>
        </p:txBody>
      </p:sp>
      <p:sp>
        <p:nvSpPr>
          <p:cNvPr id="3" name="Content Placeholder 2"/>
          <p:cNvSpPr>
            <a:spLocks noGrp="1"/>
          </p:cNvSpPr>
          <p:nvPr>
            <p:ph idx="1"/>
          </p:nvPr>
        </p:nvSpPr>
        <p:spPr>
          <a:xfrm>
            <a:off x="457200" y="1347651"/>
            <a:ext cx="8229600" cy="4525963"/>
          </a:xfrm>
        </p:spPr>
        <p:txBody>
          <a:bodyPr>
            <a:normAutofit fontScale="62500" lnSpcReduction="20000"/>
          </a:bodyPr>
          <a:lstStyle/>
          <a:p>
            <a:r>
              <a:rPr lang="en-US" dirty="0" smtClean="0"/>
              <a:t>Bio-chemical control:</a:t>
            </a:r>
            <a:endParaRPr lang="en-US" dirty="0"/>
          </a:p>
          <a:p>
            <a:pPr lvl="1"/>
            <a:r>
              <a:rPr lang="en-US" dirty="0"/>
              <a:t>Brassica species and cereal rye produce allelopathic </a:t>
            </a:r>
            <a:r>
              <a:rPr lang="en-US" dirty="0" smtClean="0"/>
              <a:t>chemicals (nature’s herbicides!) </a:t>
            </a:r>
            <a:r>
              <a:rPr lang="en-US" dirty="0"/>
              <a:t>which inhibit growth or germination of nearby </a:t>
            </a:r>
            <a:r>
              <a:rPr lang="en-US" dirty="0" smtClean="0"/>
              <a:t>plants</a:t>
            </a:r>
          </a:p>
          <a:p>
            <a:pPr lvl="2"/>
            <a:r>
              <a:rPr lang="en-US" dirty="0" smtClean="0"/>
              <a:t>These benefits </a:t>
            </a:r>
            <a:r>
              <a:rPr lang="en-US" u="sng" dirty="0" smtClean="0"/>
              <a:t>in addition </a:t>
            </a:r>
            <a:r>
              <a:rPr lang="en-US" dirty="0" smtClean="0"/>
              <a:t>to physical control</a:t>
            </a:r>
          </a:p>
          <a:p>
            <a:pPr lvl="1"/>
            <a:r>
              <a:rPr lang="en-US" dirty="0" smtClean="0"/>
              <a:t>Most effective on germinating seeds, seedlings, and young plants</a:t>
            </a:r>
          </a:p>
          <a:p>
            <a:pPr lvl="1"/>
            <a:r>
              <a:rPr lang="en-US" dirty="0" smtClean="0"/>
              <a:t>Significantly slows weed growth and sometimes kills them outright</a:t>
            </a:r>
          </a:p>
          <a:p>
            <a:pPr lvl="1"/>
            <a:r>
              <a:rPr lang="en-US" dirty="0" smtClean="0"/>
              <a:t>Allelopathic interactions are often species specific</a:t>
            </a:r>
          </a:p>
          <a:p>
            <a:pPr lvl="2"/>
            <a:r>
              <a:rPr lang="en-US" dirty="0" smtClean="0"/>
              <a:t>Winter wheat/rye are quite active against pigweed, lambs quarter, purslane, crabgrass, and less so against ragweed, and morning glory (articles.extension.org)</a:t>
            </a:r>
          </a:p>
          <a:p>
            <a:pPr lvl="2"/>
            <a:r>
              <a:rPr lang="en-US" dirty="0" smtClean="0"/>
              <a:t>Sunflower and some clover species suppress morning glory, and sorghum can inhibit purple nutsedge</a:t>
            </a:r>
          </a:p>
          <a:p>
            <a:pPr lvl="2"/>
            <a:r>
              <a:rPr lang="en-US" dirty="0" smtClean="0"/>
              <a:t>Herbicide resistant palmer amaranth, a type of pigweed, is a major problem</a:t>
            </a:r>
          </a:p>
          <a:p>
            <a:pPr lvl="3"/>
            <a:r>
              <a:rPr lang="en-US" dirty="0" smtClean="0"/>
              <a:t>Cereal rye/winter wheat provides good control (Wiggins et al., 2016)</a:t>
            </a:r>
          </a:p>
          <a:p>
            <a:r>
              <a:rPr lang="en-US" dirty="0" smtClean="0"/>
              <a:t>Cover </a:t>
            </a:r>
            <a:r>
              <a:rPr lang="en-US" dirty="0"/>
              <a:t>crops may not always provide sufficient weed control by themselves, necessitating herbicide use for more persistent </a:t>
            </a:r>
            <a:r>
              <a:rPr lang="en-US" dirty="0" smtClean="0"/>
              <a:t>weeds</a:t>
            </a:r>
            <a:endParaRPr lang="en-US" dirty="0"/>
          </a:p>
          <a:p>
            <a:endParaRPr lang="en-US" dirty="0"/>
          </a:p>
        </p:txBody>
      </p:sp>
    </p:spTree>
    <p:extLst>
      <p:ext uri="{BB962C8B-B14F-4D97-AF65-F5344CB8AC3E}">
        <p14:creationId xmlns:p14="http://schemas.microsoft.com/office/powerpoint/2010/main" val="760198755"/>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overCrop training Pests Final [Read-Only]" id="{0352244C-19F1-41A7-87BF-758C098707F8}" vid="{86D6664D-A7A3-4BDC-81A5-3A7376889413}"/>
    </a:ext>
  </a:extLst>
</a:theme>
</file>

<file path=ppt/theme/theme2.xml><?xml version="1.0" encoding="utf-8"?>
<a:theme xmlns:a="http://schemas.openxmlformats.org/drawingml/2006/main" name="CoverCrop trai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over Crop Training [Read-Only]" id="{FD453A38-6711-4205-9561-39E3056AF7B8}" vid="{845F3CBD-BD90-4AE7-883E-734F9A4A10F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CoverCrop training Pests Final - MikeB Edit</Template>
  <TotalTime>95</TotalTime>
  <Words>2299</Words>
  <Application>Microsoft Office PowerPoint</Application>
  <PresentationFormat>On-screen Show (4:3)</PresentationFormat>
  <Paragraphs>271</Paragraphs>
  <Slides>21</Slides>
  <Notes>7</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21</vt:i4>
      </vt:variant>
    </vt:vector>
  </HeadingPairs>
  <TitlesOfParts>
    <vt:vector size="25" baseType="lpstr">
      <vt:lpstr>Arial</vt:lpstr>
      <vt:lpstr>Calibri</vt:lpstr>
      <vt:lpstr>Custom Design</vt:lpstr>
      <vt:lpstr>CoverCrop training</vt:lpstr>
      <vt:lpstr>Session 5</vt:lpstr>
      <vt:lpstr>Outline  </vt:lpstr>
      <vt:lpstr>Crop Rotation</vt:lpstr>
      <vt:lpstr>Crop Rotation</vt:lpstr>
      <vt:lpstr>Nematode Suppression</vt:lpstr>
      <vt:lpstr>Nematode suppression</vt:lpstr>
      <vt:lpstr>Cover Crops as Hosts to Nematodes</vt:lpstr>
      <vt:lpstr>Weed Control</vt:lpstr>
      <vt:lpstr>Weed control</vt:lpstr>
      <vt:lpstr>Disease suppression</vt:lpstr>
      <vt:lpstr>Disease suppression</vt:lpstr>
      <vt:lpstr>Cover crop effects on arthropod populations</vt:lpstr>
      <vt:lpstr>Cover crop effects on arthropod populations</vt:lpstr>
      <vt:lpstr>Cover crop effects on arthropod populations</vt:lpstr>
      <vt:lpstr>Pollinator effects</vt:lpstr>
      <vt:lpstr>Pollinator effects</vt:lpstr>
      <vt:lpstr>Pest Bridging</vt:lpstr>
      <vt:lpstr>Take Home Message</vt:lpstr>
      <vt:lpstr>Authors and Acknowledgements</vt:lpstr>
      <vt:lpstr>Authors and Acknowledgements</vt:lpstr>
      <vt:lpstr>Resources and Sources</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Amanda McWhirt</dc:creator>
  <cp:lastModifiedBy>Amanda McWhirt</cp:lastModifiedBy>
  <cp:revision>6</cp:revision>
  <dcterms:created xsi:type="dcterms:W3CDTF">2019-02-19T20:04:38Z</dcterms:created>
  <dcterms:modified xsi:type="dcterms:W3CDTF">2019-07-23T18:11:08Z</dcterms:modified>
</cp:coreProperties>
</file>