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20"/>
  </p:notesMasterIdLst>
  <p:sldIdLst>
    <p:sldId id="275" r:id="rId3"/>
    <p:sldId id="257" r:id="rId4"/>
    <p:sldId id="266" r:id="rId5"/>
    <p:sldId id="272" r:id="rId6"/>
    <p:sldId id="259" r:id="rId7"/>
    <p:sldId id="268" r:id="rId8"/>
    <p:sldId id="263" r:id="rId9"/>
    <p:sldId id="273" r:id="rId10"/>
    <p:sldId id="267" r:id="rId11"/>
    <p:sldId id="281" r:id="rId12"/>
    <p:sldId id="280" r:id="rId13"/>
    <p:sldId id="262" r:id="rId14"/>
    <p:sldId id="282" r:id="rId15"/>
    <p:sldId id="271" r:id="rId16"/>
    <p:sldId id="279" r:id="rId17"/>
    <p:sldId id="277"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126" autoAdjust="0"/>
  </p:normalViewPr>
  <p:slideViewPr>
    <p:cSldViewPr snapToGrid="0">
      <p:cViewPr varScale="1">
        <p:scale>
          <a:sx n="85" d="100"/>
          <a:sy n="85" d="100"/>
        </p:scale>
        <p:origin x="15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722F7-DCA0-442B-83BB-45C0D9A4712F}" type="datetimeFigureOut">
              <a:rPr lang="en-US" smtClean="0"/>
              <a:t>7/23/2019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D842F-98E1-4BD8-AAA3-9F7C885C9F19}" type="slidenum">
              <a:rPr lang="en-US" smtClean="0"/>
              <a:t>‹#›</a:t>
            </a:fld>
            <a:endParaRPr lang="en-US"/>
          </a:p>
        </p:txBody>
      </p:sp>
    </p:spTree>
    <p:extLst>
      <p:ext uri="{BB962C8B-B14F-4D97-AF65-F5344CB8AC3E}">
        <p14:creationId xmlns:p14="http://schemas.microsoft.com/office/powerpoint/2010/main" val="362464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Legume cover crops can supply large amounts</a:t>
            </a:r>
            <a:r>
              <a:rPr lang="en-US" baseline="0" dirty="0" smtClean="0"/>
              <a:t> of nitrogen to subsequent cash crops.</a:t>
            </a:r>
          </a:p>
          <a:p>
            <a:pPr marL="171450" indent="-171450">
              <a:buFont typeface="Arial" panose="020B0604020202020204" pitchFamily="34" charset="0"/>
              <a:buChar char="•"/>
            </a:pPr>
            <a:r>
              <a:rPr lang="en-US" baseline="0" dirty="0" smtClean="0"/>
              <a:t>Estimating the amount of nitrogen that will be plant available, or available to the next crop can be tricky.</a:t>
            </a:r>
          </a:p>
          <a:p>
            <a:pPr marL="171450" indent="-171450">
              <a:buFont typeface="Arial" panose="020B0604020202020204" pitchFamily="34" charset="0"/>
              <a:buChar char="•"/>
            </a:pPr>
            <a:r>
              <a:rPr lang="en-US" baseline="0" dirty="0" smtClean="0"/>
              <a:t>Here we will discuss how to estimate nitrogen credits from cover crops.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2</a:t>
            </a:fld>
            <a:endParaRPr lang="en-US"/>
          </a:p>
        </p:txBody>
      </p:sp>
    </p:spTree>
    <p:extLst>
      <p:ext uri="{BB962C8B-B14F-4D97-AF65-F5344CB8AC3E}">
        <p14:creationId xmlns:p14="http://schemas.microsoft.com/office/powerpoint/2010/main" val="98539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Observe</a:t>
            </a:r>
            <a:r>
              <a:rPr lang="en-US" baseline="0" dirty="0" smtClean="0"/>
              <a:t> the differences in nutrient levels of different cover crop mixes and the C:N ratios. </a:t>
            </a:r>
          </a:p>
          <a:p>
            <a:pPr marL="171450" indent="-171450">
              <a:buFont typeface="Arial" panose="020B0604020202020204" pitchFamily="34" charset="0"/>
              <a:buChar char="•"/>
            </a:pPr>
            <a:r>
              <a:rPr lang="en-US" baseline="0" dirty="0" smtClean="0"/>
              <a:t>The C:N ratio will determine how quickly available these nutrients are/ how quickly the material breaks down. Notice how the grass mixtures have much higher C:N ratios. </a:t>
            </a:r>
          </a:p>
          <a:p>
            <a:pPr marL="171450" indent="-171450">
              <a:buFont typeface="Arial" panose="020B0604020202020204" pitchFamily="34" charset="0"/>
              <a:buChar char="•"/>
            </a:pPr>
            <a:r>
              <a:rPr lang="en-US" baseline="0" dirty="0" smtClean="0"/>
              <a:t>Important to note that the cover crop biomass is also taking up and supplying phosphorus and potassium once they break down. </a:t>
            </a:r>
          </a:p>
          <a:p>
            <a:pPr marL="628650" lvl="1" indent="-171450">
              <a:buFont typeface="Arial" panose="020B0604020202020204" pitchFamily="34" charset="0"/>
              <a:buChar char="•"/>
            </a:pPr>
            <a:r>
              <a:rPr lang="en-US" baseline="0" dirty="0" smtClean="0"/>
              <a:t>This is not newly fixed potassium or phosphorus as it is with nitrogen. But may represent nutrients saved from loss if the field otherwise sat fallow.</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12</a:t>
            </a:fld>
            <a:endParaRPr lang="en-US"/>
          </a:p>
        </p:txBody>
      </p:sp>
    </p:spTree>
    <p:extLst>
      <p:ext uri="{BB962C8B-B14F-4D97-AF65-F5344CB8AC3E}">
        <p14:creationId xmlns:p14="http://schemas.microsoft.com/office/powerpoint/2010/main" val="188447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a:t>
            </a:r>
            <a:r>
              <a:rPr lang="en-US" baseline="0" dirty="0" smtClean="0"/>
              <a:t> grower must consider the other benefits cover crops provide outside of nitrogen inputs and the possible associated economic benefits (increased water holding capacity of the soil on cover cropped ground may have a very high value on non irrigated ground). Chemical fertilizer sources will not be providing these additional benefits. </a:t>
            </a:r>
            <a:endParaRPr lang="en-US" dirty="0" smtClean="0"/>
          </a:p>
          <a:p>
            <a:pPr marL="171450" indent="-171450">
              <a:buFont typeface="Arial" panose="020B0604020202020204" pitchFamily="34" charset="0"/>
              <a:buChar char="•"/>
            </a:pPr>
            <a:r>
              <a:rPr lang="en-US" dirty="0" smtClean="0"/>
              <a:t>These </a:t>
            </a:r>
            <a:r>
              <a:rPr lang="en-US" dirty="0" smtClean="0"/>
              <a:t>are only rough estimates and based on high </a:t>
            </a:r>
            <a:r>
              <a:rPr lang="en-US" dirty="0" smtClean="0"/>
              <a:t>broadcast seeding </a:t>
            </a:r>
            <a:r>
              <a:rPr lang="en-US" dirty="0" smtClean="0"/>
              <a:t>rates. </a:t>
            </a:r>
          </a:p>
          <a:p>
            <a:pPr marL="171450" indent="-171450">
              <a:buFont typeface="Arial" panose="020B0604020202020204" pitchFamily="34" charset="0"/>
              <a:buChar char="•"/>
            </a:pPr>
            <a:r>
              <a:rPr lang="en-US" dirty="0" smtClean="0"/>
              <a:t>Lower seeding rates</a:t>
            </a:r>
            <a:r>
              <a:rPr lang="en-US" baseline="0" dirty="0" smtClean="0"/>
              <a:t> may result in similar stands and similar estimates of biomass; which could reduce costs. </a:t>
            </a:r>
          </a:p>
          <a:p>
            <a:pPr marL="171450" indent="-171450">
              <a:buFont typeface="Arial" panose="020B0604020202020204" pitchFamily="34" charset="0"/>
              <a:buChar char="•"/>
            </a:pPr>
            <a:r>
              <a:rPr lang="en-US" baseline="0" dirty="0" smtClean="0"/>
              <a:t>The estimates of cost per unit of Nitrogen are based off the previously reported ranges of TOTAL nitrogen production on slide </a:t>
            </a:r>
            <a:r>
              <a:rPr lang="en-US" baseline="0" dirty="0" smtClean="0"/>
              <a:t>5.</a:t>
            </a:r>
            <a:endParaRPr lang="en-US" baseline="0" dirty="0" smtClean="0"/>
          </a:p>
          <a:p>
            <a:pPr marL="171450" indent="-171450">
              <a:buFont typeface="Arial" panose="020B0604020202020204" pitchFamily="34" charset="0"/>
              <a:buChar char="•"/>
            </a:pPr>
            <a:r>
              <a:rPr lang="en-US" baseline="0" dirty="0" smtClean="0"/>
              <a:t>By contrast potassium nitrate may cost $10 per unit nitrogen while urea may only cost </a:t>
            </a:r>
            <a:r>
              <a:rPr lang="en-US" baseline="0" dirty="0" smtClean="0"/>
              <a:t>&lt;$</a:t>
            </a:r>
            <a:r>
              <a:rPr lang="en-US" baseline="0" dirty="0" smtClean="0"/>
              <a:t>0.60 per unit nitrogen.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14</a:t>
            </a:fld>
            <a:endParaRPr lang="en-US"/>
          </a:p>
        </p:txBody>
      </p:sp>
    </p:spTree>
    <p:extLst>
      <p:ext uri="{BB962C8B-B14F-4D97-AF65-F5344CB8AC3E}">
        <p14:creationId xmlns:p14="http://schemas.microsoft.com/office/powerpoint/2010/main" val="80742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15</a:t>
            </a:fld>
            <a:endParaRPr lang="en-US"/>
          </a:p>
        </p:txBody>
      </p:sp>
    </p:spTree>
    <p:extLst>
      <p:ext uri="{BB962C8B-B14F-4D97-AF65-F5344CB8AC3E}">
        <p14:creationId xmlns:p14="http://schemas.microsoft.com/office/powerpoint/2010/main" val="377248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training</a:t>
            </a:r>
            <a:r>
              <a:rPr lang="en-US" baseline="0" dirty="0" smtClean="0"/>
              <a:t> was developed by Drs. Amanda McWhirt and Jackie Lee with support from a Southern SARE Professional Development Program Grant. </a:t>
            </a:r>
            <a:endParaRPr lang="en-US" dirty="0" smtClean="0"/>
          </a:p>
          <a:p>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16</a:t>
            </a:fld>
            <a:endParaRPr lang="en-US"/>
          </a:p>
        </p:txBody>
      </p:sp>
    </p:spTree>
    <p:extLst>
      <p:ext uri="{BB962C8B-B14F-4D97-AF65-F5344CB8AC3E}">
        <p14:creationId xmlns:p14="http://schemas.microsoft.com/office/powerpoint/2010/main" val="392412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Legumes host</a:t>
            </a:r>
            <a:r>
              <a:rPr lang="en-US" baseline="0" dirty="0" smtClean="0"/>
              <a:t> rhizobia bacteria that live inside their roots. </a:t>
            </a:r>
          </a:p>
          <a:p>
            <a:pPr marL="171450" indent="-171450">
              <a:buFont typeface="Arial" panose="020B0604020202020204" pitchFamily="34" charset="0"/>
              <a:buChar char="•"/>
            </a:pPr>
            <a:r>
              <a:rPr lang="en-US" baseline="0" dirty="0" smtClean="0"/>
              <a:t>The rhizobia can convert or “fix” nitrogen gas (N2) into nitrogen (NH3, ammonia) that is used by the plant to grow. </a:t>
            </a:r>
          </a:p>
          <a:p>
            <a:pPr marL="171450" indent="-171450">
              <a:buFont typeface="Arial" panose="020B0604020202020204" pitchFamily="34" charset="0"/>
              <a:buChar char="•"/>
            </a:pPr>
            <a:r>
              <a:rPr lang="en-US" baseline="0" dirty="0" smtClean="0"/>
              <a:t>Once the legume plant is killed or dies its plant tissues (biomass) is broken down by soil microbes and nitrogen is released in forms other plants can take up ( ammonium NH4+ or nitrate NO3+)</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3</a:t>
            </a:fld>
            <a:endParaRPr lang="en-US"/>
          </a:p>
        </p:txBody>
      </p:sp>
    </p:spTree>
    <p:extLst>
      <p:ext uri="{BB962C8B-B14F-4D97-AF65-F5344CB8AC3E}">
        <p14:creationId xmlns:p14="http://schemas.microsoft.com/office/powerpoint/2010/main" val="407390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 sure to inoculate,</a:t>
            </a:r>
            <a:r>
              <a:rPr lang="en-US" baseline="0" dirty="0" smtClean="0"/>
              <a:t>  see the examples of specificity. </a:t>
            </a:r>
          </a:p>
          <a:p>
            <a:pPr marL="171450" indent="-171450">
              <a:buFont typeface="Arial" panose="020B0604020202020204" pitchFamily="34" charset="0"/>
              <a:buChar char="•"/>
            </a:pPr>
            <a:r>
              <a:rPr lang="en-US" baseline="0" dirty="0" smtClean="0"/>
              <a:t>Don’t rely what’s in the soil.</a:t>
            </a:r>
          </a:p>
          <a:p>
            <a:pPr marL="171450" indent="-171450">
              <a:buFont typeface="Arial" panose="020B0604020202020204" pitchFamily="34" charset="0"/>
              <a:buChar char="•"/>
            </a:pPr>
            <a:r>
              <a:rPr lang="en-US" baseline="0" dirty="0" smtClean="0"/>
              <a:t>Inoculants are relatively in-expensive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4</a:t>
            </a:fld>
            <a:endParaRPr lang="en-US"/>
          </a:p>
        </p:txBody>
      </p:sp>
    </p:spTree>
    <p:extLst>
      <p:ext uri="{BB962C8B-B14F-4D97-AF65-F5344CB8AC3E}">
        <p14:creationId xmlns:p14="http://schemas.microsoft.com/office/powerpoint/2010/main" val="382954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Legume cover crops can supply some bu</a:t>
            </a:r>
            <a:r>
              <a:rPr lang="en-US" baseline="0" dirty="0" smtClean="0"/>
              <a:t>t rarely all of the nitrogen required for vegetable production</a:t>
            </a:r>
            <a:r>
              <a:rPr lang="en-US" baseline="0" dirty="0" smtClean="0"/>
              <a:t>.</a:t>
            </a:r>
          </a:p>
          <a:p>
            <a:r>
              <a:rPr lang="en-US" baseline="0" dirty="0" smtClean="0"/>
              <a:t>Timing of the release of the nitrogen may not sync with crop needs. </a:t>
            </a:r>
          </a:p>
          <a:p>
            <a:r>
              <a:rPr lang="en-US" baseline="0" dirty="0" smtClean="0"/>
              <a:t>There is typically a large release early after the cover crop is terminated; while the cash crop demand is usually higher later in the season. (SEE THE NEXT SLIDE)</a:t>
            </a:r>
            <a:endParaRPr lang="en-US" baseline="0" dirty="0" smtClean="0"/>
          </a:p>
          <a:p>
            <a:r>
              <a:rPr lang="en-US" baseline="0" dirty="0" smtClean="0"/>
              <a:t>The values reported in the table are TOTAL nitrogen, not plant available. </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5</a:t>
            </a:fld>
            <a:endParaRPr lang="en-US"/>
          </a:p>
        </p:txBody>
      </p:sp>
    </p:spTree>
    <p:extLst>
      <p:ext uri="{BB962C8B-B14F-4D97-AF65-F5344CB8AC3E}">
        <p14:creationId xmlns:p14="http://schemas.microsoft.com/office/powerpoint/2010/main" val="323930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factors that contribute to how much nitrogen may be fixed by a legume cover crop</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6</a:t>
            </a:fld>
            <a:endParaRPr lang="en-US"/>
          </a:p>
        </p:txBody>
      </p:sp>
    </p:spTree>
    <p:extLst>
      <p:ext uri="{BB962C8B-B14F-4D97-AF65-F5344CB8AC3E}">
        <p14:creationId xmlns:p14="http://schemas.microsoft.com/office/powerpoint/2010/main" val="274307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Biomass</a:t>
            </a:r>
            <a:r>
              <a:rPr lang="en-US" baseline="0" dirty="0" smtClean="0"/>
              <a:t> sampling the cover crop to assess the </a:t>
            </a:r>
            <a:r>
              <a:rPr lang="en-US" baseline="0" dirty="0" err="1" smtClean="0"/>
              <a:t>lbs</a:t>
            </a:r>
            <a:r>
              <a:rPr lang="en-US" baseline="0" dirty="0" smtClean="0"/>
              <a:t> of biomass produced and then assessing the % nitrogen of the cover crop is the most accurate way to measure the TOTAL nitrogen in the cover crop. </a:t>
            </a:r>
          </a:p>
          <a:p>
            <a:pPr marL="628650" lvl="1" indent="-171450">
              <a:buFont typeface="Arial" panose="020B0604020202020204" pitchFamily="34" charset="0"/>
              <a:buChar char="•"/>
            </a:pPr>
            <a:r>
              <a:rPr lang="en-US" baseline="0" dirty="0" smtClean="0"/>
              <a:t>LBS OF BIOMASS  X % NITROGEN IN THE COVER CROP= </a:t>
            </a:r>
            <a:r>
              <a:rPr lang="en-US" u="sng" baseline="0" dirty="0" smtClean="0"/>
              <a:t>LBS OF TOTAL NITROGEN IN THE COVER CROP</a:t>
            </a:r>
          </a:p>
          <a:p>
            <a:pPr marL="171450" indent="-171450">
              <a:buFont typeface="Arial" panose="020B0604020202020204" pitchFamily="34" charset="0"/>
              <a:buChar char="•"/>
            </a:pPr>
            <a:r>
              <a:rPr lang="en-US" baseline="0" dirty="0" smtClean="0"/>
              <a:t>This is </a:t>
            </a:r>
            <a:r>
              <a:rPr lang="en-US" u="sng" baseline="0" dirty="0" smtClean="0"/>
              <a:t>not</a:t>
            </a:r>
            <a:r>
              <a:rPr lang="en-US" baseline="0" dirty="0" smtClean="0"/>
              <a:t> the same as PLANT available nitrogen which will be impacted by soil temperatures and moisture, timing of cover crop termination and cash crop planting and method of cover crop incorporation</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7</a:t>
            </a:fld>
            <a:endParaRPr lang="en-US"/>
          </a:p>
        </p:txBody>
      </p:sp>
    </p:spTree>
    <p:extLst>
      <p:ext uri="{BB962C8B-B14F-4D97-AF65-F5344CB8AC3E}">
        <p14:creationId xmlns:p14="http://schemas.microsoft.com/office/powerpoint/2010/main" val="219117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example of how to estimate total nitrogen from a biomass sample</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8</a:t>
            </a:fld>
            <a:endParaRPr lang="en-US"/>
          </a:p>
        </p:txBody>
      </p:sp>
    </p:spTree>
    <p:extLst>
      <p:ext uri="{BB962C8B-B14F-4D97-AF65-F5344CB8AC3E}">
        <p14:creationId xmlns:p14="http://schemas.microsoft.com/office/powerpoint/2010/main" val="196289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Nitrogen can be lost via multiple means depending on the weather, temperature and soil moisture. </a:t>
            </a:r>
            <a:r>
              <a:rPr lang="en-US" baseline="30000" dirty="0" smtClean="0"/>
              <a:t>1</a:t>
            </a:r>
          </a:p>
          <a:p>
            <a:pPr marL="171450" indent="-171450">
              <a:buFont typeface="Arial" panose="020B0604020202020204" pitchFamily="34" charset="0"/>
              <a:buChar char="•"/>
            </a:pPr>
            <a:r>
              <a:rPr lang="en-US" i="1" dirty="0" smtClean="0"/>
              <a:t>See pages 21-23 of Managing Cover Crops Profitably</a:t>
            </a:r>
            <a:r>
              <a:rPr lang="en-US" i="1" baseline="0" dirty="0" smtClean="0"/>
              <a:t> for an in depth discussion of how nitrogen may be lost from cover crop residues.</a:t>
            </a:r>
            <a:endParaRPr lang="en-US" i="1" dirty="0" smtClean="0"/>
          </a:p>
          <a:p>
            <a:pPr marL="171450" indent="-171450">
              <a:buFont typeface="Arial" panose="020B0604020202020204" pitchFamily="34" charset="0"/>
              <a:buChar char="•"/>
            </a:pPr>
            <a:r>
              <a:rPr lang="en-US" dirty="0" smtClean="0"/>
              <a:t>Here </a:t>
            </a:r>
            <a:r>
              <a:rPr lang="en-US" dirty="0" smtClean="0"/>
              <a:t>are some factors</a:t>
            </a:r>
            <a:r>
              <a:rPr lang="en-US" baseline="0" dirty="0" smtClean="0"/>
              <a:t> that may affect how much nitrogen and how quickly nitrogen is released from the cover crop biomass</a:t>
            </a:r>
            <a:r>
              <a:rPr lang="en-US" baseline="0" dirty="0" smtClean="0"/>
              <a:t>.</a:t>
            </a:r>
            <a:endParaRPr lang="en-US" baseline="0" dirty="0" smtClean="0"/>
          </a:p>
          <a:p>
            <a:pPr marL="171450" indent="-171450">
              <a:buFont typeface="Arial" panose="020B0604020202020204" pitchFamily="34" charset="0"/>
              <a:buChar char="•"/>
            </a:pPr>
            <a:r>
              <a:rPr lang="en-US" baseline="0" dirty="0" smtClean="0"/>
              <a:t>All of these factors may it difficult to predict exact nitrogen credits from different legumes from field to field and year to year. </a:t>
            </a:r>
          </a:p>
          <a:p>
            <a:pPr marL="171450" indent="-171450">
              <a:buFont typeface="Arial" panose="020B0604020202020204" pitchFamily="34" charset="0"/>
              <a:buChar char="•"/>
            </a:pPr>
            <a:r>
              <a:rPr lang="en-US" baseline="0" dirty="0" smtClean="0"/>
              <a:t>Mineralization is the process by which microbes break down organic nitrogen and return it to plant available forms. </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9</a:t>
            </a:fld>
            <a:endParaRPr lang="en-US"/>
          </a:p>
        </p:txBody>
      </p:sp>
    </p:spTree>
    <p:extLst>
      <p:ext uri="{BB962C8B-B14F-4D97-AF65-F5344CB8AC3E}">
        <p14:creationId xmlns:p14="http://schemas.microsoft.com/office/powerpoint/2010/main" val="3236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Nitrogen</a:t>
            </a:r>
            <a:r>
              <a:rPr lang="en-US" baseline="0" dirty="0" smtClean="0"/>
              <a:t> Mineralization= is the conversion of nitrogen from an organic form ( i.e. plant material, manure) to a plant available form (i.e. Ammonium (NH4))</a:t>
            </a:r>
          </a:p>
          <a:p>
            <a:pPr marL="171450" indent="-171450">
              <a:buFont typeface="Arial" panose="020B0604020202020204" pitchFamily="34" charset="0"/>
              <a:buChar char="•"/>
            </a:pPr>
            <a:r>
              <a:rPr lang="en-US" dirty="0" smtClean="0"/>
              <a:t>Generally </a:t>
            </a:r>
            <a:r>
              <a:rPr lang="en-US" dirty="0" smtClean="0"/>
              <a:t>large amounts of nitrogen are released from the cover crop biomass in the first 4 weeks after termination. </a:t>
            </a:r>
          </a:p>
          <a:p>
            <a:pPr marL="171450" indent="-171450">
              <a:buFont typeface="Arial" panose="020B0604020202020204" pitchFamily="34" charset="0"/>
              <a:buChar char="•"/>
            </a:pPr>
            <a:r>
              <a:rPr lang="en-US" dirty="0" smtClean="0"/>
              <a:t>Often times the cash crop may not be established or large</a:t>
            </a:r>
            <a:r>
              <a:rPr lang="en-US" baseline="0" dirty="0" smtClean="0"/>
              <a:t> enough to take up all of the released nitrogen and some of it will be lost. </a:t>
            </a:r>
          </a:p>
          <a:p>
            <a:pPr marL="171450" indent="-171450">
              <a:buFont typeface="Arial" panose="020B0604020202020204" pitchFamily="34" charset="0"/>
              <a:buChar char="•"/>
            </a:pPr>
            <a:r>
              <a:rPr lang="en-US" baseline="0" dirty="0" smtClean="0"/>
              <a:t>Patterns of nitrogen release and crop need vary by plant species, and this graph is only meant to demonstrate how there can be a lack of overlap between  nitrogen release and plant demand.</a:t>
            </a:r>
          </a:p>
          <a:p>
            <a:pPr marL="171450" indent="-171450">
              <a:buFont typeface="Arial" panose="020B0604020202020204" pitchFamily="34" charset="0"/>
              <a:buChar char="•"/>
            </a:pPr>
            <a:r>
              <a:rPr lang="en-US" baseline="0" dirty="0" smtClean="0"/>
              <a:t>An average of 50% of total Nitrogen becoming PLANT available is conservative. </a:t>
            </a:r>
            <a:endParaRPr lang="en-US" dirty="0"/>
          </a:p>
        </p:txBody>
      </p:sp>
      <p:sp>
        <p:nvSpPr>
          <p:cNvPr id="4" name="Slide Number Placeholder 3"/>
          <p:cNvSpPr>
            <a:spLocks noGrp="1"/>
          </p:cNvSpPr>
          <p:nvPr>
            <p:ph type="sldNum" sz="quarter" idx="10"/>
          </p:nvPr>
        </p:nvSpPr>
        <p:spPr/>
        <p:txBody>
          <a:bodyPr/>
          <a:lstStyle/>
          <a:p>
            <a:fld id="{D1AD842F-98E1-4BD8-AAA3-9F7C885C9F19}" type="slidenum">
              <a:rPr lang="en-US" smtClean="0"/>
              <a:t>11</a:t>
            </a:fld>
            <a:endParaRPr lang="en-US"/>
          </a:p>
        </p:txBody>
      </p:sp>
    </p:spTree>
    <p:extLst>
      <p:ext uri="{BB962C8B-B14F-4D97-AF65-F5344CB8AC3E}">
        <p14:creationId xmlns:p14="http://schemas.microsoft.com/office/powerpoint/2010/main" val="358655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0196" y="4458969"/>
            <a:ext cx="3211489" cy="945247"/>
          </a:xfrm>
          <a:prstGeom prst="rect">
            <a:avLst/>
          </a:prstGeom>
        </p:spPr>
        <p:txBody>
          <a:bodyPr/>
          <a:lstStyle>
            <a:lvl1pPr algn="r">
              <a:defRPr b="1" baseline="0">
                <a:solidFill>
                  <a:schemeClr val="bg1"/>
                </a:solidFill>
              </a:defRPr>
            </a:lvl1pPr>
          </a:lstStyle>
          <a:p>
            <a:r>
              <a:rPr lang="en-US" dirty="0" smtClean="0"/>
              <a:t>Session 1:</a:t>
            </a:r>
            <a:endParaRPr lang="en-US" dirty="0"/>
          </a:p>
        </p:txBody>
      </p:sp>
    </p:spTree>
    <p:extLst>
      <p:ext uri="{BB962C8B-B14F-4D97-AF65-F5344CB8AC3E}">
        <p14:creationId xmlns:p14="http://schemas.microsoft.com/office/powerpoint/2010/main" val="230832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6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8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88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27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6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65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62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37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36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95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1A03D-346D-4C46-BBC3-5EF515949A55}"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51DE3A-08E9-C14B-86F8-F9099C2E5B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59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Cover Crop Training-title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342900"/>
            <a:ext cx="9101328" cy="6156960"/>
          </a:xfrm>
          <a:prstGeom prst="rect">
            <a:avLst/>
          </a:prstGeom>
        </p:spPr>
      </p:pic>
    </p:spTree>
    <p:extLst>
      <p:ext uri="{BB962C8B-B14F-4D97-AF65-F5344CB8AC3E}">
        <p14:creationId xmlns:p14="http://schemas.microsoft.com/office/powerpoint/2010/main" val="2928011209"/>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CC1A03D-346D-4C46-BBC3-5EF515949A55}" type="datetimeFigureOut">
              <a:rPr lang="en-US" smtClean="0">
                <a:solidFill>
                  <a:prstClr val="black">
                    <a:tint val="75000"/>
                  </a:prstClr>
                </a:solidFill>
              </a:rPr>
              <a:pPr defTabSz="457200"/>
              <a:t>7/23/2019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451DE3A-08E9-C14B-86F8-F9099C2E5B8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CoverCrop-foot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357807"/>
            <a:ext cx="9144000" cy="1511808"/>
          </a:xfrm>
          <a:prstGeom prst="rect">
            <a:avLst/>
          </a:prstGeom>
        </p:spPr>
      </p:pic>
    </p:spTree>
    <p:extLst>
      <p:ext uri="{BB962C8B-B14F-4D97-AF65-F5344CB8AC3E}">
        <p14:creationId xmlns:p14="http://schemas.microsoft.com/office/powerpoint/2010/main" val="13565429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aesl.ces.uga.edu/mineralizati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uaex.edu/publications/pdf/FSA-2156.pdf" TargetMode="External"/><Relationship Id="rId3" Type="http://schemas.openxmlformats.org/officeDocument/2006/relationships/hyperlink" Target="https://articles.extension.org/pages/18654/buying-and-sourcing-cover-crop-seed-for-organic-farming-systems" TargetMode="External"/><Relationship Id="rId7" Type="http://schemas.openxmlformats.org/officeDocument/2006/relationships/hyperlink" Target="https://content.ces.ncsu.edu/southeastern-us-vegetable-crop-handbook" TargetMode="External"/><Relationship Id="rId2" Type="http://schemas.openxmlformats.org/officeDocument/2006/relationships/hyperlink" Target="https://www.sare.org/Learning-Center/Books/Managing-Cover-Crops-Profitably-3rd-Edition/Text-Version/Printable-Version" TargetMode="External"/><Relationship Id="rId1" Type="http://schemas.openxmlformats.org/officeDocument/2006/relationships/slideLayout" Target="../slideLayouts/slideLayout7.xml"/><Relationship Id="rId6" Type="http://schemas.openxmlformats.org/officeDocument/2006/relationships/hyperlink" Target="https://anrcatalog.ucanr.edu/pdf/7249.pdf" TargetMode="External"/><Relationship Id="rId5" Type="http://schemas.openxmlformats.org/officeDocument/2006/relationships/hyperlink" Target="https://www.cambridge.org/core/journals/renewable-agriculture-and-food-systems/article/winter-legume-covercrop-root-decomposition-and-n-release-dynamics-under-disking-and-rollercrimping-termination-approaches/65E7DFBA13888A5BF32DCA1A1840EBF4" TargetMode="External"/><Relationship Id="rId10" Type="http://schemas.openxmlformats.org/officeDocument/2006/relationships/hyperlink" Target="https://www.southernsare.org/Regional-News/Bulletins/Cover-Crops-Research-Across-the-Southern-Region/Nitrogen-Release-from-Cover-Crops" TargetMode="External"/><Relationship Id="rId4" Type="http://schemas.openxmlformats.org/officeDocument/2006/relationships/hyperlink" Target="https://dl.sciencesocieties.org/publications/sssaj/abstracts/82/1/147?access=0&amp;view=pdf" TargetMode="External"/><Relationship Id="rId9" Type="http://schemas.openxmlformats.org/officeDocument/2006/relationships/hyperlink" Target="https://cropwatch.unl.edu/2016/nitrogen-fixation-oversold-legume-cover-crop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4</a:t>
            </a:r>
            <a:endParaRPr lang="en-US" dirty="0"/>
          </a:p>
        </p:txBody>
      </p:sp>
      <p:sp>
        <p:nvSpPr>
          <p:cNvPr id="3" name="Title 1"/>
          <p:cNvSpPr txBox="1">
            <a:spLocks/>
          </p:cNvSpPr>
          <p:nvPr/>
        </p:nvSpPr>
        <p:spPr>
          <a:xfrm>
            <a:off x="3763926" y="4561367"/>
            <a:ext cx="5241851" cy="842849"/>
          </a:xfrm>
          <a:prstGeom prst="rect">
            <a:avLst/>
          </a:prstGeom>
        </p:spPr>
        <p:txBody>
          <a:bodyPr/>
          <a:lstStyle>
            <a:lvl1pPr algn="r" defTabSz="457200" rtl="0" eaLnBrk="1" latinLnBrk="0" hangingPunct="1">
              <a:spcBef>
                <a:spcPct val="0"/>
              </a:spcBef>
              <a:buNone/>
              <a:defRPr sz="4400" b="1" kern="1200" baseline="0">
                <a:solidFill>
                  <a:schemeClr val="bg1"/>
                </a:solidFill>
                <a:latin typeface="+mj-lt"/>
                <a:ea typeface="+mj-ea"/>
                <a:cs typeface="+mj-cs"/>
              </a:defRPr>
            </a:lvl1pPr>
          </a:lstStyle>
          <a:p>
            <a:pPr algn="l"/>
            <a:r>
              <a:rPr lang="en-US" sz="3200" dirty="0" smtClean="0">
                <a:solidFill>
                  <a:srgbClr val="000000"/>
                </a:solidFill>
              </a:rPr>
              <a:t>Estimating Nitrogen Credits</a:t>
            </a:r>
            <a:endParaRPr lang="en-US" sz="3200" dirty="0">
              <a:solidFill>
                <a:srgbClr val="000000"/>
              </a:solidFill>
            </a:endParaRPr>
          </a:p>
        </p:txBody>
      </p:sp>
      <p:sp>
        <p:nvSpPr>
          <p:cNvPr id="4" name="Title 1"/>
          <p:cNvSpPr txBox="1">
            <a:spLocks/>
          </p:cNvSpPr>
          <p:nvPr/>
        </p:nvSpPr>
        <p:spPr>
          <a:xfrm>
            <a:off x="3891538" y="4458969"/>
            <a:ext cx="3211489" cy="945247"/>
          </a:xfrm>
          <a:prstGeom prst="rect">
            <a:avLst/>
          </a:prstGeom>
        </p:spPr>
        <p:txBody>
          <a:bodyPr/>
          <a:lstStyle>
            <a:lvl1pPr algn="r" defTabSz="457200" rtl="0" eaLnBrk="1" latinLnBrk="0" hangingPunct="1">
              <a:spcBef>
                <a:spcPct val="0"/>
              </a:spcBef>
              <a:buNone/>
              <a:defRPr sz="4400" b="1" kern="1200" baseline="0">
                <a:solidFill>
                  <a:schemeClr val="bg1"/>
                </a:solidFill>
                <a:latin typeface="+mj-lt"/>
                <a:ea typeface="+mj-ea"/>
                <a:cs typeface="+mj-cs"/>
              </a:defRPr>
            </a:lvl1pPr>
          </a:lstStyle>
          <a:p>
            <a:endParaRPr lang="en-US" dirty="0">
              <a:solidFill>
                <a:prstClr val="white"/>
              </a:solidFill>
            </a:endParaRPr>
          </a:p>
        </p:txBody>
      </p:sp>
    </p:spTree>
    <p:extLst>
      <p:ext uri="{BB962C8B-B14F-4D97-AF65-F5344CB8AC3E}">
        <p14:creationId xmlns:p14="http://schemas.microsoft.com/office/powerpoint/2010/main" val="314212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39" t="15277" r="2123" b="5893"/>
          <a:stretch/>
        </p:blipFill>
        <p:spPr>
          <a:xfrm>
            <a:off x="457200" y="258588"/>
            <a:ext cx="8229600" cy="5055678"/>
          </a:xfrm>
          <a:prstGeom prst="rect">
            <a:avLst/>
          </a:prstGeom>
        </p:spPr>
      </p:pic>
    </p:spTree>
    <p:extLst>
      <p:ext uri="{BB962C8B-B14F-4D97-AF65-F5344CB8AC3E}">
        <p14:creationId xmlns:p14="http://schemas.microsoft.com/office/powerpoint/2010/main" val="126783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4" y="253536"/>
            <a:ext cx="8229600" cy="801541"/>
          </a:xfrm>
        </p:spPr>
        <p:txBody>
          <a:bodyPr>
            <a:noAutofit/>
          </a:bodyPr>
          <a:lstStyle/>
          <a:p>
            <a:pPr algn="l"/>
            <a:r>
              <a:rPr lang="en-US" sz="2800" b="1" dirty="0" smtClean="0"/>
              <a:t>Timing of </a:t>
            </a:r>
            <a:r>
              <a:rPr lang="en-US" sz="2800" b="1" dirty="0" smtClean="0"/>
              <a:t>Cover Crop Nitrogen Release </a:t>
            </a:r>
            <a:r>
              <a:rPr lang="en-US" sz="2800" b="1" dirty="0" smtClean="0"/>
              <a:t>and </a:t>
            </a:r>
            <a:r>
              <a:rPr lang="en-US" sz="2800" b="1" dirty="0" smtClean="0"/>
              <a:t>Cash Crop Demand</a:t>
            </a:r>
            <a:endParaRPr lang="en-US" sz="2800" b="1" dirty="0"/>
          </a:p>
        </p:txBody>
      </p:sp>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1320" b="4234"/>
          <a:stretch/>
        </p:blipFill>
        <p:spPr>
          <a:xfrm>
            <a:off x="1412895" y="1232965"/>
            <a:ext cx="6234639" cy="4341926"/>
          </a:xfrm>
        </p:spPr>
      </p:pic>
      <p:sp>
        <p:nvSpPr>
          <p:cNvPr id="5" name="TextBox 4"/>
          <p:cNvSpPr txBox="1"/>
          <p:nvPr/>
        </p:nvSpPr>
        <p:spPr>
          <a:xfrm>
            <a:off x="8043716" y="4431550"/>
            <a:ext cx="1020589" cy="677108"/>
          </a:xfrm>
          <a:prstGeom prst="rect">
            <a:avLst/>
          </a:prstGeom>
          <a:noFill/>
        </p:spPr>
        <p:txBody>
          <a:bodyPr wrap="square" rtlCol="0">
            <a:spAutoFit/>
          </a:bodyPr>
          <a:lstStyle/>
          <a:p>
            <a:r>
              <a:rPr lang="en-US" sz="1400" b="1" dirty="0" smtClean="0"/>
              <a:t>Source:</a:t>
            </a:r>
          </a:p>
          <a:p>
            <a:r>
              <a:rPr lang="en-US" sz="1200" dirty="0" smtClean="0"/>
              <a:t>Gaskell and Smith, 2007</a:t>
            </a:r>
            <a:endParaRPr lang="en-US" sz="1200" dirty="0"/>
          </a:p>
        </p:txBody>
      </p:sp>
    </p:spTree>
    <p:extLst>
      <p:ext uri="{BB962C8B-B14F-4D97-AF65-F5344CB8AC3E}">
        <p14:creationId xmlns:p14="http://schemas.microsoft.com/office/powerpoint/2010/main" val="544051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Nutrient Inputs from Legume Cover Crops and Cover Crop Mixes</a:t>
            </a:r>
            <a:endParaRPr lang="en-US" b="1" dirty="0"/>
          </a:p>
        </p:txBody>
      </p:sp>
      <p:pic>
        <p:nvPicPr>
          <p:cNvPr id="4" name="Content Placeholder 3"/>
          <p:cNvPicPr>
            <a:picLocks noGrp="1" noChangeAspect="1"/>
          </p:cNvPicPr>
          <p:nvPr>
            <p:ph idx="1"/>
          </p:nvPr>
        </p:nvPicPr>
        <p:blipFill rotWithShape="1">
          <a:blip r:embed="rId3"/>
          <a:srcRect t="11214" r="37405" b="73976"/>
          <a:stretch/>
        </p:blipFill>
        <p:spPr>
          <a:xfrm>
            <a:off x="1342546" y="2275315"/>
            <a:ext cx="5246503" cy="524329"/>
          </a:xfrm>
          <a:prstGeom prst="rect">
            <a:avLst/>
          </a:prstGeom>
        </p:spPr>
      </p:pic>
      <p:sp>
        <p:nvSpPr>
          <p:cNvPr id="5" name="TextBox 4"/>
          <p:cNvSpPr txBox="1"/>
          <p:nvPr/>
        </p:nvSpPr>
        <p:spPr>
          <a:xfrm>
            <a:off x="812800" y="1628984"/>
            <a:ext cx="7992533" cy="646331"/>
          </a:xfrm>
          <a:prstGeom prst="rect">
            <a:avLst/>
          </a:prstGeom>
          <a:noFill/>
        </p:spPr>
        <p:txBody>
          <a:bodyPr wrap="square" rtlCol="0">
            <a:spAutoFit/>
          </a:bodyPr>
          <a:lstStyle/>
          <a:p>
            <a:r>
              <a:rPr lang="en-US" b="1" dirty="0" smtClean="0"/>
              <a:t>Estimates of Lbs./ Acre of </a:t>
            </a:r>
            <a:r>
              <a:rPr lang="en-US" b="1" dirty="0" smtClean="0">
                <a:solidFill>
                  <a:srgbClr val="0070C0"/>
                </a:solidFill>
              </a:rPr>
              <a:t>Plant Available</a:t>
            </a:r>
            <a:r>
              <a:rPr lang="en-US" b="1" baseline="30000" dirty="0" smtClean="0">
                <a:solidFill>
                  <a:srgbClr val="0070C0"/>
                </a:solidFill>
              </a:rPr>
              <a:t>1</a:t>
            </a:r>
            <a:r>
              <a:rPr lang="en-US" b="1" dirty="0" smtClean="0">
                <a:solidFill>
                  <a:srgbClr val="0070C0"/>
                </a:solidFill>
              </a:rPr>
              <a:t> </a:t>
            </a:r>
            <a:r>
              <a:rPr lang="en-US" b="1" dirty="0" smtClean="0"/>
              <a:t>N, Total P</a:t>
            </a:r>
            <a:r>
              <a:rPr lang="en-US" b="1" baseline="-25000" dirty="0" smtClean="0"/>
              <a:t>2</a:t>
            </a:r>
            <a:r>
              <a:rPr lang="en-US" b="1" dirty="0" smtClean="0"/>
              <a:t>O</a:t>
            </a:r>
            <a:r>
              <a:rPr lang="en-US" b="1" baseline="-25000" dirty="0" smtClean="0"/>
              <a:t>5</a:t>
            </a:r>
            <a:r>
              <a:rPr lang="en-US" b="1" dirty="0" smtClean="0"/>
              <a:t>, K</a:t>
            </a:r>
            <a:r>
              <a:rPr lang="en-US" b="1" baseline="-25000" dirty="0" smtClean="0"/>
              <a:t>2</a:t>
            </a:r>
            <a:r>
              <a:rPr lang="en-US" b="1" dirty="0" smtClean="0"/>
              <a:t>O and C:N Ratios of Summer </a:t>
            </a:r>
            <a:r>
              <a:rPr lang="en-US" b="1" dirty="0" smtClean="0"/>
              <a:t>Cover Crop Mixes  </a:t>
            </a:r>
            <a:endParaRPr lang="en-US" b="1" dirty="0"/>
          </a:p>
        </p:txBody>
      </p:sp>
      <p:sp>
        <p:nvSpPr>
          <p:cNvPr id="7" name="Rectangle 6"/>
          <p:cNvSpPr/>
          <p:nvPr/>
        </p:nvSpPr>
        <p:spPr>
          <a:xfrm>
            <a:off x="1304724" y="5368736"/>
            <a:ext cx="4863447" cy="307777"/>
          </a:xfrm>
          <a:prstGeom prst="rect">
            <a:avLst/>
          </a:prstGeom>
        </p:spPr>
        <p:txBody>
          <a:bodyPr wrap="none">
            <a:spAutoFit/>
          </a:bodyPr>
          <a:lstStyle/>
          <a:p>
            <a:r>
              <a:rPr lang="en-US" sz="1400" i="1" dirty="0" smtClean="0"/>
              <a:t>*Based off  results from of two site locations in Arkansas in 2016</a:t>
            </a:r>
            <a:endParaRPr lang="en-US" sz="1400" i="1" dirty="0"/>
          </a:p>
        </p:txBody>
      </p:sp>
      <p:pic>
        <p:nvPicPr>
          <p:cNvPr id="8" name="Content Placeholder 3"/>
          <p:cNvPicPr>
            <a:picLocks noChangeAspect="1"/>
          </p:cNvPicPr>
          <p:nvPr/>
        </p:nvPicPr>
        <p:blipFill rotWithShape="1">
          <a:blip r:embed="rId3"/>
          <a:srcRect t="31923" r="37405"/>
          <a:stretch/>
        </p:blipFill>
        <p:spPr>
          <a:xfrm>
            <a:off x="1113195" y="2700712"/>
            <a:ext cx="5246503" cy="2410129"/>
          </a:xfrm>
          <a:prstGeom prst="rect">
            <a:avLst/>
          </a:prstGeom>
        </p:spPr>
      </p:pic>
      <p:sp>
        <p:nvSpPr>
          <p:cNvPr id="11" name="TextBox 10"/>
          <p:cNvSpPr txBox="1"/>
          <p:nvPr/>
        </p:nvSpPr>
        <p:spPr>
          <a:xfrm>
            <a:off x="4278489" y="4425244"/>
            <a:ext cx="124178"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986073" y="4425244"/>
            <a:ext cx="624505" cy="338554"/>
          </a:xfrm>
          <a:prstGeom prst="rect">
            <a:avLst/>
          </a:prstGeom>
          <a:solidFill>
            <a:schemeClr val="bg1"/>
          </a:solid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58.1</a:t>
            </a:r>
            <a:endParaRPr lang="en-US" sz="1600" dirty="0">
              <a:latin typeface="Times New Roman" panose="02020603050405020304" pitchFamily="18" charset="0"/>
              <a:cs typeface="Times New Roman" panose="02020603050405020304" pitchFamily="18" charset="0"/>
            </a:endParaRPr>
          </a:p>
        </p:txBody>
      </p:sp>
      <p:sp>
        <p:nvSpPr>
          <p:cNvPr id="14" name="Rectangle 13"/>
          <p:cNvSpPr/>
          <p:nvPr/>
        </p:nvSpPr>
        <p:spPr>
          <a:xfrm>
            <a:off x="5626305" y="4007554"/>
            <a:ext cx="601708" cy="29351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68143" y="4007553"/>
            <a:ext cx="601708" cy="29351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00882" y="3259445"/>
            <a:ext cx="1856964" cy="830997"/>
          </a:xfrm>
          <a:prstGeom prst="rect">
            <a:avLst/>
          </a:prstGeom>
          <a:noFill/>
        </p:spPr>
        <p:txBody>
          <a:bodyPr wrap="square" rtlCol="0">
            <a:spAutoFit/>
          </a:bodyPr>
          <a:lstStyle/>
          <a:p>
            <a:r>
              <a:rPr lang="en-US" sz="1200" baseline="30000" dirty="0" smtClean="0"/>
              <a:t>1</a:t>
            </a:r>
            <a:r>
              <a:rPr lang="en-US" sz="1200" dirty="0" smtClean="0"/>
              <a:t>Based off an estimate that 50% of the total Nitrogen would be available to the cash crop</a:t>
            </a:r>
            <a:endParaRPr lang="en-US" sz="1200" dirty="0"/>
          </a:p>
        </p:txBody>
      </p:sp>
    </p:spTree>
    <p:extLst>
      <p:ext uri="{BB962C8B-B14F-4D97-AF65-F5344CB8AC3E}">
        <p14:creationId xmlns:p14="http://schemas.microsoft.com/office/powerpoint/2010/main" val="3190515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3599" cy="809095"/>
          </a:xfrm>
        </p:spPr>
        <p:txBody>
          <a:bodyPr>
            <a:noAutofit/>
          </a:bodyPr>
          <a:lstStyle/>
          <a:p>
            <a:pPr algn="l"/>
            <a:r>
              <a:rPr lang="en-US" sz="3600" b="1" dirty="0" smtClean="0"/>
              <a:t>Calculators: Cover Crop Nitrogen Credits</a:t>
            </a:r>
            <a:endParaRPr lang="en-US" sz="3600" b="1" dirty="0"/>
          </a:p>
        </p:txBody>
      </p:sp>
      <p:sp>
        <p:nvSpPr>
          <p:cNvPr id="3" name="Content Placeholder 2"/>
          <p:cNvSpPr>
            <a:spLocks noGrp="1"/>
          </p:cNvSpPr>
          <p:nvPr>
            <p:ph idx="1"/>
          </p:nvPr>
        </p:nvSpPr>
        <p:spPr>
          <a:xfrm>
            <a:off x="457200" y="1083733"/>
            <a:ext cx="8229600" cy="4525963"/>
          </a:xfrm>
        </p:spPr>
        <p:txBody>
          <a:bodyPr/>
          <a:lstStyle/>
          <a:p>
            <a:r>
              <a:rPr lang="en-US" sz="2400" dirty="0" smtClean="0"/>
              <a:t>Combine estimated nitrogen contents of the cover crop with temperature or weather data to estimate nitrogen release patterns.</a:t>
            </a:r>
          </a:p>
          <a:p>
            <a:pPr lvl="1"/>
            <a:r>
              <a:rPr lang="en-US" dirty="0" smtClean="0"/>
              <a:t>Georgia: </a:t>
            </a:r>
          </a:p>
          <a:p>
            <a:pPr marL="457200" lvl="1" indent="0">
              <a:buNone/>
            </a:pPr>
            <a:r>
              <a:rPr lang="en-US" dirty="0" smtClean="0">
                <a:hlinkClick r:id="rId2"/>
              </a:rPr>
              <a:t>http</a:t>
            </a:r>
            <a:r>
              <a:rPr lang="en-US" dirty="0">
                <a:hlinkClick r:id="rId2"/>
              </a:rPr>
              <a:t>://aesl.ces.uga.edu/mineralization/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122" y="3346714"/>
            <a:ext cx="2716678" cy="2205506"/>
          </a:xfrm>
          <a:prstGeom prst="rect">
            <a:avLst/>
          </a:prstGeom>
        </p:spPr>
      </p:pic>
      <p:sp>
        <p:nvSpPr>
          <p:cNvPr id="5" name="TextBox 4"/>
          <p:cNvSpPr txBox="1"/>
          <p:nvPr/>
        </p:nvSpPr>
        <p:spPr>
          <a:xfrm>
            <a:off x="6826955" y="2823494"/>
            <a:ext cx="2317045" cy="523220"/>
          </a:xfrm>
          <a:prstGeom prst="rect">
            <a:avLst/>
          </a:prstGeom>
          <a:noFill/>
        </p:spPr>
        <p:txBody>
          <a:bodyPr wrap="square" rtlCol="0">
            <a:spAutoFit/>
          </a:bodyPr>
          <a:lstStyle/>
          <a:p>
            <a:pPr algn="ctr"/>
            <a:r>
              <a:rPr lang="en-US" sz="1400" i="1" dirty="0" smtClean="0"/>
              <a:t>***Relies on local weather stations in Georgia</a:t>
            </a:r>
            <a:endParaRPr lang="en-US" sz="1400" i="1" dirty="0"/>
          </a:p>
        </p:txBody>
      </p:sp>
    </p:spTree>
    <p:extLst>
      <p:ext uri="{BB962C8B-B14F-4D97-AF65-F5344CB8AC3E}">
        <p14:creationId xmlns:p14="http://schemas.microsoft.com/office/powerpoint/2010/main" val="42797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84" y="22385"/>
            <a:ext cx="7886700" cy="836737"/>
          </a:xfrm>
        </p:spPr>
        <p:txBody>
          <a:bodyPr>
            <a:normAutofit/>
          </a:bodyPr>
          <a:lstStyle/>
          <a:p>
            <a:pPr algn="l"/>
            <a:r>
              <a:rPr lang="en-US" sz="3600" b="1" dirty="0" smtClean="0"/>
              <a:t>Costs of Cover Crop Nitrogen</a:t>
            </a:r>
            <a:endParaRPr lang="en-US" sz="3600" b="1" dirty="0"/>
          </a:p>
        </p:txBody>
      </p:sp>
      <p:sp>
        <p:nvSpPr>
          <p:cNvPr id="16" name="TextBox 15"/>
          <p:cNvSpPr txBox="1"/>
          <p:nvPr/>
        </p:nvSpPr>
        <p:spPr>
          <a:xfrm>
            <a:off x="1380929" y="747097"/>
            <a:ext cx="5459708" cy="338554"/>
          </a:xfrm>
          <a:prstGeom prst="rect">
            <a:avLst/>
          </a:prstGeom>
          <a:noFill/>
        </p:spPr>
        <p:txBody>
          <a:bodyPr wrap="square" rtlCol="0">
            <a:spAutoFit/>
          </a:bodyPr>
          <a:lstStyle/>
          <a:p>
            <a:r>
              <a:rPr lang="en-US" sz="1600" i="1" dirty="0" smtClean="0"/>
              <a:t>Estimates of Cover Crop Seeding Costs per Acre</a:t>
            </a:r>
            <a:endParaRPr lang="en-US" sz="1600" i="1" dirty="0"/>
          </a:p>
        </p:txBody>
      </p:sp>
      <p:pic>
        <p:nvPicPr>
          <p:cNvPr id="4" name="Picture 3"/>
          <p:cNvPicPr>
            <a:picLocks noChangeAspect="1"/>
          </p:cNvPicPr>
          <p:nvPr/>
        </p:nvPicPr>
        <p:blipFill rotWithShape="1">
          <a:blip r:embed="rId3"/>
          <a:srcRect r="44358" b="20226"/>
          <a:stretch/>
        </p:blipFill>
        <p:spPr>
          <a:xfrm>
            <a:off x="1380930" y="1085652"/>
            <a:ext cx="5459707" cy="4325788"/>
          </a:xfrm>
          <a:prstGeom prst="rect">
            <a:avLst/>
          </a:prstGeom>
        </p:spPr>
      </p:pic>
      <p:sp>
        <p:nvSpPr>
          <p:cNvPr id="5" name="TextBox 4"/>
          <p:cNvSpPr txBox="1"/>
          <p:nvPr/>
        </p:nvSpPr>
        <p:spPr>
          <a:xfrm>
            <a:off x="6677339" y="2138128"/>
            <a:ext cx="2402006" cy="369332"/>
          </a:xfrm>
          <a:prstGeom prst="rect">
            <a:avLst/>
          </a:prstGeom>
          <a:noFill/>
        </p:spPr>
        <p:txBody>
          <a:bodyPr wrap="square" rtlCol="0">
            <a:spAutoFit/>
          </a:bodyPr>
          <a:lstStyle/>
          <a:p>
            <a:r>
              <a:rPr lang="en-US" dirty="0" smtClean="0"/>
              <a:t>$</a:t>
            </a:r>
            <a:r>
              <a:rPr lang="en-US" dirty="0" smtClean="0"/>
              <a:t>0.44-0.27 </a:t>
            </a:r>
            <a:r>
              <a:rPr lang="en-US" dirty="0" smtClean="0"/>
              <a:t>per lb</a:t>
            </a:r>
            <a:r>
              <a:rPr lang="en-US" dirty="0"/>
              <a:t>.</a:t>
            </a:r>
            <a:r>
              <a:rPr lang="en-US" dirty="0" smtClean="0"/>
              <a:t> of N</a:t>
            </a:r>
            <a:endParaRPr lang="en-US" dirty="0"/>
          </a:p>
        </p:txBody>
      </p:sp>
      <p:sp>
        <p:nvSpPr>
          <p:cNvPr id="6" name="TextBox 5"/>
          <p:cNvSpPr txBox="1"/>
          <p:nvPr/>
        </p:nvSpPr>
        <p:spPr>
          <a:xfrm>
            <a:off x="6677339" y="2404800"/>
            <a:ext cx="2402006" cy="369332"/>
          </a:xfrm>
          <a:prstGeom prst="rect">
            <a:avLst/>
          </a:prstGeom>
          <a:noFill/>
        </p:spPr>
        <p:txBody>
          <a:bodyPr wrap="square" rtlCol="0">
            <a:spAutoFit/>
          </a:bodyPr>
          <a:lstStyle/>
          <a:p>
            <a:r>
              <a:rPr lang="en-US" dirty="0" smtClean="0"/>
              <a:t>$0.20-0.11 per lb</a:t>
            </a:r>
            <a:r>
              <a:rPr lang="en-US" dirty="0"/>
              <a:t>.</a:t>
            </a:r>
            <a:r>
              <a:rPr lang="en-US" dirty="0" smtClean="0"/>
              <a:t> of N</a:t>
            </a:r>
            <a:endParaRPr lang="en-US" dirty="0"/>
          </a:p>
        </p:txBody>
      </p:sp>
      <p:sp>
        <p:nvSpPr>
          <p:cNvPr id="7" name="TextBox 6"/>
          <p:cNvSpPr txBox="1"/>
          <p:nvPr/>
        </p:nvSpPr>
        <p:spPr>
          <a:xfrm>
            <a:off x="6741994" y="2978095"/>
            <a:ext cx="2402006" cy="369332"/>
          </a:xfrm>
          <a:prstGeom prst="rect">
            <a:avLst/>
          </a:prstGeom>
          <a:noFill/>
        </p:spPr>
        <p:txBody>
          <a:bodyPr wrap="square" rtlCol="0">
            <a:spAutoFit/>
          </a:bodyPr>
          <a:lstStyle/>
          <a:p>
            <a:r>
              <a:rPr lang="en-US" dirty="0" smtClean="0"/>
              <a:t>$0.48-0.22 per lb</a:t>
            </a:r>
            <a:r>
              <a:rPr lang="en-US" dirty="0"/>
              <a:t>.</a:t>
            </a:r>
            <a:r>
              <a:rPr lang="en-US" dirty="0" smtClean="0"/>
              <a:t> of N</a:t>
            </a:r>
            <a:endParaRPr lang="en-US" dirty="0"/>
          </a:p>
        </p:txBody>
      </p:sp>
      <p:sp>
        <p:nvSpPr>
          <p:cNvPr id="8" name="TextBox 7"/>
          <p:cNvSpPr txBox="1"/>
          <p:nvPr/>
        </p:nvSpPr>
        <p:spPr>
          <a:xfrm>
            <a:off x="6741994" y="3898156"/>
            <a:ext cx="2402006" cy="369332"/>
          </a:xfrm>
          <a:prstGeom prst="rect">
            <a:avLst/>
          </a:prstGeom>
          <a:noFill/>
        </p:spPr>
        <p:txBody>
          <a:bodyPr wrap="square" rtlCol="0">
            <a:spAutoFit/>
          </a:bodyPr>
          <a:lstStyle/>
          <a:p>
            <a:r>
              <a:rPr lang="en-US" dirty="0" smtClean="0"/>
              <a:t>$1.28-0.42 per lb</a:t>
            </a:r>
            <a:r>
              <a:rPr lang="en-US" dirty="0"/>
              <a:t>.</a:t>
            </a:r>
            <a:r>
              <a:rPr lang="en-US" dirty="0" smtClean="0"/>
              <a:t> of N</a:t>
            </a:r>
            <a:endParaRPr lang="en-US" dirty="0"/>
          </a:p>
        </p:txBody>
      </p:sp>
      <p:sp>
        <p:nvSpPr>
          <p:cNvPr id="9" name="TextBox 8"/>
          <p:cNvSpPr txBox="1"/>
          <p:nvPr/>
        </p:nvSpPr>
        <p:spPr>
          <a:xfrm>
            <a:off x="6677339" y="4124686"/>
            <a:ext cx="2402006" cy="369332"/>
          </a:xfrm>
          <a:prstGeom prst="rect">
            <a:avLst/>
          </a:prstGeom>
          <a:noFill/>
        </p:spPr>
        <p:txBody>
          <a:bodyPr wrap="square" rtlCol="0">
            <a:spAutoFit/>
          </a:bodyPr>
          <a:lstStyle/>
          <a:p>
            <a:r>
              <a:rPr lang="en-US" dirty="0" smtClean="0"/>
              <a:t>$1.44-0.48 per lb</a:t>
            </a:r>
            <a:r>
              <a:rPr lang="en-US" dirty="0"/>
              <a:t>.</a:t>
            </a:r>
            <a:r>
              <a:rPr lang="en-US" dirty="0" smtClean="0"/>
              <a:t> of N</a:t>
            </a:r>
            <a:endParaRPr lang="en-US" dirty="0"/>
          </a:p>
        </p:txBody>
      </p:sp>
      <p:sp>
        <p:nvSpPr>
          <p:cNvPr id="12" name="TextBox 11"/>
          <p:cNvSpPr txBox="1"/>
          <p:nvPr/>
        </p:nvSpPr>
        <p:spPr>
          <a:xfrm>
            <a:off x="1290222" y="5342886"/>
            <a:ext cx="6505269" cy="400110"/>
          </a:xfrm>
          <a:prstGeom prst="rect">
            <a:avLst/>
          </a:prstGeom>
          <a:noFill/>
        </p:spPr>
        <p:txBody>
          <a:bodyPr wrap="square" rtlCol="0">
            <a:spAutoFit/>
          </a:bodyPr>
          <a:lstStyle/>
          <a:p>
            <a:r>
              <a:rPr lang="en-US" sz="1000" i="1" dirty="0" smtClean="0"/>
              <a:t>*These are only rough estimates. Seeding rates and local conditions will influence the potential nitrogen credit obtained by various legumes and seed prices vary by region and year.  Estimates obtained based off of two years of data,</a:t>
            </a:r>
            <a:endParaRPr lang="en-US" sz="1000" i="1" dirty="0"/>
          </a:p>
        </p:txBody>
      </p:sp>
      <p:sp>
        <p:nvSpPr>
          <p:cNvPr id="3" name="TextBox 2"/>
          <p:cNvSpPr txBox="1"/>
          <p:nvPr/>
        </p:nvSpPr>
        <p:spPr>
          <a:xfrm>
            <a:off x="6981218" y="1636992"/>
            <a:ext cx="1923557" cy="492443"/>
          </a:xfrm>
          <a:prstGeom prst="rect">
            <a:avLst/>
          </a:prstGeom>
          <a:noFill/>
        </p:spPr>
        <p:txBody>
          <a:bodyPr wrap="square" rtlCol="0">
            <a:spAutoFit/>
          </a:bodyPr>
          <a:lstStyle/>
          <a:p>
            <a:r>
              <a:rPr lang="en-US" sz="1400" b="1" u="sng" dirty="0" smtClean="0"/>
              <a:t>Estimated Cost Range </a:t>
            </a:r>
          </a:p>
          <a:p>
            <a:r>
              <a:rPr lang="en-US" sz="1200" dirty="0" smtClean="0"/>
              <a:t>per Total unit of nitrogen</a:t>
            </a:r>
            <a:endParaRPr lang="en-US" sz="1200" dirty="0"/>
          </a:p>
        </p:txBody>
      </p:sp>
    </p:spTree>
    <p:extLst>
      <p:ext uri="{BB962C8B-B14F-4D97-AF65-F5344CB8AC3E}">
        <p14:creationId xmlns:p14="http://schemas.microsoft.com/office/powerpoint/2010/main" val="1983170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Take Home Message</a:t>
            </a:r>
            <a:endParaRPr lang="en-US" dirty="0"/>
          </a:p>
        </p:txBody>
      </p:sp>
      <p:sp>
        <p:nvSpPr>
          <p:cNvPr id="3" name="Content Placeholder 2"/>
          <p:cNvSpPr>
            <a:spLocks noGrp="1"/>
          </p:cNvSpPr>
          <p:nvPr>
            <p:ph idx="1"/>
          </p:nvPr>
        </p:nvSpPr>
        <p:spPr>
          <a:xfrm>
            <a:off x="457200" y="1600201"/>
            <a:ext cx="8229600" cy="3654188"/>
          </a:xfrm>
        </p:spPr>
        <p:txBody>
          <a:bodyPr>
            <a:normAutofit fontScale="92500"/>
          </a:bodyPr>
          <a:lstStyle/>
          <a:p>
            <a:r>
              <a:rPr lang="en-US" dirty="0" smtClean="0"/>
              <a:t>Legume cover crops can supply </a:t>
            </a:r>
            <a:r>
              <a:rPr lang="en-US" dirty="0" smtClean="0"/>
              <a:t>large quantities of </a:t>
            </a:r>
            <a:r>
              <a:rPr lang="en-US" dirty="0" smtClean="0"/>
              <a:t>nitrogen to subsequent cash crops</a:t>
            </a:r>
          </a:p>
          <a:p>
            <a:r>
              <a:rPr lang="en-US" dirty="0" smtClean="0"/>
              <a:t>We can make estimates of how much of that nitrogen will become plant available</a:t>
            </a:r>
          </a:p>
          <a:p>
            <a:pPr lvl="1"/>
            <a:r>
              <a:rPr lang="en-US" sz="2400" dirty="0" smtClean="0"/>
              <a:t>These are generally only well educated estimates due to the reliance on biological processes to release the nitrogen into plant available forms that are impacted by temperature and moisture</a:t>
            </a:r>
            <a:endParaRPr lang="en-US" sz="2400" dirty="0"/>
          </a:p>
        </p:txBody>
      </p:sp>
    </p:spTree>
    <p:extLst>
      <p:ext uri="{BB962C8B-B14F-4D97-AF65-F5344CB8AC3E}">
        <p14:creationId xmlns:p14="http://schemas.microsoft.com/office/powerpoint/2010/main" val="3636869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014" y="1417638"/>
            <a:ext cx="4024288" cy="3726194"/>
          </a:xfrm>
          <a:prstGeom prst="rect">
            <a:avLst/>
          </a:prstGeom>
        </p:spPr>
      </p:pic>
      <p:sp>
        <p:nvSpPr>
          <p:cNvPr id="4" name="Title 3"/>
          <p:cNvSpPr>
            <a:spLocks noGrp="1"/>
          </p:cNvSpPr>
          <p:nvPr>
            <p:ph type="title"/>
          </p:nvPr>
        </p:nvSpPr>
        <p:spPr/>
        <p:txBody>
          <a:bodyPr/>
          <a:lstStyle/>
          <a:p>
            <a:pPr algn="l"/>
            <a:r>
              <a:rPr lang="en-US" b="1" dirty="0" smtClean="0"/>
              <a:t>Authors and Acknowledgements</a:t>
            </a:r>
            <a:endParaRPr lang="en-US" b="1" dirty="0"/>
          </a:p>
        </p:txBody>
      </p:sp>
      <p:sp>
        <p:nvSpPr>
          <p:cNvPr id="5" name="TextBox 4"/>
          <p:cNvSpPr txBox="1"/>
          <p:nvPr/>
        </p:nvSpPr>
        <p:spPr>
          <a:xfrm>
            <a:off x="347134" y="1715532"/>
            <a:ext cx="3985947" cy="3970318"/>
          </a:xfrm>
          <a:prstGeom prst="rect">
            <a:avLst/>
          </a:prstGeom>
          <a:noFill/>
        </p:spPr>
        <p:txBody>
          <a:bodyPr wrap="square" rtlCol="0">
            <a:spAutoFit/>
          </a:bodyPr>
          <a:lstStyle/>
          <a:p>
            <a:r>
              <a:rPr lang="en-US" dirty="0"/>
              <a:t>This presentation was prepared </a:t>
            </a:r>
            <a:r>
              <a:rPr lang="en-US" dirty="0" smtClean="0"/>
              <a:t>by </a:t>
            </a:r>
          </a:p>
          <a:p>
            <a:r>
              <a:rPr lang="en-US" dirty="0" smtClean="0"/>
              <a:t>Dr. </a:t>
            </a:r>
            <a:r>
              <a:rPr lang="en-US" dirty="0"/>
              <a:t>Amanda </a:t>
            </a:r>
            <a:r>
              <a:rPr lang="en-US" dirty="0" smtClean="0"/>
              <a:t>McWhirt, Matt Fryer </a:t>
            </a:r>
            <a:r>
              <a:rPr lang="en-US" dirty="0"/>
              <a:t>and </a:t>
            </a:r>
            <a:r>
              <a:rPr lang="en-US" dirty="0" smtClean="0"/>
              <a:t>Dr. Jackie </a:t>
            </a:r>
            <a:r>
              <a:rPr lang="en-US" dirty="0"/>
              <a:t>Lee </a:t>
            </a:r>
            <a:r>
              <a:rPr lang="en-US" dirty="0" smtClean="0"/>
              <a:t>with support from a </a:t>
            </a:r>
            <a:r>
              <a:rPr lang="en-US" b="1" dirty="0" smtClean="0"/>
              <a:t>Southern SARE Professional </a:t>
            </a:r>
            <a:r>
              <a:rPr lang="en-US" b="1" dirty="0" smtClean="0"/>
              <a:t>Development </a:t>
            </a:r>
            <a:r>
              <a:rPr lang="en-US" b="1" dirty="0" smtClean="0"/>
              <a:t>Program Grant (</a:t>
            </a:r>
            <a:r>
              <a:rPr lang="en-US" b="1" dirty="0" smtClean="0"/>
              <a:t>RD309-137 / S001419 – ES17-135) </a:t>
            </a:r>
            <a:r>
              <a:rPr lang="en-US" dirty="0" smtClean="0"/>
              <a:t>and are </a:t>
            </a:r>
            <a:r>
              <a:rPr lang="en-US" dirty="0" smtClean="0"/>
              <a:t>provided </a:t>
            </a:r>
            <a:r>
              <a:rPr lang="en-US" dirty="0"/>
              <a:t>by the USDA-SARE program to educators and producers for outreach and educational </a:t>
            </a:r>
            <a:r>
              <a:rPr lang="en-US" dirty="0" smtClean="0"/>
              <a:t>purposes. These presentations were further reviewed by </a:t>
            </a:r>
            <a:r>
              <a:rPr lang="en-US" dirty="0" smtClean="0"/>
              <a:t>Dr</a:t>
            </a:r>
            <a:r>
              <a:rPr lang="en-US" dirty="0" smtClean="0"/>
              <a:t>. Trent </a:t>
            </a:r>
            <a:r>
              <a:rPr lang="en-US" dirty="0" smtClean="0"/>
              <a:t>Roberts and Dr</a:t>
            </a:r>
            <a:r>
              <a:rPr lang="en-US" dirty="0" smtClean="0"/>
              <a:t>. Bill </a:t>
            </a:r>
            <a:r>
              <a:rPr lang="en-US" dirty="0" smtClean="0"/>
              <a:t>Robertson.</a:t>
            </a:r>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4005311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40"/>
            <a:ext cx="8229600" cy="1143000"/>
          </a:xfrm>
        </p:spPr>
        <p:txBody>
          <a:bodyPr/>
          <a:lstStyle/>
          <a:p>
            <a:pPr algn="l"/>
            <a:r>
              <a:rPr lang="en-US" b="1" dirty="0" smtClean="0"/>
              <a:t>Resources and Sources</a:t>
            </a:r>
            <a:endParaRPr lang="en-US" b="1" dirty="0"/>
          </a:p>
        </p:txBody>
      </p:sp>
      <p:sp>
        <p:nvSpPr>
          <p:cNvPr id="3" name="Rectangle 2"/>
          <p:cNvSpPr/>
          <p:nvPr/>
        </p:nvSpPr>
        <p:spPr>
          <a:xfrm>
            <a:off x="457200" y="1054677"/>
            <a:ext cx="8058150" cy="5447645"/>
          </a:xfrm>
          <a:prstGeom prst="rect">
            <a:avLst/>
          </a:prstGeom>
        </p:spPr>
        <p:txBody>
          <a:bodyPr wrap="square">
            <a:spAutoFit/>
          </a:bodyPr>
          <a:lstStyle/>
          <a:p>
            <a:r>
              <a:rPr lang="en-US" sz="1200" baseline="30000" dirty="0" smtClean="0"/>
              <a:t>1</a:t>
            </a:r>
            <a:r>
              <a:rPr lang="en-US" sz="1200" dirty="0" smtClean="0"/>
              <a:t> </a:t>
            </a:r>
            <a:r>
              <a:rPr lang="en-US" sz="1200" b="1" dirty="0"/>
              <a:t>Clark, A., editor. 2012. </a:t>
            </a:r>
            <a:r>
              <a:rPr lang="en-US" sz="1200" b="1" i="1" dirty="0"/>
              <a:t>Managing Cover Crops Profitably, 3rd Edition. </a:t>
            </a:r>
            <a:r>
              <a:rPr lang="en-US" sz="1200" b="1" dirty="0"/>
              <a:t>Sustainable Agriculture Research and Education. Handbook Series Book 9. </a:t>
            </a:r>
            <a:r>
              <a:rPr lang="en-US" sz="1200" dirty="0">
                <a:hlinkClick r:id="rId2"/>
              </a:rPr>
              <a:t>https://www.sare.org/Learning-Center/Books/Managing-Cover-Crops-Profitably-3rd-Edition/Text-Version/Printable-Version</a:t>
            </a:r>
            <a:endParaRPr lang="en-US" sz="1200" dirty="0"/>
          </a:p>
          <a:p>
            <a:r>
              <a:rPr lang="en-US" sz="1200" baseline="30000" dirty="0" smtClean="0"/>
              <a:t>2</a:t>
            </a:r>
            <a:r>
              <a:rPr lang="en-US" sz="1200" dirty="0" smtClean="0"/>
              <a:t> </a:t>
            </a:r>
            <a:r>
              <a:rPr lang="en-US" sz="1200" b="1" dirty="0" smtClean="0"/>
              <a:t>Virginia </a:t>
            </a:r>
            <a:r>
              <a:rPr lang="en-US" sz="1200" b="1" dirty="0"/>
              <a:t>NRCS Cover Crop Planning Manual 1.0 </a:t>
            </a:r>
            <a:endParaRPr lang="en-US" sz="1200" b="1" dirty="0" smtClean="0"/>
          </a:p>
          <a:p>
            <a:r>
              <a:rPr lang="en-US" sz="1200" baseline="30000" dirty="0" smtClean="0"/>
              <a:t>3</a:t>
            </a:r>
            <a:r>
              <a:rPr lang="en-US" sz="1200" b="1" dirty="0" smtClean="0"/>
              <a:t> Buying and Sourcing Cover Crop Seed for Organic Farming Systems</a:t>
            </a:r>
          </a:p>
          <a:p>
            <a:r>
              <a:rPr lang="en-US" sz="1200" dirty="0" smtClean="0">
                <a:hlinkClick r:id="rId3"/>
              </a:rPr>
              <a:t>https</a:t>
            </a:r>
            <a:r>
              <a:rPr lang="en-US" sz="1200" dirty="0">
                <a:hlinkClick r:id="rId3"/>
              </a:rPr>
              <a:t>://</a:t>
            </a:r>
            <a:r>
              <a:rPr lang="en-US" sz="1200" dirty="0" smtClean="0">
                <a:hlinkClick r:id="rId3"/>
              </a:rPr>
              <a:t>articles.extension.org/pages/18654/buying-and-sourcing-cover-crop-seed-for-organic-farming-systems</a:t>
            </a:r>
            <a:endParaRPr lang="en-US" sz="1200" dirty="0" smtClean="0"/>
          </a:p>
          <a:p>
            <a:r>
              <a:rPr lang="en-US" sz="1200" baseline="30000" dirty="0" smtClean="0"/>
              <a:t>4</a:t>
            </a:r>
            <a:r>
              <a:rPr lang="en-US" sz="1200" dirty="0" smtClean="0"/>
              <a:t> </a:t>
            </a:r>
            <a:r>
              <a:rPr lang="en-US" sz="1200" b="1" dirty="0" smtClean="0"/>
              <a:t>Abdul-</a:t>
            </a:r>
            <a:r>
              <a:rPr lang="en-US" sz="1200" b="1" dirty="0" err="1" smtClean="0"/>
              <a:t>Baki</a:t>
            </a:r>
            <a:r>
              <a:rPr lang="en-US" sz="1200" b="1" dirty="0"/>
              <a:t>, A. A., H. H. Bryan, G. M. </a:t>
            </a:r>
            <a:r>
              <a:rPr lang="en-US" sz="1200" b="1" dirty="0" err="1"/>
              <a:t>Zinati</a:t>
            </a:r>
            <a:r>
              <a:rPr lang="en-US" sz="1200" b="1" dirty="0"/>
              <a:t>, W. Klassen, M. </a:t>
            </a:r>
            <a:r>
              <a:rPr lang="en-US" sz="1200" b="1" dirty="0" err="1"/>
              <a:t>Codallo</a:t>
            </a:r>
            <a:r>
              <a:rPr lang="en-US" sz="1200" b="1" dirty="0"/>
              <a:t>, and N. Heckert. </a:t>
            </a:r>
            <a:r>
              <a:rPr lang="en-US" sz="1200" dirty="0"/>
              <a:t>2001. Biomass yield and flower production in </a:t>
            </a:r>
            <a:r>
              <a:rPr lang="en-US" sz="1200" dirty="0" err="1"/>
              <a:t>sunn</a:t>
            </a:r>
            <a:r>
              <a:rPr lang="en-US" sz="1200" dirty="0"/>
              <a:t> hemp: Effect of cutting the main stem. Journal of Vegetable Crop Production 71:83–104</a:t>
            </a:r>
            <a:r>
              <a:rPr lang="en-US" sz="1200" dirty="0" smtClean="0"/>
              <a:t>.</a:t>
            </a:r>
          </a:p>
          <a:p>
            <a:r>
              <a:rPr lang="en-US" sz="1200" baseline="30000" dirty="0" smtClean="0"/>
              <a:t>5</a:t>
            </a:r>
            <a:r>
              <a:rPr lang="en-US" sz="1200" dirty="0" smtClean="0"/>
              <a:t> </a:t>
            </a:r>
            <a:r>
              <a:rPr lang="en-US" sz="1200" b="1" dirty="0" smtClean="0"/>
              <a:t>Piper</a:t>
            </a:r>
            <a:r>
              <a:rPr lang="en-US" sz="1200" b="1" dirty="0"/>
              <a:t>, C. V., and W. J. Morse. </a:t>
            </a:r>
            <a:r>
              <a:rPr lang="en-US" sz="1200" dirty="0"/>
              <a:t>1928. The velvet bean. Farmers’ bulletin No. 1276. U. S. Department of Agriculture, Washington, DC</a:t>
            </a:r>
            <a:r>
              <a:rPr lang="en-US" sz="1200" dirty="0" smtClean="0"/>
              <a:t>.</a:t>
            </a:r>
          </a:p>
          <a:p>
            <a:pPr fontAlgn="base"/>
            <a:r>
              <a:rPr lang="en-US" sz="1200" baseline="30000" dirty="0"/>
              <a:t>6</a:t>
            </a:r>
            <a:r>
              <a:rPr lang="en-US" sz="1200" dirty="0"/>
              <a:t> </a:t>
            </a:r>
            <a:r>
              <a:rPr lang="en-US" sz="1200" b="1" dirty="0" err="1" smtClean="0"/>
              <a:t>Sievers</a:t>
            </a:r>
            <a:r>
              <a:rPr lang="en-US" sz="1200" b="1" dirty="0"/>
              <a:t> </a:t>
            </a:r>
            <a:r>
              <a:rPr lang="en-US" sz="1200" b="1" dirty="0" smtClean="0"/>
              <a:t>and Cook. 2018. </a:t>
            </a:r>
            <a:r>
              <a:rPr lang="en-US" sz="1200" dirty="0"/>
              <a:t>Aboveground and Root Decomposition of Cereal Rye and Hairy Vetch Cover </a:t>
            </a:r>
            <a:r>
              <a:rPr lang="en-US" sz="1200" dirty="0" smtClean="0"/>
              <a:t>Crops. Soil Fertility and Plant Nutrition. </a:t>
            </a:r>
            <a:r>
              <a:rPr lang="en-US" sz="1200" dirty="0"/>
              <a:t>82 </a:t>
            </a:r>
            <a:r>
              <a:rPr lang="en-US" sz="1200" dirty="0" smtClean="0"/>
              <a:t>(1):147-155. </a:t>
            </a:r>
            <a:r>
              <a:rPr lang="en-US" sz="1200" dirty="0" smtClean="0">
                <a:hlinkClick r:id="rId4"/>
              </a:rPr>
              <a:t>https</a:t>
            </a:r>
            <a:r>
              <a:rPr lang="en-US" sz="1200" dirty="0">
                <a:hlinkClick r:id="rId4"/>
              </a:rPr>
              <a:t>://</a:t>
            </a:r>
            <a:r>
              <a:rPr lang="en-US" sz="1200" dirty="0" smtClean="0">
                <a:hlinkClick r:id="rId4"/>
              </a:rPr>
              <a:t>dl.sciencesocieties.org/publications/sssaj/abstracts/82/1/147?access=0&amp;view=pdf</a:t>
            </a:r>
            <a:endParaRPr lang="en-US" sz="1200" dirty="0" smtClean="0"/>
          </a:p>
          <a:p>
            <a:r>
              <a:rPr lang="en-US" sz="1200" baseline="30000" dirty="0" smtClean="0"/>
              <a:t>7 </a:t>
            </a:r>
            <a:r>
              <a:rPr lang="en-US" sz="1200" b="1" dirty="0" smtClean="0"/>
              <a:t>Jani, A., Grossman, J., Smyth, T., and S. Hu</a:t>
            </a:r>
            <a:r>
              <a:rPr lang="en-US" sz="1200" dirty="0" smtClean="0"/>
              <a:t>. </a:t>
            </a:r>
            <a:r>
              <a:rPr lang="en-US" sz="1200" dirty="0"/>
              <a:t>2015. Winter legume cover-crop root decomposition and N release dynamics under disking and roller-crimping termination </a:t>
            </a:r>
            <a:r>
              <a:rPr lang="en-US" sz="1200" dirty="0" smtClean="0"/>
              <a:t>approaches. Renewable Agriculture and Food Systems. 31(3): </a:t>
            </a:r>
            <a:r>
              <a:rPr lang="en-US" sz="1200" dirty="0"/>
              <a:t>214-229</a:t>
            </a:r>
            <a:r>
              <a:rPr lang="en-US" sz="1200" dirty="0" smtClean="0"/>
              <a:t>  </a:t>
            </a:r>
            <a:r>
              <a:rPr lang="en-US" sz="1200" dirty="0" smtClean="0">
                <a:hlinkClick r:id="rId5"/>
              </a:rPr>
              <a:t>https://www.cambridge.org/core/journals/renewable-agriculture-and-food-systems/article/winter-legume-covercrop-root-decomposition-and-n-release-dynamics-under-disking-and-rollercrimping-termination-approaches/65E7DFBA13888A5BF32DCA1A1840EBF4</a:t>
            </a:r>
            <a:endParaRPr lang="en-US" sz="1200" dirty="0" smtClean="0"/>
          </a:p>
          <a:p>
            <a:r>
              <a:rPr lang="en-US" sz="1200" baseline="30000" dirty="0" smtClean="0"/>
              <a:t>8</a:t>
            </a:r>
            <a:r>
              <a:rPr lang="en-US" sz="1200" dirty="0" smtClean="0"/>
              <a:t> </a:t>
            </a:r>
            <a:r>
              <a:rPr lang="en-US" sz="1200" b="1" dirty="0" smtClean="0"/>
              <a:t>Soil </a:t>
            </a:r>
            <a:r>
              <a:rPr lang="en-US" sz="1200" b="1" dirty="0"/>
              <a:t>f</a:t>
            </a:r>
            <a:r>
              <a:rPr lang="en-US" sz="1200" b="1" dirty="0" smtClean="0"/>
              <a:t>ertility management for organic crops </a:t>
            </a:r>
            <a:r>
              <a:rPr lang="en-US" sz="1200" dirty="0" smtClean="0">
                <a:hlinkClick r:id="rId6"/>
              </a:rPr>
              <a:t>https</a:t>
            </a:r>
            <a:r>
              <a:rPr lang="en-US" sz="1200" dirty="0">
                <a:hlinkClick r:id="rId6"/>
              </a:rPr>
              <a:t>://</a:t>
            </a:r>
            <a:r>
              <a:rPr lang="en-US" sz="1200" dirty="0" smtClean="0">
                <a:hlinkClick r:id="rId6"/>
              </a:rPr>
              <a:t>anrcatalog.ucanr.edu/pdf/7249.pdf</a:t>
            </a:r>
            <a:endParaRPr lang="en-US" sz="1200" dirty="0" smtClean="0"/>
          </a:p>
          <a:p>
            <a:r>
              <a:rPr lang="en-US" sz="1200" baseline="30000" dirty="0" smtClean="0"/>
              <a:t>9</a:t>
            </a:r>
            <a:r>
              <a:rPr lang="en-US" sz="1200" dirty="0" smtClean="0"/>
              <a:t> </a:t>
            </a:r>
            <a:r>
              <a:rPr lang="en-US" sz="1200" b="1" dirty="0" smtClean="0"/>
              <a:t>Gaskell</a:t>
            </a:r>
            <a:r>
              <a:rPr lang="en-US" sz="1200" b="1" dirty="0"/>
              <a:t>, M., and R. Smith</a:t>
            </a:r>
            <a:r>
              <a:rPr lang="en-US" sz="1200" dirty="0"/>
              <a:t>. 2007. Nitrogen Sources for Organic Vegetable Crops. </a:t>
            </a:r>
            <a:r>
              <a:rPr lang="en-US" sz="1200" dirty="0" err="1"/>
              <a:t>HortTechnology</a:t>
            </a:r>
            <a:r>
              <a:rPr lang="en-US" sz="1200" dirty="0"/>
              <a:t> </a:t>
            </a:r>
            <a:r>
              <a:rPr lang="en-US" sz="1200" dirty="0" smtClean="0"/>
              <a:t>17(4):  431-441 </a:t>
            </a:r>
            <a:endParaRPr lang="en-US" sz="1200" dirty="0" smtClean="0"/>
          </a:p>
          <a:p>
            <a:r>
              <a:rPr lang="en-US" sz="1200" baseline="30000" dirty="0" smtClean="0"/>
              <a:t>10</a:t>
            </a:r>
            <a:r>
              <a:rPr lang="en-US" sz="1200" b="1" dirty="0" smtClean="0"/>
              <a:t> Southeastern vegetable crop handbook </a:t>
            </a:r>
            <a:r>
              <a:rPr lang="en-US" sz="1200" dirty="0" smtClean="0">
                <a:hlinkClick r:id="rId7"/>
              </a:rPr>
              <a:t>https</a:t>
            </a:r>
            <a:r>
              <a:rPr lang="en-US" sz="1200" dirty="0">
                <a:hlinkClick r:id="rId7"/>
              </a:rPr>
              <a:t>://</a:t>
            </a:r>
            <a:r>
              <a:rPr lang="en-US" sz="1200" dirty="0" smtClean="0">
                <a:hlinkClick r:id="rId7"/>
              </a:rPr>
              <a:t>content.ces.ncsu.edu/southeastern-us-vegetable-crop-handbook</a:t>
            </a:r>
            <a:r>
              <a:rPr lang="en-US" sz="1200" dirty="0" smtClean="0"/>
              <a:t> </a:t>
            </a:r>
            <a:endParaRPr lang="en-US" sz="1200" dirty="0" smtClean="0"/>
          </a:p>
          <a:p>
            <a:r>
              <a:rPr lang="en-US" sz="1200" baseline="30000" dirty="0" smtClean="0"/>
              <a:t>11</a:t>
            </a:r>
            <a:r>
              <a:rPr lang="en-US" sz="1200" dirty="0" smtClean="0"/>
              <a:t> </a:t>
            </a:r>
            <a:r>
              <a:rPr lang="en-US" sz="1200" b="1" dirty="0" smtClean="0"/>
              <a:t>FSA2156</a:t>
            </a:r>
            <a:r>
              <a:rPr lang="en-US" sz="1200" dirty="0"/>
              <a:t>. Understanding Cover Crops. </a:t>
            </a:r>
            <a:r>
              <a:rPr lang="en-US" sz="1200" u="sng" dirty="0">
                <a:hlinkClick r:id="rId8"/>
              </a:rPr>
              <a:t>https://www.uaex.edu/publications/pdf/FSA-2156.pdf</a:t>
            </a:r>
            <a:r>
              <a:rPr lang="en-US" sz="1200" dirty="0"/>
              <a:t> </a:t>
            </a:r>
            <a:endParaRPr lang="en-US" sz="1200" dirty="0" smtClean="0"/>
          </a:p>
          <a:p>
            <a:r>
              <a:rPr lang="en-US" sz="1200" baseline="30000" dirty="0" smtClean="0"/>
              <a:t>12</a:t>
            </a:r>
            <a:r>
              <a:rPr lang="en-US" sz="1200" dirty="0" smtClean="0"/>
              <a:t> </a:t>
            </a:r>
            <a:r>
              <a:rPr lang="en-US" sz="1200" dirty="0" smtClean="0">
                <a:hlinkClick r:id="rId9"/>
              </a:rPr>
              <a:t>https</a:t>
            </a:r>
            <a:r>
              <a:rPr lang="en-US" sz="1200" dirty="0">
                <a:hlinkClick r:id="rId9"/>
              </a:rPr>
              <a:t>://</a:t>
            </a:r>
            <a:r>
              <a:rPr lang="en-US" sz="1200" dirty="0" smtClean="0">
                <a:hlinkClick r:id="rId9"/>
              </a:rPr>
              <a:t>cropwatch.unl.edu/2016/nitrogen-fixation-oversold-legume-cover-crops</a:t>
            </a:r>
            <a:endParaRPr lang="en-US" sz="1200" dirty="0" smtClean="0"/>
          </a:p>
          <a:p>
            <a:r>
              <a:rPr lang="en-US" sz="1200" baseline="30000" dirty="0" smtClean="0"/>
              <a:t>13 </a:t>
            </a:r>
            <a:r>
              <a:rPr lang="en-US" sz="1200" dirty="0" smtClean="0">
                <a:hlinkClick r:id="rId10"/>
              </a:rPr>
              <a:t>https://www.southernsare.org/Regional-News/Bulletins/Cover-Crops-Research-Across-the-Southern-Region/Nitrogen-Release-from-Cover-Crops</a:t>
            </a:r>
            <a:endParaRPr lang="en-US" sz="1200" dirty="0" smtClean="0"/>
          </a:p>
          <a:p>
            <a:endParaRPr lang="en-US" sz="1200" dirty="0" smtClean="0"/>
          </a:p>
          <a:p>
            <a:endParaRPr lang="en-US" sz="1200" dirty="0"/>
          </a:p>
          <a:p>
            <a:endParaRPr lang="en-US" sz="1200" dirty="0"/>
          </a:p>
          <a:p>
            <a:endParaRPr lang="en-US" sz="1200" dirty="0"/>
          </a:p>
        </p:txBody>
      </p:sp>
    </p:spTree>
    <p:extLst>
      <p:ext uri="{BB962C8B-B14F-4D97-AF65-F5344CB8AC3E}">
        <p14:creationId xmlns:p14="http://schemas.microsoft.com/office/powerpoint/2010/main" val="4127391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t>Outline</a:t>
            </a:r>
            <a:endParaRPr lang="en-US" b="1" dirty="0"/>
          </a:p>
        </p:txBody>
      </p:sp>
      <p:sp>
        <p:nvSpPr>
          <p:cNvPr id="3" name="Content Placeholder 2"/>
          <p:cNvSpPr>
            <a:spLocks noGrp="1"/>
          </p:cNvSpPr>
          <p:nvPr>
            <p:ph idx="1"/>
          </p:nvPr>
        </p:nvSpPr>
        <p:spPr>
          <a:xfrm>
            <a:off x="457200" y="1341582"/>
            <a:ext cx="8229600" cy="3258127"/>
          </a:xfrm>
        </p:spPr>
        <p:txBody>
          <a:bodyPr>
            <a:normAutofit/>
          </a:bodyPr>
          <a:lstStyle/>
          <a:p>
            <a:pPr>
              <a:buFont typeface="Arial" panose="020B0604020202020204" pitchFamily="34" charset="0"/>
              <a:buChar char="•"/>
            </a:pPr>
            <a:r>
              <a:rPr lang="en-US" sz="2800" dirty="0"/>
              <a:t>Factors effecting </a:t>
            </a:r>
            <a:r>
              <a:rPr lang="en-US" sz="2800" dirty="0" smtClean="0"/>
              <a:t>nitrogen </a:t>
            </a:r>
            <a:r>
              <a:rPr lang="en-US" sz="2800" dirty="0"/>
              <a:t>content of cover crop</a:t>
            </a:r>
          </a:p>
          <a:p>
            <a:pPr>
              <a:buFont typeface="Arial" panose="020B0604020202020204" pitchFamily="34" charset="0"/>
              <a:buChar char="•"/>
            </a:pPr>
            <a:r>
              <a:rPr lang="en-US" sz="2800" dirty="0"/>
              <a:t>Factors effecting cover crop nitrogen availability to cash </a:t>
            </a:r>
            <a:r>
              <a:rPr lang="en-US" sz="2800" dirty="0" smtClean="0"/>
              <a:t>crop</a:t>
            </a:r>
          </a:p>
          <a:p>
            <a:pPr>
              <a:buFont typeface="Arial" panose="020B0604020202020204" pitchFamily="34" charset="0"/>
              <a:buChar char="•"/>
            </a:pPr>
            <a:r>
              <a:rPr lang="en-US" sz="2800" dirty="0" smtClean="0"/>
              <a:t>Major steps to estimating nitrogen credits</a:t>
            </a:r>
          </a:p>
          <a:p>
            <a:pPr lvl="2"/>
            <a:r>
              <a:rPr lang="en-US" sz="2000" dirty="0" smtClean="0"/>
              <a:t>Biomass sampling of area of known sq. ft.</a:t>
            </a:r>
          </a:p>
          <a:p>
            <a:pPr lvl="2"/>
            <a:r>
              <a:rPr lang="en-US" sz="2000" dirty="0" smtClean="0"/>
              <a:t>Assessment of biomass nitrogen content</a:t>
            </a:r>
          </a:p>
          <a:p>
            <a:pPr lvl="2"/>
            <a:r>
              <a:rPr lang="en-US" sz="2000" dirty="0" smtClean="0"/>
              <a:t>Estimate of nitrogen release and availability to cash crop</a:t>
            </a:r>
          </a:p>
        </p:txBody>
      </p:sp>
    </p:spTree>
    <p:extLst>
      <p:ext uri="{BB962C8B-B14F-4D97-AF65-F5344CB8AC3E}">
        <p14:creationId xmlns:p14="http://schemas.microsoft.com/office/powerpoint/2010/main" val="4009468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82435" t="64466"/>
          <a:stretch/>
        </p:blipFill>
        <p:spPr>
          <a:xfrm rot="5400000">
            <a:off x="4365920" y="2094207"/>
            <a:ext cx="3796272" cy="5759888"/>
          </a:xfrm>
          <a:prstGeom prst="rect">
            <a:avLst/>
          </a:prstGeom>
        </p:spPr>
      </p:pic>
      <p:sp>
        <p:nvSpPr>
          <p:cNvPr id="2" name="Title 1"/>
          <p:cNvSpPr>
            <a:spLocks noGrp="1"/>
          </p:cNvSpPr>
          <p:nvPr>
            <p:ph type="title"/>
          </p:nvPr>
        </p:nvSpPr>
        <p:spPr/>
        <p:txBody>
          <a:bodyPr/>
          <a:lstStyle/>
          <a:p>
            <a:endParaRPr lang="en-US"/>
          </a:p>
        </p:txBody>
      </p:sp>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5330"/>
          <a:stretch/>
        </p:blipFill>
        <p:spPr>
          <a:xfrm rot="5400000">
            <a:off x="-433554" y="881480"/>
            <a:ext cx="4516529" cy="357808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2812" r="22591"/>
          <a:stretch/>
        </p:blipFill>
        <p:spPr>
          <a:xfrm>
            <a:off x="11901" y="4568988"/>
            <a:ext cx="3518432" cy="2290412"/>
          </a:xfrm>
          <a:prstGeom prst="rect">
            <a:avLst/>
          </a:prstGeom>
        </p:spPr>
      </p:pic>
      <p:pic>
        <p:nvPicPr>
          <p:cNvPr id="10"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26621" b="75243"/>
          <a:stretch/>
        </p:blipFill>
        <p:spPr>
          <a:xfrm>
            <a:off x="0" y="-14539"/>
            <a:ext cx="6030438" cy="1525888"/>
          </a:xfrm>
          <a:prstGeom prst="rect">
            <a:avLst/>
          </a:prstGeom>
        </p:spPr>
      </p:pic>
      <p:pic>
        <p:nvPicPr>
          <p:cNvPr id="7" name="Content Placeholder 3"/>
          <p:cNvPicPr>
            <a:picLocks noChangeAspect="1"/>
          </p:cNvPicPr>
          <p:nvPr/>
        </p:nvPicPr>
        <p:blipFill rotWithShape="1">
          <a:blip r:embed="rId7" cstate="print">
            <a:extLst>
              <a:ext uri="{28A0092B-C50C-407E-A947-70E740481C1C}">
                <a14:useLocalDpi xmlns:a14="http://schemas.microsoft.com/office/drawing/2010/main" val="0"/>
              </a:ext>
            </a:extLst>
          </a:blip>
          <a:srcRect l="26621" b="5821"/>
          <a:stretch/>
        </p:blipFill>
        <p:spPr>
          <a:xfrm>
            <a:off x="3510816" y="-4335"/>
            <a:ext cx="5633184" cy="5422475"/>
          </a:xfrm>
          <a:prstGeom prst="rect">
            <a:avLst/>
          </a:prstGeom>
        </p:spPr>
      </p:pic>
      <p:sp>
        <p:nvSpPr>
          <p:cNvPr id="9" name="Curved Down Arrow 8"/>
          <p:cNvSpPr/>
          <p:nvPr/>
        </p:nvSpPr>
        <p:spPr>
          <a:xfrm rot="5400000" flipV="1">
            <a:off x="-2490206" y="2745656"/>
            <a:ext cx="6583813" cy="1362179"/>
          </a:xfrm>
          <a:prstGeom prst="curvedDownArrow">
            <a:avLst>
              <a:gd name="adj1" fmla="val 25000"/>
              <a:gd name="adj2" fmla="val 42681"/>
              <a:gd name="adj3" fmla="val 2500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p:nvPr/>
        </p:nvCxnSpPr>
        <p:spPr>
          <a:xfrm>
            <a:off x="2999308" y="3828948"/>
            <a:ext cx="914400" cy="9144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02336" y="5543961"/>
            <a:ext cx="1092586" cy="39238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rot="19016502" flipV="1">
            <a:off x="5453692" y="4120796"/>
            <a:ext cx="3664452" cy="1362179"/>
          </a:xfrm>
          <a:prstGeom prst="curvedDownArrow">
            <a:avLst>
              <a:gd name="adj1" fmla="val 25000"/>
              <a:gd name="adj2" fmla="val 42681"/>
              <a:gd name="adj3" fmla="val 2500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9744" y="4514303"/>
            <a:ext cx="4591744" cy="461665"/>
          </a:xfrm>
          <a:prstGeom prst="rect">
            <a:avLst/>
          </a:prstGeom>
          <a:noFill/>
        </p:spPr>
        <p:txBody>
          <a:bodyPr wrap="square" rtlCol="0">
            <a:spAutoFit/>
          </a:bodyPr>
          <a:lstStyle/>
          <a:p>
            <a:r>
              <a:rPr lang="en-US" sz="2400" dirty="0" smtClean="0">
                <a:solidFill>
                  <a:schemeClr val="bg1"/>
                </a:solidFill>
                <a:effectLst>
                  <a:glow rad="127000">
                    <a:schemeClr val="tx1"/>
                  </a:glow>
                </a:effectLst>
              </a:rPr>
              <a:t>Biological Nitrogen Fixation</a:t>
            </a:r>
            <a:endParaRPr lang="en-US" sz="1400" dirty="0">
              <a:solidFill>
                <a:schemeClr val="bg1"/>
              </a:solidFill>
              <a:effectLst>
                <a:glow rad="127000">
                  <a:schemeClr val="tx1"/>
                </a:glow>
              </a:effectLst>
            </a:endParaRPr>
          </a:p>
        </p:txBody>
      </p:sp>
      <p:sp>
        <p:nvSpPr>
          <p:cNvPr id="21" name="TextBox 20"/>
          <p:cNvSpPr txBox="1"/>
          <p:nvPr/>
        </p:nvSpPr>
        <p:spPr>
          <a:xfrm>
            <a:off x="6343276" y="4999612"/>
            <a:ext cx="2726303" cy="1446550"/>
          </a:xfrm>
          <a:prstGeom prst="rect">
            <a:avLst/>
          </a:prstGeom>
          <a:noFill/>
        </p:spPr>
        <p:txBody>
          <a:bodyPr wrap="square" rtlCol="0">
            <a:spAutoFit/>
          </a:bodyPr>
          <a:lstStyle/>
          <a:p>
            <a:r>
              <a:rPr lang="en-US" sz="2400" dirty="0" smtClean="0">
                <a:solidFill>
                  <a:schemeClr val="bg1"/>
                </a:solidFill>
                <a:effectLst>
                  <a:glow rad="127000">
                    <a:schemeClr val="tx1"/>
                  </a:glow>
                </a:effectLst>
              </a:rPr>
              <a:t>Mineralization</a:t>
            </a:r>
          </a:p>
          <a:p>
            <a:r>
              <a:rPr lang="en-US" sz="1600" dirty="0" smtClean="0">
                <a:solidFill>
                  <a:schemeClr val="bg1"/>
                </a:solidFill>
                <a:effectLst>
                  <a:glow rad="127000">
                    <a:schemeClr val="tx1"/>
                  </a:glow>
                </a:effectLst>
              </a:rPr>
              <a:t>Soil microbes </a:t>
            </a:r>
            <a:r>
              <a:rPr lang="en-US" sz="1600" dirty="0" smtClean="0">
                <a:solidFill>
                  <a:schemeClr val="bg1"/>
                </a:solidFill>
                <a:effectLst>
                  <a:glow rad="127000">
                    <a:schemeClr val="tx1"/>
                  </a:glow>
                </a:effectLst>
              </a:rPr>
              <a:t>mineralize organic </a:t>
            </a:r>
            <a:r>
              <a:rPr lang="en-US" sz="1600" dirty="0" smtClean="0">
                <a:solidFill>
                  <a:schemeClr val="bg1"/>
                </a:solidFill>
                <a:effectLst>
                  <a:glow rad="127000">
                    <a:schemeClr val="tx1"/>
                  </a:glow>
                </a:effectLst>
              </a:rPr>
              <a:t>nitrogen held in plant matter into plant available forms</a:t>
            </a:r>
            <a:endParaRPr lang="en-US" sz="1050" dirty="0">
              <a:solidFill>
                <a:schemeClr val="bg1"/>
              </a:solidFill>
              <a:effectLst>
                <a:glow rad="127000">
                  <a:schemeClr val="tx1"/>
                </a:glow>
              </a:effectLst>
            </a:endParaRPr>
          </a:p>
        </p:txBody>
      </p:sp>
      <p:sp>
        <p:nvSpPr>
          <p:cNvPr id="22" name="TextBox 21"/>
          <p:cNvSpPr txBox="1"/>
          <p:nvPr/>
        </p:nvSpPr>
        <p:spPr>
          <a:xfrm>
            <a:off x="5731205" y="3053302"/>
            <a:ext cx="2509519" cy="461665"/>
          </a:xfrm>
          <a:prstGeom prst="rect">
            <a:avLst/>
          </a:prstGeom>
          <a:noFill/>
        </p:spPr>
        <p:txBody>
          <a:bodyPr wrap="square" rtlCol="0">
            <a:spAutoFit/>
          </a:bodyPr>
          <a:lstStyle/>
          <a:p>
            <a:r>
              <a:rPr lang="en-US" sz="2400" dirty="0" smtClean="0">
                <a:solidFill>
                  <a:schemeClr val="bg1"/>
                </a:solidFill>
                <a:effectLst>
                  <a:glow rad="127000">
                    <a:schemeClr val="tx1"/>
                  </a:glow>
                </a:effectLst>
              </a:rPr>
              <a:t>Nitrogen Uptake</a:t>
            </a:r>
            <a:endParaRPr lang="en-US" sz="1400" dirty="0">
              <a:solidFill>
                <a:schemeClr val="bg1"/>
              </a:solidFill>
              <a:effectLst>
                <a:glow rad="127000">
                  <a:schemeClr val="tx1"/>
                </a:glow>
              </a:effectLst>
            </a:endParaRPr>
          </a:p>
        </p:txBody>
      </p:sp>
      <p:sp>
        <p:nvSpPr>
          <p:cNvPr id="23" name="TextBox 22"/>
          <p:cNvSpPr txBox="1"/>
          <p:nvPr/>
        </p:nvSpPr>
        <p:spPr>
          <a:xfrm>
            <a:off x="3953997" y="4604490"/>
            <a:ext cx="1762105" cy="1200329"/>
          </a:xfrm>
          <a:prstGeom prst="rect">
            <a:avLst/>
          </a:prstGeom>
          <a:noFill/>
        </p:spPr>
        <p:txBody>
          <a:bodyPr wrap="square" rtlCol="0">
            <a:spAutoFit/>
          </a:bodyPr>
          <a:lstStyle/>
          <a:p>
            <a:r>
              <a:rPr lang="en-US" sz="2400" dirty="0" smtClean="0">
                <a:solidFill>
                  <a:schemeClr val="bg1"/>
                </a:solidFill>
                <a:effectLst>
                  <a:glow rad="127000">
                    <a:schemeClr val="tx1"/>
                  </a:glow>
                </a:effectLst>
              </a:rPr>
              <a:t>Plant matter added to the soil</a:t>
            </a:r>
            <a:endParaRPr lang="en-US" sz="1400" dirty="0">
              <a:solidFill>
                <a:schemeClr val="bg1"/>
              </a:solidFill>
              <a:effectLst>
                <a:glow rad="127000">
                  <a:schemeClr val="tx1"/>
                </a:glow>
              </a:effectLst>
            </a:endParaRPr>
          </a:p>
        </p:txBody>
      </p:sp>
      <p:sp>
        <p:nvSpPr>
          <p:cNvPr id="24" name="TextBox 23"/>
          <p:cNvSpPr txBox="1"/>
          <p:nvPr/>
        </p:nvSpPr>
        <p:spPr>
          <a:xfrm>
            <a:off x="1454535" y="-63339"/>
            <a:ext cx="1762105" cy="646331"/>
          </a:xfrm>
          <a:prstGeom prst="rect">
            <a:avLst/>
          </a:prstGeom>
          <a:noFill/>
        </p:spPr>
        <p:txBody>
          <a:bodyPr wrap="square" rtlCol="0">
            <a:spAutoFit/>
          </a:bodyPr>
          <a:lstStyle/>
          <a:p>
            <a:r>
              <a:rPr lang="en-US" sz="3600" dirty="0" smtClean="0">
                <a:solidFill>
                  <a:schemeClr val="bg1"/>
                </a:solidFill>
                <a:effectLst>
                  <a:glow rad="127000">
                    <a:schemeClr val="tx1"/>
                  </a:glow>
                </a:effectLst>
              </a:rPr>
              <a:t>N</a:t>
            </a:r>
            <a:r>
              <a:rPr lang="en-US" sz="2000" dirty="0" smtClean="0">
                <a:solidFill>
                  <a:schemeClr val="bg1"/>
                </a:solidFill>
                <a:effectLst>
                  <a:glow rad="127000">
                    <a:schemeClr val="tx1"/>
                  </a:glow>
                </a:effectLst>
              </a:rPr>
              <a:t> 2</a:t>
            </a:r>
            <a:endParaRPr lang="en-US" sz="1200" dirty="0">
              <a:solidFill>
                <a:schemeClr val="bg1"/>
              </a:solidFill>
              <a:effectLst>
                <a:glow rad="127000">
                  <a:schemeClr val="tx1"/>
                </a:glow>
              </a:effectLst>
            </a:endParaRPr>
          </a:p>
        </p:txBody>
      </p:sp>
      <p:sp>
        <p:nvSpPr>
          <p:cNvPr id="25" name="TextBox 24"/>
          <p:cNvSpPr txBox="1"/>
          <p:nvPr/>
        </p:nvSpPr>
        <p:spPr>
          <a:xfrm>
            <a:off x="1504061" y="996843"/>
            <a:ext cx="5953235" cy="1200329"/>
          </a:xfrm>
          <a:prstGeom prst="rect">
            <a:avLst/>
          </a:prstGeom>
          <a:noFill/>
          <a:effectLst>
            <a:glow>
              <a:schemeClr val="tx1"/>
            </a:glow>
          </a:effectLst>
        </p:spPr>
        <p:txBody>
          <a:bodyPr wrap="square" rtlCol="0">
            <a:spAutoFit/>
          </a:bodyPr>
          <a:lstStyle/>
          <a:p>
            <a:pPr algn="ctr"/>
            <a:r>
              <a:rPr lang="en-US" sz="3600" b="1" dirty="0" smtClean="0">
                <a:effectLst>
                  <a:glow rad="190500">
                    <a:schemeClr val="bg1"/>
                  </a:glow>
                </a:effectLst>
              </a:rPr>
              <a:t>How Legume Cover Crops Supply Nitrogen to Cash Crops</a:t>
            </a:r>
            <a:endParaRPr lang="en-US" sz="2000" b="1" dirty="0">
              <a:effectLst>
                <a:glow rad="190500">
                  <a:schemeClr val="bg1"/>
                </a:glow>
              </a:effectLst>
            </a:endParaRPr>
          </a:p>
        </p:txBody>
      </p:sp>
      <p:sp>
        <p:nvSpPr>
          <p:cNvPr id="26" name="TextBox 25"/>
          <p:cNvSpPr txBox="1"/>
          <p:nvPr/>
        </p:nvSpPr>
        <p:spPr>
          <a:xfrm>
            <a:off x="263258" y="2706902"/>
            <a:ext cx="4591744" cy="369332"/>
          </a:xfrm>
          <a:prstGeom prst="rect">
            <a:avLst/>
          </a:prstGeom>
          <a:noFill/>
          <a:effectLst>
            <a:glow rad="127000">
              <a:schemeClr val="accent2">
                <a:lumMod val="50000"/>
              </a:schemeClr>
            </a:glow>
          </a:effectLst>
        </p:spPr>
        <p:txBody>
          <a:bodyPr wrap="square" rtlCol="0">
            <a:spAutoFit/>
          </a:bodyPr>
          <a:lstStyle/>
          <a:p>
            <a:r>
              <a:rPr lang="en-US" dirty="0" smtClean="0">
                <a:solidFill>
                  <a:schemeClr val="bg1"/>
                </a:solidFill>
                <a:effectLst>
                  <a:glow rad="127000">
                    <a:schemeClr val="accent2">
                      <a:lumMod val="50000"/>
                    </a:schemeClr>
                  </a:glow>
                </a:effectLst>
              </a:rPr>
              <a:t>Summer cowpea cover crop </a:t>
            </a:r>
            <a:endParaRPr lang="en-US" sz="1100" dirty="0">
              <a:solidFill>
                <a:schemeClr val="bg1"/>
              </a:solidFill>
              <a:effectLst>
                <a:glow rad="127000">
                  <a:schemeClr val="accent2">
                    <a:lumMod val="50000"/>
                  </a:schemeClr>
                </a:glow>
              </a:effectLst>
            </a:endParaRPr>
          </a:p>
        </p:txBody>
      </p:sp>
      <p:sp>
        <p:nvSpPr>
          <p:cNvPr id="27" name="TextBox 26"/>
          <p:cNvSpPr txBox="1"/>
          <p:nvPr/>
        </p:nvSpPr>
        <p:spPr>
          <a:xfrm>
            <a:off x="6687252" y="2425779"/>
            <a:ext cx="4591744" cy="369332"/>
          </a:xfrm>
          <a:prstGeom prst="rect">
            <a:avLst/>
          </a:prstGeom>
          <a:noFill/>
          <a:effectLst>
            <a:glow rad="127000">
              <a:schemeClr val="accent2"/>
            </a:glow>
          </a:effectLst>
        </p:spPr>
        <p:txBody>
          <a:bodyPr wrap="square" rtlCol="0">
            <a:spAutoFit/>
          </a:bodyPr>
          <a:lstStyle/>
          <a:p>
            <a:r>
              <a:rPr lang="en-US" dirty="0" smtClean="0">
                <a:solidFill>
                  <a:schemeClr val="bg1"/>
                </a:solidFill>
                <a:effectLst>
                  <a:glow rad="127000">
                    <a:schemeClr val="accent2">
                      <a:lumMod val="50000"/>
                    </a:schemeClr>
                  </a:glow>
                </a:effectLst>
              </a:rPr>
              <a:t>Fall broccoli </a:t>
            </a:r>
            <a:r>
              <a:rPr lang="en-US" dirty="0">
                <a:solidFill>
                  <a:schemeClr val="bg1"/>
                </a:solidFill>
                <a:effectLst>
                  <a:glow rad="127000">
                    <a:schemeClr val="accent2">
                      <a:lumMod val="50000"/>
                    </a:schemeClr>
                  </a:glow>
                </a:effectLst>
              </a:rPr>
              <a:t>c</a:t>
            </a:r>
            <a:r>
              <a:rPr lang="en-US" dirty="0" smtClean="0">
                <a:solidFill>
                  <a:schemeClr val="bg1"/>
                </a:solidFill>
                <a:effectLst>
                  <a:glow rad="127000">
                    <a:schemeClr val="accent2">
                      <a:lumMod val="50000"/>
                    </a:schemeClr>
                  </a:glow>
                </a:effectLst>
              </a:rPr>
              <a:t>ash crop </a:t>
            </a:r>
            <a:endParaRPr lang="en-US" sz="1100" dirty="0">
              <a:solidFill>
                <a:schemeClr val="bg1"/>
              </a:solidFill>
              <a:effectLst>
                <a:glow rad="127000">
                  <a:schemeClr val="accent2">
                    <a:lumMod val="50000"/>
                  </a:schemeClr>
                </a:glow>
              </a:effectLst>
            </a:endParaRPr>
          </a:p>
        </p:txBody>
      </p:sp>
      <p:sp>
        <p:nvSpPr>
          <p:cNvPr id="28" name="TextBox 27"/>
          <p:cNvSpPr txBox="1"/>
          <p:nvPr/>
        </p:nvSpPr>
        <p:spPr>
          <a:xfrm>
            <a:off x="7411649" y="6550468"/>
            <a:ext cx="4591744" cy="276999"/>
          </a:xfrm>
          <a:prstGeom prst="rect">
            <a:avLst/>
          </a:prstGeom>
          <a:noFill/>
          <a:effectLst>
            <a:glow rad="127000">
              <a:schemeClr val="accent2"/>
            </a:glow>
          </a:effectLst>
        </p:spPr>
        <p:txBody>
          <a:bodyPr wrap="square" rtlCol="0">
            <a:spAutoFit/>
          </a:bodyPr>
          <a:lstStyle/>
          <a:p>
            <a:r>
              <a:rPr lang="en-US" sz="1200" dirty="0" smtClean="0">
                <a:solidFill>
                  <a:schemeClr val="bg1"/>
                </a:solidFill>
                <a:effectLst>
                  <a:glow rad="127000">
                    <a:schemeClr val="accent2">
                      <a:lumMod val="50000"/>
                    </a:schemeClr>
                  </a:glow>
                </a:effectLst>
              </a:rPr>
              <a:t>Image: Amanda McWhirt</a:t>
            </a:r>
            <a:endParaRPr lang="en-US" sz="900" dirty="0">
              <a:solidFill>
                <a:schemeClr val="bg1"/>
              </a:solidFill>
              <a:effectLst>
                <a:glow rad="127000">
                  <a:schemeClr val="accent2">
                    <a:lumMod val="50000"/>
                  </a:schemeClr>
                </a:glow>
              </a:effectLst>
            </a:endParaRPr>
          </a:p>
        </p:txBody>
      </p:sp>
    </p:spTree>
    <p:extLst>
      <p:ext uri="{BB962C8B-B14F-4D97-AF65-F5344CB8AC3E}">
        <p14:creationId xmlns:p14="http://schemas.microsoft.com/office/powerpoint/2010/main" val="2030301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4"/>
            <a:ext cx="7886700" cy="1325563"/>
          </a:xfrm>
        </p:spPr>
        <p:txBody>
          <a:bodyPr>
            <a:normAutofit/>
          </a:bodyPr>
          <a:lstStyle/>
          <a:p>
            <a:pPr algn="l"/>
            <a:r>
              <a:rPr lang="en-US" sz="3600" b="1" dirty="0" smtClean="0"/>
              <a:t>Legume Cover Crop Require Inoculants</a:t>
            </a:r>
            <a:endParaRPr lang="en-US" sz="3600" b="1" dirty="0"/>
          </a:p>
        </p:txBody>
      </p:sp>
      <p:sp>
        <p:nvSpPr>
          <p:cNvPr id="3" name="Content Placeholder 2"/>
          <p:cNvSpPr>
            <a:spLocks noGrp="1"/>
          </p:cNvSpPr>
          <p:nvPr>
            <p:ph idx="1"/>
          </p:nvPr>
        </p:nvSpPr>
        <p:spPr>
          <a:xfrm>
            <a:off x="628650" y="1302824"/>
            <a:ext cx="8016586" cy="1929903"/>
          </a:xfrm>
        </p:spPr>
        <p:txBody>
          <a:bodyPr>
            <a:normAutofit/>
          </a:bodyPr>
          <a:lstStyle/>
          <a:p>
            <a:r>
              <a:rPr lang="en-US" sz="1800" dirty="0" smtClean="0"/>
              <a:t>Ensure good seed coverage</a:t>
            </a:r>
          </a:p>
          <a:p>
            <a:r>
              <a:rPr lang="en-US" sz="1800" dirty="0" smtClean="0"/>
              <a:t>Can be added to the seed dry, some recommend a sticking agent</a:t>
            </a:r>
          </a:p>
          <a:p>
            <a:r>
              <a:rPr lang="en-US" sz="1800" dirty="0" smtClean="0"/>
              <a:t>Contain live organisms so avoid temperature extremes</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1595535010"/>
              </p:ext>
            </p:extLst>
          </p:nvPr>
        </p:nvGraphicFramePr>
        <p:xfrm>
          <a:off x="460831" y="2494861"/>
          <a:ext cx="6115997" cy="2589310"/>
        </p:xfrm>
        <a:graphic>
          <a:graphicData uri="http://schemas.openxmlformats.org/drawingml/2006/table">
            <a:tbl>
              <a:tblPr firstRow="1" bandRow="1">
                <a:tableStyleId>{5C22544A-7EE6-4342-B048-85BDC9FD1C3A}</a:tableStyleId>
              </a:tblPr>
              <a:tblGrid>
                <a:gridCol w="2573047">
                  <a:extLst>
                    <a:ext uri="{9D8B030D-6E8A-4147-A177-3AD203B41FA5}">
                      <a16:colId xmlns:a16="http://schemas.microsoft.com/office/drawing/2014/main" xmlns="" val="20000"/>
                    </a:ext>
                  </a:extLst>
                </a:gridCol>
                <a:gridCol w="3542950">
                  <a:extLst>
                    <a:ext uri="{9D8B030D-6E8A-4147-A177-3AD203B41FA5}">
                      <a16:colId xmlns:a16="http://schemas.microsoft.com/office/drawing/2014/main" xmlns="" val="20001"/>
                    </a:ext>
                  </a:extLst>
                </a:gridCol>
              </a:tblGrid>
              <a:tr h="306220">
                <a:tc>
                  <a:txBody>
                    <a:bodyPr/>
                    <a:lstStyle/>
                    <a:p>
                      <a:pPr algn="ctr"/>
                      <a:r>
                        <a:rPr lang="en-US" sz="1400" b="1" dirty="0">
                          <a:effectLst/>
                        </a:rPr>
                        <a:t>Legume</a:t>
                      </a:r>
                      <a:endParaRPr lang="en-US" sz="1400" dirty="0">
                        <a:effectLst/>
                      </a:endParaRPr>
                    </a:p>
                  </a:txBody>
                  <a:tcPr marL="9525" marR="9525" marT="9525" marB="9525" anchor="ctr"/>
                </a:tc>
                <a:tc>
                  <a:txBody>
                    <a:bodyPr/>
                    <a:lstStyle/>
                    <a:p>
                      <a:pPr algn="ctr"/>
                      <a:r>
                        <a:rPr lang="en-US" sz="1400" b="1" dirty="0">
                          <a:effectLst/>
                        </a:rPr>
                        <a:t>Recommended Inoculant Group(s</a:t>
                      </a:r>
                      <a:r>
                        <a:rPr lang="en-US" sz="1400" b="1" dirty="0" smtClean="0">
                          <a:effectLst/>
                        </a:rPr>
                        <a:t>) </a:t>
                      </a:r>
                      <a:r>
                        <a:rPr lang="en-US" sz="1400" b="1" baseline="30000" dirty="0" smtClean="0">
                          <a:effectLst/>
                        </a:rPr>
                        <a:t>3</a:t>
                      </a:r>
                      <a:endParaRPr lang="en-US" sz="1400" baseline="30000" dirty="0">
                        <a:effectLst/>
                      </a:endParaRPr>
                    </a:p>
                  </a:txBody>
                  <a:tcPr marL="9525" marR="9525" marT="9525" marB="9525" anchor="ctr"/>
                </a:tc>
                <a:extLst>
                  <a:ext uri="{0D108BD9-81ED-4DB2-BD59-A6C34878D82A}">
                    <a16:rowId xmlns:a16="http://schemas.microsoft.com/office/drawing/2014/main" xmlns="" val="10000"/>
                  </a:ext>
                </a:extLst>
              </a:tr>
              <a:tr h="306220">
                <a:tc>
                  <a:txBody>
                    <a:bodyPr/>
                    <a:lstStyle/>
                    <a:p>
                      <a:pPr algn="l"/>
                      <a:r>
                        <a:rPr lang="en-US" sz="1400" b="1" dirty="0" smtClean="0">
                          <a:effectLst/>
                        </a:rPr>
                        <a:t>Cowpeas, Lespedeza</a:t>
                      </a:r>
                      <a:endParaRPr lang="en-US" sz="1400" b="1" dirty="0">
                        <a:effectLst/>
                      </a:endParaRPr>
                    </a:p>
                  </a:txBody>
                  <a:tcPr marL="9525" marR="9525" marT="9525" marB="9525" anchor="ctr"/>
                </a:tc>
                <a:tc>
                  <a:txBody>
                    <a:bodyPr/>
                    <a:lstStyle/>
                    <a:p>
                      <a:pPr algn="l"/>
                      <a:r>
                        <a:rPr lang="en-US" sz="1400" dirty="0">
                          <a:effectLst/>
                        </a:rPr>
                        <a:t>Cowpeas or Lespedeza</a:t>
                      </a:r>
                    </a:p>
                  </a:txBody>
                  <a:tcPr marL="9525" marR="9525" marT="9525" marB="9525" anchor="ctr"/>
                </a:tc>
                <a:extLst>
                  <a:ext uri="{0D108BD9-81ED-4DB2-BD59-A6C34878D82A}">
                    <a16:rowId xmlns:a16="http://schemas.microsoft.com/office/drawing/2014/main" xmlns="" val="10001"/>
                  </a:ext>
                </a:extLst>
              </a:tr>
              <a:tr h="306220">
                <a:tc>
                  <a:txBody>
                    <a:bodyPr/>
                    <a:lstStyle/>
                    <a:p>
                      <a:pPr algn="l"/>
                      <a:r>
                        <a:rPr lang="en-US" sz="1400" b="1" dirty="0">
                          <a:effectLst/>
                        </a:rPr>
                        <a:t>Crimson </a:t>
                      </a:r>
                      <a:r>
                        <a:rPr lang="en-US" sz="1400" b="1" dirty="0" smtClean="0">
                          <a:effectLst/>
                        </a:rPr>
                        <a:t>clover, Berseem </a:t>
                      </a:r>
                      <a:r>
                        <a:rPr lang="en-US" sz="1400" b="1" dirty="0">
                          <a:effectLst/>
                        </a:rPr>
                        <a:t>clover</a:t>
                      </a:r>
                    </a:p>
                  </a:txBody>
                  <a:tcPr marL="9525" marR="9525" marT="9525" marB="9525" anchor="ctr"/>
                </a:tc>
                <a:tc>
                  <a:txBody>
                    <a:bodyPr/>
                    <a:lstStyle/>
                    <a:p>
                      <a:pPr algn="l"/>
                      <a:r>
                        <a:rPr lang="en-US" sz="1400" dirty="0">
                          <a:effectLst/>
                        </a:rPr>
                        <a:t>Crimson or Berseem</a:t>
                      </a:r>
                    </a:p>
                  </a:txBody>
                  <a:tcPr marL="9525" marR="9525" marT="9525" marB="9525" anchor="ctr"/>
                </a:tc>
                <a:extLst>
                  <a:ext uri="{0D108BD9-81ED-4DB2-BD59-A6C34878D82A}">
                    <a16:rowId xmlns:a16="http://schemas.microsoft.com/office/drawing/2014/main" xmlns="" val="10002"/>
                  </a:ext>
                </a:extLst>
              </a:tr>
              <a:tr h="306220">
                <a:tc>
                  <a:txBody>
                    <a:bodyPr/>
                    <a:lstStyle/>
                    <a:p>
                      <a:pPr algn="l"/>
                      <a:r>
                        <a:rPr lang="en-US" sz="1400" b="1" dirty="0">
                          <a:solidFill>
                            <a:schemeClr val="tx1"/>
                          </a:solidFill>
                          <a:effectLst/>
                        </a:rPr>
                        <a:t>Field </a:t>
                      </a:r>
                      <a:r>
                        <a:rPr lang="en-US" sz="1400" b="1" dirty="0" smtClean="0">
                          <a:solidFill>
                            <a:schemeClr val="tx1"/>
                          </a:solidFill>
                          <a:effectLst/>
                        </a:rPr>
                        <a:t>peas, </a:t>
                      </a:r>
                      <a:r>
                        <a:rPr lang="en-US" sz="1400" b="1" u="none" strike="noStrike" dirty="0" smtClean="0">
                          <a:solidFill>
                            <a:schemeClr val="tx1"/>
                          </a:solidFill>
                          <a:effectLst/>
                        </a:rPr>
                        <a:t>Hairy vetch</a:t>
                      </a:r>
                      <a:r>
                        <a:rPr lang="en-US" sz="1400" b="1" dirty="0" smtClean="0">
                          <a:solidFill>
                            <a:schemeClr val="tx1"/>
                          </a:solidFill>
                          <a:effectLst/>
                        </a:rPr>
                        <a:t> , Lentil</a:t>
                      </a:r>
                      <a:endParaRPr lang="en-US" sz="1400" b="1" dirty="0">
                        <a:solidFill>
                          <a:schemeClr val="tx1"/>
                        </a:solidFill>
                        <a:effectLst/>
                      </a:endParaRPr>
                    </a:p>
                  </a:txBody>
                  <a:tcPr marL="9525" marR="9525" marT="9525" marB="9525" anchor="ctr"/>
                </a:tc>
                <a:tc>
                  <a:txBody>
                    <a:bodyPr/>
                    <a:lstStyle/>
                    <a:p>
                      <a:pPr algn="l"/>
                      <a:r>
                        <a:rPr lang="en-US" sz="1400" dirty="0">
                          <a:effectLst/>
                        </a:rPr>
                        <a:t>Pea or Vetch</a:t>
                      </a:r>
                    </a:p>
                  </a:txBody>
                  <a:tcPr marL="9525" marR="9525" marT="9525" marB="9525" anchor="ctr"/>
                </a:tc>
                <a:extLst>
                  <a:ext uri="{0D108BD9-81ED-4DB2-BD59-A6C34878D82A}">
                    <a16:rowId xmlns:a16="http://schemas.microsoft.com/office/drawing/2014/main" xmlns="" val="10003"/>
                  </a:ext>
                </a:extLst>
              </a:tr>
              <a:tr h="344259">
                <a:tc>
                  <a:txBody>
                    <a:bodyPr/>
                    <a:lstStyle/>
                    <a:p>
                      <a:pPr algn="l"/>
                      <a:r>
                        <a:rPr lang="en-US" sz="1400" b="1" dirty="0">
                          <a:effectLst/>
                        </a:rPr>
                        <a:t>Red clover</a:t>
                      </a:r>
                      <a:br>
                        <a:rPr lang="en-US" sz="1400" b="1" dirty="0">
                          <a:effectLst/>
                        </a:rPr>
                      </a:br>
                      <a:r>
                        <a:rPr lang="en-US" sz="1400" b="1" dirty="0">
                          <a:effectLst/>
                        </a:rPr>
                        <a:t>White clover</a:t>
                      </a:r>
                    </a:p>
                  </a:txBody>
                  <a:tcPr marL="9525" marR="9525" marT="9525" marB="9525" anchor="ctr"/>
                </a:tc>
                <a:tc>
                  <a:txBody>
                    <a:bodyPr/>
                    <a:lstStyle/>
                    <a:p>
                      <a:pPr algn="l"/>
                      <a:r>
                        <a:rPr lang="en-US" sz="1400" dirty="0">
                          <a:effectLst/>
                        </a:rPr>
                        <a:t>Red clover or White clover</a:t>
                      </a:r>
                    </a:p>
                  </a:txBody>
                  <a:tcPr marL="9525" marR="9525" marT="9525" marB="9525" anchor="ctr"/>
                </a:tc>
                <a:extLst>
                  <a:ext uri="{0D108BD9-81ED-4DB2-BD59-A6C34878D82A}">
                    <a16:rowId xmlns:a16="http://schemas.microsoft.com/office/drawing/2014/main" xmlns="" val="10004"/>
                  </a:ext>
                </a:extLst>
              </a:tr>
              <a:tr h="306220">
                <a:tc>
                  <a:txBody>
                    <a:bodyPr/>
                    <a:lstStyle/>
                    <a:p>
                      <a:pPr algn="l"/>
                      <a:r>
                        <a:rPr lang="en-US" sz="1400" b="1" dirty="0">
                          <a:effectLst/>
                        </a:rPr>
                        <a:t>Subterranean clover</a:t>
                      </a:r>
                    </a:p>
                  </a:txBody>
                  <a:tcPr marL="9525" marR="9525" marT="9525" marB="9525" anchor="ctr"/>
                </a:tc>
                <a:tc>
                  <a:txBody>
                    <a:bodyPr/>
                    <a:lstStyle/>
                    <a:p>
                      <a:pPr algn="l"/>
                      <a:r>
                        <a:rPr lang="en-US" sz="1400" dirty="0">
                          <a:effectLst/>
                        </a:rPr>
                        <a:t>Subterranean clover or Clover </a:t>
                      </a:r>
                      <a:r>
                        <a:rPr lang="en-US" sz="1400" dirty="0" smtClean="0">
                          <a:effectLst/>
                        </a:rPr>
                        <a:t>or Rose clover</a:t>
                      </a:r>
                      <a:endParaRPr lang="en-US" sz="1400" dirty="0">
                        <a:effectLst/>
                      </a:endParaRPr>
                    </a:p>
                  </a:txBody>
                  <a:tcPr marL="9525" marR="9525" marT="9525" marB="9525" anchor="ctr"/>
                </a:tc>
                <a:extLst>
                  <a:ext uri="{0D108BD9-81ED-4DB2-BD59-A6C34878D82A}">
                    <a16:rowId xmlns:a16="http://schemas.microsoft.com/office/drawing/2014/main" xmlns="" val="10005"/>
                  </a:ext>
                </a:extLst>
              </a:tr>
              <a:tr h="306220">
                <a:tc>
                  <a:txBody>
                    <a:bodyPr/>
                    <a:lstStyle/>
                    <a:p>
                      <a:pPr algn="l"/>
                      <a:r>
                        <a:rPr lang="en-US" sz="1400" b="1" dirty="0">
                          <a:effectLst/>
                        </a:rPr>
                        <a:t>Sunn hemp</a:t>
                      </a:r>
                    </a:p>
                  </a:txBody>
                  <a:tcPr marL="9525" marR="9525" marT="9525" marB="9525" anchor="ctr"/>
                </a:tc>
                <a:tc>
                  <a:txBody>
                    <a:bodyPr/>
                    <a:lstStyle/>
                    <a:p>
                      <a:pPr algn="l"/>
                      <a:r>
                        <a:rPr lang="es-ES" sz="1400" dirty="0" err="1">
                          <a:effectLst/>
                        </a:rPr>
                        <a:t>Cowpea</a:t>
                      </a:r>
                      <a:r>
                        <a:rPr lang="es-ES" sz="1400" dirty="0">
                          <a:effectLst/>
                        </a:rPr>
                        <a:t> EL (</a:t>
                      </a:r>
                      <a:r>
                        <a:rPr lang="es-ES" sz="1400" dirty="0" err="1">
                          <a:effectLst/>
                        </a:rPr>
                        <a:t>based</a:t>
                      </a:r>
                      <a:r>
                        <a:rPr lang="es-ES" sz="1400" dirty="0">
                          <a:effectLst/>
                        </a:rPr>
                        <a:t> </a:t>
                      </a:r>
                      <a:r>
                        <a:rPr lang="es-ES" sz="1400" dirty="0" err="1">
                          <a:effectLst/>
                        </a:rPr>
                        <a:t>on</a:t>
                      </a:r>
                      <a:r>
                        <a:rPr lang="es-ES" sz="1400" dirty="0">
                          <a:effectLst/>
                        </a:rPr>
                        <a:t> Abdul-</a:t>
                      </a:r>
                      <a:r>
                        <a:rPr lang="es-ES" sz="1400" dirty="0" err="1">
                          <a:effectLst/>
                        </a:rPr>
                        <a:t>Baki</a:t>
                      </a:r>
                      <a:r>
                        <a:rPr lang="es-ES" sz="1400" dirty="0">
                          <a:effectLst/>
                        </a:rPr>
                        <a:t> et al., </a:t>
                      </a:r>
                      <a:r>
                        <a:rPr lang="es-ES" sz="1400" dirty="0" smtClean="0">
                          <a:effectLst/>
                        </a:rPr>
                        <a:t>2001)</a:t>
                      </a:r>
                      <a:r>
                        <a:rPr lang="es-ES" sz="1400" baseline="30000" dirty="0" smtClean="0">
                          <a:effectLst/>
                        </a:rPr>
                        <a:t>4</a:t>
                      </a:r>
                      <a:endParaRPr lang="es-ES" sz="1400" baseline="30000" dirty="0">
                        <a:effectLst/>
                      </a:endParaRPr>
                    </a:p>
                  </a:txBody>
                  <a:tcPr marL="9525" marR="9525" marT="9525" marB="9525" anchor="ctr"/>
                </a:tc>
                <a:extLst>
                  <a:ext uri="{0D108BD9-81ED-4DB2-BD59-A6C34878D82A}">
                    <a16:rowId xmlns:a16="http://schemas.microsoft.com/office/drawing/2014/main" xmlns="" val="10006"/>
                  </a:ext>
                </a:extLst>
              </a:tr>
              <a:tr h="306220">
                <a:tc>
                  <a:txBody>
                    <a:bodyPr/>
                    <a:lstStyle/>
                    <a:p>
                      <a:pPr algn="l"/>
                      <a:r>
                        <a:rPr lang="en-US" sz="1400" b="1" dirty="0" err="1">
                          <a:effectLst/>
                        </a:rPr>
                        <a:t>Velvetbean</a:t>
                      </a:r>
                      <a:endParaRPr lang="en-US" sz="1400" b="1" dirty="0">
                        <a:effectLst/>
                      </a:endParaRPr>
                    </a:p>
                  </a:txBody>
                  <a:tcPr marL="9525" marR="9525" marT="9525" marB="9525" anchor="ctr"/>
                </a:tc>
                <a:tc>
                  <a:txBody>
                    <a:bodyPr/>
                    <a:lstStyle/>
                    <a:p>
                      <a:pPr algn="l"/>
                      <a:r>
                        <a:rPr lang="en-US" sz="1400" dirty="0">
                          <a:effectLst/>
                        </a:rPr>
                        <a:t>Cowpea EL (based on Piper and Morse, </a:t>
                      </a:r>
                      <a:r>
                        <a:rPr lang="en-US" sz="1400" dirty="0" smtClean="0">
                          <a:effectLst/>
                        </a:rPr>
                        <a:t>1928)</a:t>
                      </a:r>
                      <a:r>
                        <a:rPr lang="en-US" sz="1400" baseline="30000" dirty="0" smtClean="0">
                          <a:effectLst/>
                        </a:rPr>
                        <a:t>5</a:t>
                      </a:r>
                      <a:endParaRPr lang="en-US" sz="1400" baseline="30000" dirty="0">
                        <a:effectLst/>
                      </a:endParaRPr>
                    </a:p>
                  </a:txBody>
                  <a:tcPr marL="9525" marR="9525" marT="9525" marB="9525" anchor="ctr"/>
                </a:tc>
                <a:extLst>
                  <a:ext uri="{0D108BD9-81ED-4DB2-BD59-A6C34878D82A}">
                    <a16:rowId xmlns:a16="http://schemas.microsoft.com/office/drawing/2014/main" xmlns="" val="10007"/>
                  </a:ext>
                </a:extLst>
              </a:tr>
            </a:tbl>
          </a:graphicData>
        </a:graphic>
      </p:graphicFrame>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136" t="442" r="13098"/>
          <a:stretch/>
        </p:blipFill>
        <p:spPr>
          <a:xfrm rot="10800000">
            <a:off x="6576828" y="2494861"/>
            <a:ext cx="2384589" cy="2589310"/>
          </a:xfrm>
          <a:prstGeom prst="rect">
            <a:avLst/>
          </a:prstGeom>
        </p:spPr>
      </p:pic>
    </p:spTree>
    <p:extLst>
      <p:ext uri="{BB962C8B-B14F-4D97-AF65-F5344CB8AC3E}">
        <p14:creationId xmlns:p14="http://schemas.microsoft.com/office/powerpoint/2010/main" val="2067234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787009"/>
          </a:xfrm>
        </p:spPr>
        <p:txBody>
          <a:bodyPr>
            <a:normAutofit/>
          </a:bodyPr>
          <a:lstStyle/>
          <a:p>
            <a:pPr algn="l"/>
            <a:r>
              <a:rPr lang="en-US" altLang="en-US" sz="3600" b="1" dirty="0" smtClean="0"/>
              <a:t>How much nitrogen can cover crops fix? </a:t>
            </a:r>
          </a:p>
        </p:txBody>
      </p:sp>
      <p:graphicFrame>
        <p:nvGraphicFramePr>
          <p:cNvPr id="69678" name="Group 46"/>
          <p:cNvGraphicFramePr>
            <a:graphicFrameLocks noGrp="1"/>
          </p:cNvGraphicFramePr>
          <p:nvPr>
            <p:extLst>
              <p:ext uri="{D42A27DB-BD31-4B8C-83A1-F6EECF244321}">
                <p14:modId xmlns:p14="http://schemas.microsoft.com/office/powerpoint/2010/main" val="3659327905"/>
              </p:ext>
            </p:extLst>
          </p:nvPr>
        </p:nvGraphicFramePr>
        <p:xfrm>
          <a:off x="457200" y="1298241"/>
          <a:ext cx="6474182" cy="3809940"/>
        </p:xfrm>
        <a:graphic>
          <a:graphicData uri="http://schemas.openxmlformats.org/drawingml/2006/table">
            <a:tbl>
              <a:tblPr/>
              <a:tblGrid>
                <a:gridCol w="3237091">
                  <a:extLst>
                    <a:ext uri="{9D8B030D-6E8A-4147-A177-3AD203B41FA5}">
                      <a16:colId xmlns:a16="http://schemas.microsoft.com/office/drawing/2014/main" xmlns="" val="20000"/>
                    </a:ext>
                  </a:extLst>
                </a:gridCol>
                <a:gridCol w="3237091">
                  <a:extLst>
                    <a:ext uri="{9D8B030D-6E8A-4147-A177-3AD203B41FA5}">
                      <a16:colId xmlns:a16="http://schemas.microsoft.com/office/drawing/2014/main" xmlns="" val="20001"/>
                    </a:ext>
                  </a:extLst>
                </a:gridCol>
              </a:tblGrid>
              <a:tr h="518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Rockwell" pitchFamily="112" charset="0"/>
                          <a:ea typeface="ＭＳ Ｐゴシック" pitchFamily="112" charset="-128"/>
                        </a:rPr>
                        <a:t>Legume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Rockwell" pitchFamily="112" charset="0"/>
                          <a:ea typeface="ＭＳ Ｐゴシック" pitchFamily="112" charset="-128"/>
                        </a:rPr>
                        <a:t>Total Nitrogen </a:t>
                      </a:r>
                      <a:r>
                        <a:rPr kumimoji="0" lang="en-US" sz="2000" b="1" i="0" u="none" strike="noStrike" cap="none" normalizeH="0" baseline="0" dirty="0" smtClean="0">
                          <a:ln>
                            <a:noFill/>
                          </a:ln>
                          <a:solidFill>
                            <a:srgbClr val="FFFFFF"/>
                          </a:solidFill>
                          <a:effectLst/>
                          <a:latin typeface="Rockwell" pitchFamily="112" charset="0"/>
                          <a:ea typeface="ＭＳ Ｐゴシック" pitchFamily="112" charset="-128"/>
                        </a:rPr>
                        <a:t>Content </a:t>
                      </a:r>
                      <a:r>
                        <a:rPr kumimoji="0" lang="en-US" sz="2000" b="1" i="0" u="none" strike="noStrike" cap="none" normalizeH="0" baseline="0" dirty="0" smtClean="0">
                          <a:ln>
                            <a:noFill/>
                          </a:ln>
                          <a:solidFill>
                            <a:srgbClr val="FFFFFF"/>
                          </a:solidFill>
                          <a:effectLst/>
                          <a:latin typeface="Rockwell" pitchFamily="112" charset="0"/>
                          <a:ea typeface="ＭＳ Ｐゴシック" pitchFamily="112" charset="-128"/>
                        </a:rPr>
                        <a:t>of the Cover Crop Biomass</a:t>
                      </a:r>
                      <a:r>
                        <a:rPr kumimoji="0" lang="en-US" sz="2000" b="1" i="0" u="none" strike="noStrike" cap="none" normalizeH="0" baseline="30000" dirty="0" smtClean="0">
                          <a:ln>
                            <a:noFill/>
                          </a:ln>
                          <a:solidFill>
                            <a:srgbClr val="FFFFFF"/>
                          </a:solidFill>
                          <a:effectLst/>
                          <a:latin typeface="Rockwell" pitchFamily="112" charset="0"/>
                          <a:ea typeface="ＭＳ Ｐゴシック" pitchFamily="112" charset="-128"/>
                        </a:rPr>
                        <a:t>1</a:t>
                      </a:r>
                      <a:r>
                        <a:rPr kumimoji="0" lang="en-US" sz="2000" b="1" i="0" u="none" strike="noStrike" cap="none" normalizeH="0" baseline="0" dirty="0" smtClean="0">
                          <a:ln>
                            <a:noFill/>
                          </a:ln>
                          <a:solidFill>
                            <a:srgbClr val="FFFFFF"/>
                          </a:solidFill>
                          <a:effectLst/>
                          <a:latin typeface="Rockwell" pitchFamily="112" charset="0"/>
                          <a:ea typeface="ＭＳ Ｐゴシック" pitchFamily="112"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Rockwell" pitchFamily="112" charset="0"/>
                          <a:ea typeface="ＭＳ Ｐゴシック" pitchFamily="112" charset="-128"/>
                        </a:rPr>
                        <a:t>(</a:t>
                      </a:r>
                      <a:r>
                        <a:rPr kumimoji="0" lang="en-US" sz="1400" b="1" i="0" u="none" strike="noStrike" cap="none" normalizeH="0" baseline="0" dirty="0" smtClean="0">
                          <a:ln>
                            <a:noFill/>
                          </a:ln>
                          <a:solidFill>
                            <a:srgbClr val="FFFFFF"/>
                          </a:solidFill>
                          <a:effectLst/>
                          <a:latin typeface="Rockwell" pitchFamily="112" charset="0"/>
                          <a:ea typeface="ＭＳ Ｐゴシック" pitchFamily="112" charset="-128"/>
                        </a:rPr>
                        <a:t>Total lbs. /acre)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18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pitchFamily="112" charset="0"/>
                          <a:ea typeface="ＭＳ Ｐゴシック" pitchFamily="112" charset="-128"/>
                        </a:rPr>
                        <a:t>Austrian pea</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Rockwell" pitchFamily="112" charset="0"/>
                          <a:ea typeface="ＭＳ Ｐゴシック" pitchFamily="112" charset="-128"/>
                        </a:rPr>
                        <a:t>90-150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18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Rockwell" pitchFamily="112" charset="0"/>
                          <a:ea typeface="ＭＳ Ｐゴシック" pitchFamily="112" charset="-128"/>
                        </a:rPr>
                        <a:t>Crimson Clover</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Rockwell" pitchFamily="112" charset="0"/>
                          <a:ea typeface="ＭＳ Ｐゴシック" pitchFamily="112" charset="-128"/>
                        </a:rPr>
                        <a:t>70-130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18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pitchFamily="112" charset="0"/>
                          <a:ea typeface="ＭＳ Ｐゴシック" pitchFamily="112" charset="-128"/>
                        </a:rPr>
                        <a:t>Vetch</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Rockwell" pitchFamily="112" charset="0"/>
                          <a:ea typeface="ＭＳ Ｐゴシック" pitchFamily="112" charset="-128"/>
                        </a:rPr>
                        <a:t>90-200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518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pitchFamily="112" charset="0"/>
                          <a:ea typeface="ＭＳ Ｐゴシック" pitchFamily="112" charset="-128"/>
                        </a:rPr>
                        <a:t>Cowpea</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Rockwell" pitchFamily="112" charset="0"/>
                          <a:ea typeface="ＭＳ Ｐゴシック" pitchFamily="112" charset="-128"/>
                        </a:rPr>
                        <a:t>50-150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518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Rockwell" pitchFamily="112" charset="0"/>
                          <a:ea typeface="ＭＳ Ｐゴシック" pitchFamily="112" charset="-128"/>
                        </a:rPr>
                        <a:t>Soybean</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Rockwell" pitchFamily="112" charset="0"/>
                          <a:ea typeface="ＭＳ Ｐゴシック" pitchFamily="112" charset="-128"/>
                        </a:rPr>
                        <a:t>50-150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2" name="TextBox 1"/>
          <p:cNvSpPr txBox="1"/>
          <p:nvPr/>
        </p:nvSpPr>
        <p:spPr>
          <a:xfrm>
            <a:off x="6931382" y="3020331"/>
            <a:ext cx="2090306" cy="1754326"/>
          </a:xfrm>
          <a:prstGeom prst="rect">
            <a:avLst/>
          </a:prstGeom>
          <a:noFill/>
        </p:spPr>
        <p:txBody>
          <a:bodyPr wrap="square" rtlCol="0">
            <a:spAutoFit/>
          </a:bodyPr>
          <a:lstStyle/>
          <a:p>
            <a:pPr algn="ctr"/>
            <a:r>
              <a:rPr lang="en-US" b="1" u="sng" dirty="0" smtClean="0"/>
              <a:t>For reference:</a:t>
            </a:r>
          </a:p>
          <a:p>
            <a:pPr algn="ctr"/>
            <a:r>
              <a:rPr lang="en-US" dirty="0" smtClean="0"/>
              <a:t>Tomato nitrogen requirements range from 90-200 lbs. of Nitrogen. </a:t>
            </a:r>
            <a:endParaRPr lang="en-US" dirty="0" smtClean="0"/>
          </a:p>
          <a:p>
            <a:pPr algn="ctr"/>
            <a:r>
              <a:rPr lang="en-US" dirty="0" smtClean="0"/>
              <a:t>(</a:t>
            </a:r>
            <a:r>
              <a:rPr lang="en-US" dirty="0" smtClean="0"/>
              <a:t>Total season)</a:t>
            </a:r>
            <a:r>
              <a:rPr lang="en-US" baseline="30000" dirty="0" smtClean="0"/>
              <a:t>10</a:t>
            </a:r>
            <a:endParaRPr lang="en-US" baseline="30000" dirty="0"/>
          </a:p>
        </p:txBody>
      </p:sp>
    </p:spTree>
    <p:extLst>
      <p:ext uri="{BB962C8B-B14F-4D97-AF65-F5344CB8AC3E}">
        <p14:creationId xmlns:p14="http://schemas.microsoft.com/office/powerpoint/2010/main" val="91527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180399"/>
            <a:ext cx="8174156" cy="1325563"/>
          </a:xfrm>
        </p:spPr>
        <p:txBody>
          <a:bodyPr>
            <a:normAutofit fontScale="90000"/>
          </a:bodyPr>
          <a:lstStyle/>
          <a:p>
            <a:pPr algn="l"/>
            <a:r>
              <a:rPr lang="en-US" b="1" dirty="0" smtClean="0"/>
              <a:t>Factors Affecting Nitrogen </a:t>
            </a:r>
            <a:r>
              <a:rPr lang="en-US" b="1" dirty="0"/>
              <a:t>C</a:t>
            </a:r>
            <a:r>
              <a:rPr lang="en-US" b="1" dirty="0" smtClean="0"/>
              <a:t>ontent of Cover Crop</a:t>
            </a:r>
            <a:endParaRPr lang="en-US" b="1" dirty="0"/>
          </a:p>
        </p:txBody>
      </p:sp>
      <p:sp>
        <p:nvSpPr>
          <p:cNvPr id="3" name="Content Placeholder 2"/>
          <p:cNvSpPr>
            <a:spLocks noGrp="1"/>
          </p:cNvSpPr>
          <p:nvPr>
            <p:ph idx="1"/>
          </p:nvPr>
        </p:nvSpPr>
        <p:spPr>
          <a:xfrm>
            <a:off x="639264" y="1616798"/>
            <a:ext cx="6224379" cy="5133958"/>
          </a:xfrm>
        </p:spPr>
        <p:txBody>
          <a:bodyPr>
            <a:normAutofit fontScale="55000" lnSpcReduction="20000"/>
          </a:bodyPr>
          <a:lstStyle/>
          <a:p>
            <a:r>
              <a:rPr lang="en-US" b="1" dirty="0"/>
              <a:t>Cover crop mixes</a:t>
            </a:r>
          </a:p>
          <a:p>
            <a:pPr lvl="1"/>
            <a:r>
              <a:rPr lang="en-US" dirty="0"/>
              <a:t>Mixes with higher proportions of legumes will have higher N content</a:t>
            </a:r>
          </a:p>
          <a:p>
            <a:r>
              <a:rPr lang="en-US" b="1" dirty="0" smtClean="0"/>
              <a:t>Inoculation</a:t>
            </a:r>
            <a:endParaRPr lang="en-US" b="1" dirty="0" smtClean="0"/>
          </a:p>
          <a:p>
            <a:pPr lvl="1"/>
            <a:r>
              <a:rPr lang="en-US" dirty="0"/>
              <a:t>Legumes must have active rhizobia and root nodules to fix Nitrogen.</a:t>
            </a:r>
          </a:p>
          <a:p>
            <a:pPr lvl="1"/>
            <a:r>
              <a:rPr lang="en-US" dirty="0"/>
              <a:t>May require an inoculant</a:t>
            </a:r>
          </a:p>
          <a:p>
            <a:r>
              <a:rPr lang="en-US" b="1" dirty="0"/>
              <a:t>Different legumes species fix different amounts of N and have different biomass potentials.</a:t>
            </a:r>
          </a:p>
          <a:p>
            <a:pPr lvl="1"/>
            <a:r>
              <a:rPr lang="en-US" dirty="0"/>
              <a:t>Consider seed costs and potential lbs. N/ acre fixed.</a:t>
            </a:r>
          </a:p>
          <a:p>
            <a:r>
              <a:rPr lang="en-US" b="1" dirty="0" smtClean="0"/>
              <a:t>Cover </a:t>
            </a:r>
            <a:r>
              <a:rPr lang="en-US" b="1" dirty="0"/>
              <a:t>crop </a:t>
            </a:r>
            <a:r>
              <a:rPr lang="en-US" b="1" dirty="0" smtClean="0"/>
              <a:t>stand</a:t>
            </a:r>
          </a:p>
          <a:p>
            <a:pPr lvl="1"/>
            <a:r>
              <a:rPr lang="en-US" dirty="0" smtClean="0"/>
              <a:t>Amount of N is dependent on the amount of biomass produced</a:t>
            </a:r>
            <a:endParaRPr lang="en-US" dirty="0"/>
          </a:p>
          <a:p>
            <a:r>
              <a:rPr lang="en-US" b="1" dirty="0" smtClean="0"/>
              <a:t>Available </a:t>
            </a:r>
            <a:r>
              <a:rPr lang="en-US" b="1" dirty="0"/>
              <a:t>soil N </a:t>
            </a:r>
            <a:r>
              <a:rPr lang="en-US" b="1" dirty="0" smtClean="0"/>
              <a:t> </a:t>
            </a:r>
            <a:endParaRPr lang="en-US" b="1" dirty="0"/>
          </a:p>
          <a:p>
            <a:pPr lvl="1"/>
            <a:r>
              <a:rPr lang="en-US" dirty="0"/>
              <a:t>High soil N will inhibit legume reliance on biological nitrogen </a:t>
            </a:r>
            <a:r>
              <a:rPr lang="en-US" dirty="0" smtClean="0"/>
              <a:t>fixation</a:t>
            </a:r>
          </a:p>
          <a:p>
            <a:r>
              <a:rPr lang="en-US" b="1" dirty="0" smtClean="0"/>
              <a:t>Cover </a:t>
            </a:r>
            <a:r>
              <a:rPr lang="en-US" b="1" dirty="0"/>
              <a:t>crop age </a:t>
            </a:r>
            <a:endParaRPr lang="en-US" b="1" dirty="0" smtClean="0"/>
          </a:p>
          <a:p>
            <a:pPr lvl="1"/>
            <a:r>
              <a:rPr lang="en-US" dirty="0" smtClean="0"/>
              <a:t>Established </a:t>
            </a:r>
            <a:r>
              <a:rPr lang="en-US" dirty="0"/>
              <a:t>legumes fix more N than young seedlings</a:t>
            </a:r>
            <a:r>
              <a:rPr lang="en-US" dirty="0" smtClean="0"/>
              <a:t>.</a:t>
            </a:r>
          </a:p>
          <a:p>
            <a:pPr lvl="1"/>
            <a:r>
              <a:rPr lang="en-US" dirty="0" smtClean="0"/>
              <a:t>Peak nitrogen content </a:t>
            </a:r>
            <a:r>
              <a:rPr lang="en-US" dirty="0" smtClean="0"/>
              <a:t>in green </a:t>
            </a:r>
            <a:r>
              <a:rPr lang="en-US" i="1" dirty="0" smtClean="0"/>
              <a:t>aboveground</a:t>
            </a:r>
            <a:r>
              <a:rPr lang="en-US" dirty="0" smtClean="0"/>
              <a:t> tissue generally </a:t>
            </a:r>
            <a:r>
              <a:rPr lang="en-US" dirty="0" smtClean="0"/>
              <a:t>occurs </a:t>
            </a:r>
            <a:r>
              <a:rPr lang="en-US" dirty="0" smtClean="0"/>
              <a:t>at or just before bloom</a:t>
            </a:r>
            <a:r>
              <a:rPr lang="en-US" dirty="0" smtClean="0"/>
              <a:t>.</a:t>
            </a:r>
            <a:endParaRPr lang="en-US" dirty="0"/>
          </a:p>
        </p:txBody>
      </p:sp>
      <p:pic>
        <p:nvPicPr>
          <p:cNvPr id="4" name="Picture 3"/>
          <p:cNvPicPr>
            <a:picLocks noChangeAspect="1"/>
          </p:cNvPicPr>
          <p:nvPr/>
        </p:nvPicPr>
        <p:blipFill rotWithShape="1">
          <a:blip r:embed="rId3"/>
          <a:srcRect l="9210" b="3529"/>
          <a:stretch/>
        </p:blipFill>
        <p:spPr>
          <a:xfrm>
            <a:off x="6945531" y="1410009"/>
            <a:ext cx="2045113" cy="3695647"/>
          </a:xfrm>
          <a:prstGeom prst="rect">
            <a:avLst/>
          </a:prstGeom>
        </p:spPr>
      </p:pic>
    </p:spTree>
    <p:extLst>
      <p:ext uri="{BB962C8B-B14F-4D97-AF65-F5344CB8AC3E}">
        <p14:creationId xmlns:p14="http://schemas.microsoft.com/office/powerpoint/2010/main" val="273352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14" y="85106"/>
            <a:ext cx="8250945" cy="1325563"/>
          </a:xfrm>
        </p:spPr>
        <p:txBody>
          <a:bodyPr>
            <a:normAutofit/>
          </a:bodyPr>
          <a:lstStyle/>
          <a:p>
            <a:pPr algn="l"/>
            <a:r>
              <a:rPr lang="en-US" sz="3600" b="1" dirty="0" smtClean="0"/>
              <a:t>Estimating Nitrogen Credits from Cover Crops</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127780" y="1797065"/>
            <a:ext cx="3903709" cy="2926849"/>
          </a:xfrm>
        </p:spPr>
      </p:pic>
      <p:sp>
        <p:nvSpPr>
          <p:cNvPr id="3" name="Rectangle 2"/>
          <p:cNvSpPr/>
          <p:nvPr/>
        </p:nvSpPr>
        <p:spPr>
          <a:xfrm>
            <a:off x="397679" y="1410669"/>
            <a:ext cx="4779648" cy="4524315"/>
          </a:xfrm>
          <a:prstGeom prst="rect">
            <a:avLst/>
          </a:prstGeom>
        </p:spPr>
        <p:txBody>
          <a:bodyPr wrap="square">
            <a:spAutoFit/>
          </a:bodyPr>
          <a:lstStyle/>
          <a:p>
            <a:r>
              <a:rPr lang="en-US" dirty="0"/>
              <a:t>Assess </a:t>
            </a:r>
            <a:r>
              <a:rPr lang="en-US" dirty="0" smtClean="0"/>
              <a:t>biomass</a:t>
            </a:r>
          </a:p>
          <a:p>
            <a:pPr marL="742950" lvl="1" indent="-285750">
              <a:buFont typeface="Arial" panose="020B0604020202020204" pitchFamily="34" charset="0"/>
              <a:buChar char="•"/>
            </a:pPr>
            <a:r>
              <a:rPr lang="en-US" dirty="0" smtClean="0"/>
              <a:t>Known dry weight per known area</a:t>
            </a:r>
          </a:p>
          <a:p>
            <a:pPr marL="285750" indent="-285750">
              <a:buFont typeface="Arial" panose="020B0604020202020204" pitchFamily="34" charset="0"/>
              <a:buChar char="•"/>
            </a:pPr>
            <a:r>
              <a:rPr lang="en-US" dirty="0" smtClean="0"/>
              <a:t>Estimate </a:t>
            </a:r>
            <a:r>
              <a:rPr lang="en-US" dirty="0"/>
              <a:t>Total </a:t>
            </a:r>
            <a:r>
              <a:rPr lang="en-US" dirty="0" smtClean="0"/>
              <a:t>Nitrogen</a:t>
            </a:r>
          </a:p>
          <a:p>
            <a:pPr marL="742950" lvl="1" indent="-285750">
              <a:buFont typeface="Arial" panose="020B0604020202020204" pitchFamily="34" charset="0"/>
              <a:buChar char="•"/>
            </a:pPr>
            <a:r>
              <a:rPr lang="en-US" dirty="0" smtClean="0"/>
              <a:t>From established ranges</a:t>
            </a:r>
          </a:p>
          <a:p>
            <a:pPr marL="742950" lvl="1" indent="-285750">
              <a:buFont typeface="Arial" panose="020B0604020202020204" pitchFamily="34" charset="0"/>
              <a:buChar char="•"/>
            </a:pPr>
            <a:r>
              <a:rPr lang="en-US" dirty="0" smtClean="0"/>
              <a:t>Send material to be </a:t>
            </a:r>
            <a:r>
              <a:rPr lang="en-US" dirty="0" smtClean="0"/>
              <a:t>tested at lab</a:t>
            </a:r>
            <a:endParaRPr lang="en-US" dirty="0"/>
          </a:p>
          <a:p>
            <a:pPr marL="285750" indent="-285750">
              <a:buFont typeface="Arial" panose="020B0604020202020204" pitchFamily="34" charset="0"/>
              <a:buChar char="•"/>
            </a:pPr>
            <a:r>
              <a:rPr lang="en-US" dirty="0"/>
              <a:t>Estimate Available </a:t>
            </a:r>
            <a:r>
              <a:rPr lang="en-US" dirty="0" smtClean="0"/>
              <a:t>Nitrogen</a:t>
            </a:r>
          </a:p>
          <a:p>
            <a:pPr marL="742950" lvl="1" indent="-285750">
              <a:buFont typeface="Arial" panose="020B0604020202020204" pitchFamily="34" charset="0"/>
              <a:buChar char="•"/>
            </a:pPr>
            <a:r>
              <a:rPr lang="en-US" dirty="0" smtClean="0"/>
              <a:t>Estimate how much of the total nitrogen will be available to the cash crop</a:t>
            </a:r>
          </a:p>
          <a:p>
            <a:pPr marL="1200150" lvl="2" indent="-285750">
              <a:buFont typeface="Arial" panose="020B0604020202020204" pitchFamily="34" charset="0"/>
              <a:buChar char="•"/>
            </a:pPr>
            <a:r>
              <a:rPr lang="en-US" b="1" dirty="0" smtClean="0"/>
              <a:t>50 % </a:t>
            </a:r>
            <a:r>
              <a:rPr lang="en-US" b="1" dirty="0" smtClean="0"/>
              <a:t>is </a:t>
            </a:r>
            <a:r>
              <a:rPr lang="en-US" b="1" dirty="0" smtClean="0"/>
              <a:t>a good rule of thumb</a:t>
            </a:r>
            <a:r>
              <a:rPr lang="en-US" sz="1600" baseline="30000" dirty="0" smtClean="0"/>
              <a:t>13</a:t>
            </a:r>
            <a:endParaRPr lang="en-US" sz="1600" dirty="0" smtClean="0"/>
          </a:p>
          <a:p>
            <a:pPr marL="1200150" lvl="2" indent="-285750">
              <a:buFont typeface="Arial" panose="020B0604020202020204" pitchFamily="34" charset="0"/>
              <a:buChar char="•"/>
            </a:pPr>
            <a:endParaRPr lang="en-US" dirty="0" smtClean="0"/>
          </a:p>
          <a:p>
            <a:pPr marL="285750" indent="-285750">
              <a:buFont typeface="Wingdings" panose="05000000000000000000" pitchFamily="2" charset="2"/>
              <a:buChar char="v"/>
            </a:pPr>
            <a:r>
              <a:rPr lang="en-US" dirty="0" smtClean="0"/>
              <a:t>This method does not include nitrogen in the plant roots in the estimation, the amount of below ground N is variable but release tends to be very quick after termination </a:t>
            </a:r>
            <a:r>
              <a:rPr lang="en-US" baseline="30000" dirty="0" smtClean="0"/>
              <a:t>6, 7</a:t>
            </a:r>
            <a:endParaRPr lang="en-US" baseline="30000" dirty="0" smtClean="0"/>
          </a:p>
          <a:p>
            <a:r>
              <a:rPr lang="en-US" b="1" dirty="0" smtClean="0"/>
              <a:t> </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33248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Example Estimating </a:t>
            </a:r>
            <a:r>
              <a:rPr lang="en-US" b="1" dirty="0"/>
              <a:t>Nitrogen Credits from Cover Crops</a:t>
            </a:r>
            <a:endParaRPr lang="en-US" dirty="0"/>
          </a:p>
        </p:txBody>
      </p:sp>
      <p:sp>
        <p:nvSpPr>
          <p:cNvPr id="3" name="Content Placeholder 2"/>
          <p:cNvSpPr>
            <a:spLocks noGrp="1"/>
          </p:cNvSpPr>
          <p:nvPr>
            <p:ph idx="1"/>
          </p:nvPr>
        </p:nvSpPr>
        <p:spPr/>
        <p:txBody>
          <a:bodyPr/>
          <a:lstStyle/>
          <a:p>
            <a:pPr marL="0" indent="0">
              <a:buNone/>
            </a:pPr>
            <a:r>
              <a:rPr lang="en-US" sz="2400" b="1" u="sng" dirty="0"/>
              <a:t>Example:</a:t>
            </a:r>
          </a:p>
          <a:p>
            <a:pPr marL="0" indent="0">
              <a:buNone/>
            </a:pPr>
            <a:r>
              <a:rPr lang="en-US" sz="2800" b="1" dirty="0" smtClean="0"/>
              <a:t>Biomass (</a:t>
            </a:r>
            <a:r>
              <a:rPr lang="en-US" sz="2800" b="1" dirty="0"/>
              <a:t>lb.)/Acre = </a:t>
            </a:r>
            <a:r>
              <a:rPr lang="en-US" sz="2800" b="1" dirty="0" smtClean="0"/>
              <a:t>(</a:t>
            </a:r>
            <a:r>
              <a:rPr lang="en-US" sz="2800" b="1" dirty="0" smtClean="0">
                <a:solidFill>
                  <a:srgbClr val="00B050"/>
                </a:solidFill>
              </a:rPr>
              <a:t>Total </a:t>
            </a:r>
            <a:r>
              <a:rPr lang="en-US" sz="2800" b="1" dirty="0">
                <a:solidFill>
                  <a:srgbClr val="00B050"/>
                </a:solidFill>
              </a:rPr>
              <a:t>weight of dried samples (lb.)</a:t>
            </a:r>
            <a:r>
              <a:rPr lang="en-US" sz="2800" b="1" dirty="0"/>
              <a:t>/</a:t>
            </a:r>
            <a:r>
              <a:rPr lang="en-US" sz="2800" b="1" dirty="0">
                <a:solidFill>
                  <a:srgbClr val="00B050"/>
                </a:solidFill>
              </a:rPr>
              <a:t> </a:t>
            </a:r>
            <a:r>
              <a:rPr lang="en-US" sz="2800" b="1" dirty="0">
                <a:solidFill>
                  <a:srgbClr val="7030A0"/>
                </a:solidFill>
              </a:rPr>
              <a:t># square feet </a:t>
            </a:r>
            <a:r>
              <a:rPr lang="en-US" sz="2800" b="1" dirty="0" smtClean="0">
                <a:solidFill>
                  <a:srgbClr val="7030A0"/>
                </a:solidFill>
              </a:rPr>
              <a:t>sampled</a:t>
            </a:r>
            <a:r>
              <a:rPr lang="en-US" sz="2800" b="1" dirty="0" smtClean="0"/>
              <a:t>) </a:t>
            </a:r>
            <a:r>
              <a:rPr lang="en-US" sz="2800" b="1" dirty="0"/>
              <a:t>X </a:t>
            </a:r>
            <a:r>
              <a:rPr lang="en-US" sz="2800" b="1" dirty="0" smtClean="0"/>
              <a:t>(</a:t>
            </a:r>
            <a:r>
              <a:rPr lang="en-US" sz="2800" b="1" dirty="0" smtClean="0">
                <a:solidFill>
                  <a:srgbClr val="0070C0"/>
                </a:solidFill>
              </a:rPr>
              <a:t>43,560 </a:t>
            </a:r>
            <a:r>
              <a:rPr lang="en-US" sz="2800" b="1" dirty="0">
                <a:solidFill>
                  <a:srgbClr val="0070C0"/>
                </a:solidFill>
              </a:rPr>
              <a:t>sq. ft</a:t>
            </a:r>
            <a:r>
              <a:rPr lang="en-US" sz="2800" b="1" dirty="0" smtClean="0">
                <a:solidFill>
                  <a:srgbClr val="0070C0"/>
                </a:solidFill>
              </a:rPr>
              <a:t>./Acre</a:t>
            </a:r>
            <a:r>
              <a:rPr lang="en-US" b="1" dirty="0" smtClean="0"/>
              <a:t>)</a:t>
            </a:r>
            <a:endParaRPr lang="en-US" b="1" dirty="0"/>
          </a:p>
          <a:p>
            <a:pPr marL="0" indent="0" algn="ctr">
              <a:buNone/>
            </a:pPr>
            <a:r>
              <a:rPr lang="en-US" sz="2400" b="1" i="1" dirty="0" smtClean="0">
                <a:solidFill>
                  <a:schemeClr val="accent6">
                    <a:lumMod val="75000"/>
                  </a:schemeClr>
                </a:solidFill>
              </a:rPr>
              <a:t>Then multiply by percent nitrogen in the plant tissue</a:t>
            </a:r>
            <a:endParaRPr lang="en-US" sz="2000" b="1" i="1" dirty="0" smtClean="0">
              <a:solidFill>
                <a:schemeClr val="accent6">
                  <a:lumMod val="75000"/>
                </a:schemeClr>
              </a:solidFill>
            </a:endParaRPr>
          </a:p>
          <a:p>
            <a:pPr lvl="1"/>
            <a:r>
              <a:rPr lang="en-US" sz="1600" i="1" dirty="0" smtClean="0"/>
              <a:t>General Estimates: Annual </a:t>
            </a:r>
            <a:r>
              <a:rPr lang="en-US" sz="1600" i="1" dirty="0"/>
              <a:t>legumes </a:t>
            </a:r>
            <a:r>
              <a:rPr lang="en-US" sz="1600" i="1" dirty="0" smtClean="0"/>
              <a:t>3.5-4.0% </a:t>
            </a:r>
            <a:r>
              <a:rPr lang="en-US" sz="1600" i="1" dirty="0" smtClean="0"/>
              <a:t>N </a:t>
            </a:r>
            <a:r>
              <a:rPr lang="en-US" sz="1600" i="1" dirty="0"/>
              <a:t>in </a:t>
            </a:r>
            <a:r>
              <a:rPr lang="en-US" sz="1600" i="1" dirty="0" smtClean="0"/>
              <a:t>their </a:t>
            </a:r>
            <a:r>
              <a:rPr lang="en-US" sz="1600" i="1" dirty="0"/>
              <a:t>aboveground parts prior to </a:t>
            </a:r>
            <a:r>
              <a:rPr lang="en-US" sz="1600" i="1" dirty="0" smtClean="0"/>
              <a:t>FLOWERING and </a:t>
            </a:r>
            <a:r>
              <a:rPr lang="en-US" sz="1600" i="1" dirty="0" smtClean="0"/>
              <a:t>3.0-3.5</a:t>
            </a:r>
            <a:r>
              <a:rPr lang="en-US" sz="1600" i="1" dirty="0" smtClean="0"/>
              <a:t>% </a:t>
            </a:r>
            <a:r>
              <a:rPr lang="en-US" sz="1600" i="1" dirty="0"/>
              <a:t>percent at </a:t>
            </a:r>
            <a:r>
              <a:rPr lang="en-US" sz="1600" i="1" dirty="0" smtClean="0"/>
              <a:t>flowering</a:t>
            </a:r>
            <a:r>
              <a:rPr lang="en-US" sz="1600" dirty="0" smtClean="0"/>
              <a:t>. </a:t>
            </a:r>
            <a:r>
              <a:rPr lang="en-US" sz="1600" baseline="30000" dirty="0"/>
              <a:t>1</a:t>
            </a:r>
          </a:p>
          <a:p>
            <a:pPr lvl="1"/>
            <a:endParaRPr lang="en-US" sz="1600" i="1" dirty="0"/>
          </a:p>
          <a:p>
            <a:endParaRPr lang="en-US" dirty="0"/>
          </a:p>
        </p:txBody>
      </p:sp>
      <p:sp>
        <p:nvSpPr>
          <p:cNvPr id="4" name="TextBox 3"/>
          <p:cNvSpPr txBox="1"/>
          <p:nvPr/>
        </p:nvSpPr>
        <p:spPr>
          <a:xfrm>
            <a:off x="1455089" y="4295729"/>
            <a:ext cx="7231711" cy="923330"/>
          </a:xfrm>
          <a:prstGeom prst="rect">
            <a:avLst/>
          </a:prstGeom>
          <a:noFill/>
        </p:spPr>
        <p:txBody>
          <a:bodyPr wrap="square" rtlCol="0">
            <a:spAutoFit/>
          </a:bodyPr>
          <a:lstStyle/>
          <a:p>
            <a:r>
              <a:rPr lang="en-US" b="1" dirty="0" smtClean="0"/>
              <a:t>Example</a:t>
            </a:r>
            <a:r>
              <a:rPr lang="en-US" dirty="0" smtClean="0"/>
              <a:t>: 37 grams= 37/454 g per lb.= 0.081 </a:t>
            </a:r>
            <a:r>
              <a:rPr lang="en-US" dirty="0" err="1" smtClean="0"/>
              <a:t>lb</a:t>
            </a:r>
            <a:endParaRPr lang="en-US" dirty="0" smtClean="0"/>
          </a:p>
          <a:p>
            <a:r>
              <a:rPr lang="en-US" dirty="0" smtClean="0"/>
              <a:t> (</a:t>
            </a:r>
            <a:r>
              <a:rPr lang="en-US" dirty="0" smtClean="0">
                <a:solidFill>
                  <a:srgbClr val="00B050"/>
                </a:solidFill>
              </a:rPr>
              <a:t>0.081 lbs</a:t>
            </a:r>
            <a:r>
              <a:rPr lang="en-US" dirty="0" smtClean="0">
                <a:solidFill>
                  <a:srgbClr val="FF0000"/>
                </a:solidFill>
              </a:rPr>
              <a:t>./ </a:t>
            </a:r>
            <a:r>
              <a:rPr lang="en-US" dirty="0" smtClean="0">
                <a:solidFill>
                  <a:srgbClr val="7030A0"/>
                </a:solidFill>
              </a:rPr>
              <a:t>2.25 sq. ft. sampling square</a:t>
            </a:r>
            <a:r>
              <a:rPr lang="en-US" dirty="0" smtClean="0">
                <a:solidFill>
                  <a:srgbClr val="FF0000"/>
                </a:solidFill>
              </a:rPr>
              <a:t>= 0.036</a:t>
            </a:r>
            <a:r>
              <a:rPr lang="en-US" dirty="0" smtClean="0"/>
              <a:t>)</a:t>
            </a:r>
            <a:r>
              <a:rPr lang="en-US" dirty="0" smtClean="0">
                <a:solidFill>
                  <a:srgbClr val="FF0000"/>
                </a:solidFill>
              </a:rPr>
              <a:t> </a:t>
            </a:r>
            <a:r>
              <a:rPr lang="en-US" dirty="0" smtClean="0"/>
              <a:t>x</a:t>
            </a:r>
            <a:r>
              <a:rPr lang="en-US" dirty="0" smtClean="0">
                <a:solidFill>
                  <a:srgbClr val="FF0000"/>
                </a:solidFill>
              </a:rPr>
              <a:t> </a:t>
            </a:r>
            <a:r>
              <a:rPr lang="en-US" dirty="0" smtClean="0">
                <a:solidFill>
                  <a:srgbClr val="0070C0"/>
                </a:solidFill>
              </a:rPr>
              <a:t>(43,560/1)</a:t>
            </a:r>
            <a:r>
              <a:rPr lang="en-US" dirty="0" smtClean="0">
                <a:solidFill>
                  <a:srgbClr val="FF0000"/>
                </a:solidFill>
              </a:rPr>
              <a:t>=  </a:t>
            </a:r>
            <a:r>
              <a:rPr lang="en-US" dirty="0" smtClean="0"/>
              <a:t>1,577 lbs. of biomass per acre </a:t>
            </a:r>
            <a:r>
              <a:rPr lang="en-US" dirty="0" smtClean="0">
                <a:solidFill>
                  <a:srgbClr val="FF0000"/>
                </a:solidFill>
              </a:rPr>
              <a:t> x 3% N = </a:t>
            </a:r>
            <a:r>
              <a:rPr lang="en-US" b="1" dirty="0" smtClean="0"/>
              <a:t>47.33 lbs. of Total Nitrogen</a:t>
            </a:r>
            <a:endParaRPr lang="en-US" b="1" dirty="0"/>
          </a:p>
        </p:txBody>
      </p:sp>
    </p:spTree>
    <p:extLst>
      <p:ext uri="{BB962C8B-B14F-4D97-AF65-F5344CB8AC3E}">
        <p14:creationId xmlns:p14="http://schemas.microsoft.com/office/powerpoint/2010/main" val="338676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Factors </a:t>
            </a:r>
            <a:r>
              <a:rPr lang="en-US" b="1" dirty="0"/>
              <a:t>A</a:t>
            </a:r>
            <a:r>
              <a:rPr lang="en-US" b="1" dirty="0" smtClean="0"/>
              <a:t>ffecting Nitrogen Return to Cash Crop</a:t>
            </a:r>
            <a:endParaRPr lang="en-US" b="1" dirty="0"/>
          </a:p>
        </p:txBody>
      </p:sp>
      <p:sp>
        <p:nvSpPr>
          <p:cNvPr id="3" name="Content Placeholder 2"/>
          <p:cNvSpPr>
            <a:spLocks noGrp="1"/>
          </p:cNvSpPr>
          <p:nvPr>
            <p:ph idx="1"/>
          </p:nvPr>
        </p:nvSpPr>
        <p:spPr>
          <a:xfrm>
            <a:off x="457200" y="1600200"/>
            <a:ext cx="8229600" cy="4247444"/>
          </a:xfrm>
        </p:spPr>
        <p:txBody>
          <a:bodyPr>
            <a:normAutofit fontScale="55000" lnSpcReduction="20000"/>
          </a:bodyPr>
          <a:lstStyle/>
          <a:p>
            <a:r>
              <a:rPr lang="en-US" dirty="0"/>
              <a:t>Crop biomass incorporated or on soil </a:t>
            </a:r>
            <a:r>
              <a:rPr lang="en-US" dirty="0" smtClean="0"/>
              <a:t>surface</a:t>
            </a:r>
          </a:p>
          <a:p>
            <a:pPr lvl="1"/>
            <a:r>
              <a:rPr lang="en-US" dirty="0" smtClean="0"/>
              <a:t>Some sources estimate up to 25% less </a:t>
            </a:r>
            <a:r>
              <a:rPr lang="en-US" dirty="0"/>
              <a:t>Nitrogen </a:t>
            </a:r>
            <a:r>
              <a:rPr lang="en-US" dirty="0" smtClean="0"/>
              <a:t>from the cover crop will be returned to the cash crop if the residue is left on the soil surface rather than incorporated; other estimates suggest no difference between surface application and soil incorporation for the Southeast.</a:t>
            </a:r>
            <a:r>
              <a:rPr lang="en-US" baseline="30000" dirty="0"/>
              <a:t> </a:t>
            </a:r>
            <a:r>
              <a:rPr lang="en-US" baseline="30000" dirty="0" smtClean="0"/>
              <a:t>1</a:t>
            </a:r>
          </a:p>
          <a:p>
            <a:pPr lvl="1"/>
            <a:r>
              <a:rPr lang="en-US" dirty="0"/>
              <a:t>Nitrogen </a:t>
            </a:r>
            <a:r>
              <a:rPr lang="en-US" dirty="0" smtClean="0"/>
              <a:t>can be lost from cover crop residues due to microbial activity. </a:t>
            </a:r>
            <a:r>
              <a:rPr lang="en-US" baseline="30000" dirty="0"/>
              <a:t>1</a:t>
            </a:r>
          </a:p>
          <a:p>
            <a:r>
              <a:rPr lang="en-US" dirty="0" smtClean="0"/>
              <a:t>Soil temperature </a:t>
            </a:r>
            <a:r>
              <a:rPr lang="en-US" baseline="30000" dirty="0" smtClean="0"/>
              <a:t>8</a:t>
            </a:r>
            <a:endParaRPr lang="en-US" baseline="30000" dirty="0" smtClean="0"/>
          </a:p>
          <a:p>
            <a:pPr lvl="1"/>
            <a:r>
              <a:rPr lang="en-US" dirty="0" smtClean="0"/>
              <a:t>Influences </a:t>
            </a:r>
            <a:r>
              <a:rPr lang="en-US" dirty="0" smtClean="0"/>
              <a:t>soil biological activity</a:t>
            </a:r>
          </a:p>
          <a:p>
            <a:r>
              <a:rPr lang="en-US" dirty="0" smtClean="0"/>
              <a:t>Soil </a:t>
            </a:r>
            <a:r>
              <a:rPr lang="en-US" dirty="0"/>
              <a:t>moisture </a:t>
            </a:r>
            <a:r>
              <a:rPr lang="en-US" baseline="30000" dirty="0" smtClean="0"/>
              <a:t>8</a:t>
            </a:r>
            <a:endParaRPr lang="en-US" dirty="0" smtClean="0"/>
          </a:p>
          <a:p>
            <a:pPr lvl="1"/>
            <a:r>
              <a:rPr lang="en-US" dirty="0"/>
              <a:t>Influences soil </a:t>
            </a:r>
            <a:r>
              <a:rPr lang="en-US" dirty="0"/>
              <a:t>biological activity</a:t>
            </a:r>
          </a:p>
          <a:p>
            <a:r>
              <a:rPr lang="en-US" dirty="0" smtClean="0"/>
              <a:t>C:N ratio of biomass</a:t>
            </a:r>
            <a:r>
              <a:rPr lang="en-US" baseline="30000" dirty="0" smtClean="0"/>
              <a:t>2</a:t>
            </a:r>
          </a:p>
          <a:p>
            <a:pPr lvl="1"/>
            <a:r>
              <a:rPr lang="en-US" dirty="0" smtClean="0"/>
              <a:t>Immobilization (tie up) </a:t>
            </a:r>
            <a:r>
              <a:rPr lang="en-US" dirty="0" smtClean="0"/>
              <a:t>&gt;30:1</a:t>
            </a:r>
            <a:endParaRPr lang="en-US" dirty="0" smtClean="0"/>
          </a:p>
          <a:p>
            <a:pPr lvl="1"/>
            <a:r>
              <a:rPr lang="en-US" dirty="0" smtClean="0"/>
              <a:t>Mobilization (release) </a:t>
            </a:r>
            <a:r>
              <a:rPr lang="en-US" dirty="0" smtClean="0"/>
              <a:t>&lt;15:1</a:t>
            </a:r>
          </a:p>
          <a:p>
            <a:r>
              <a:rPr lang="en-US" dirty="0" smtClean="0"/>
              <a:t>Time</a:t>
            </a:r>
            <a:endParaRPr lang="en-US" dirty="0" smtClean="0"/>
          </a:p>
          <a:p>
            <a:pPr lvl="1"/>
            <a:r>
              <a:rPr lang="en-US" dirty="0" smtClean="0"/>
              <a:t>General </a:t>
            </a:r>
            <a:r>
              <a:rPr lang="en-US" dirty="0" smtClean="0"/>
              <a:t>rule of thumb has suggested </a:t>
            </a:r>
            <a:r>
              <a:rPr lang="en-US" dirty="0" smtClean="0"/>
              <a:t>much of the </a:t>
            </a:r>
            <a:r>
              <a:rPr lang="en-US" dirty="0" smtClean="0"/>
              <a:t>plant available Nitrogen (50-75%) supplied by the cover crop is </a:t>
            </a:r>
            <a:r>
              <a:rPr lang="en-US" dirty="0" smtClean="0"/>
              <a:t>released 4-6 weeks after </a:t>
            </a:r>
            <a:r>
              <a:rPr lang="en-US" dirty="0" smtClean="0"/>
              <a:t>incorporation or termination</a:t>
            </a:r>
          </a:p>
          <a:p>
            <a:pPr lvl="2"/>
            <a:r>
              <a:rPr lang="en-US" sz="2900" i="1" dirty="0" smtClean="0">
                <a:solidFill>
                  <a:schemeClr val="accent3">
                    <a:lumMod val="50000"/>
                  </a:schemeClr>
                </a:solidFill>
              </a:rPr>
              <a:t>So if the nitrogen credit was estimated to be 60lbs; 30-45 lbs. of that will have become available in the first 4-6 weeks after termination</a:t>
            </a:r>
            <a:endParaRPr lang="en-US" sz="2900" i="1" dirty="0" smtClean="0">
              <a:solidFill>
                <a:schemeClr val="accent3">
                  <a:lumMod val="50000"/>
                </a:schemeClr>
              </a:solidFill>
            </a:endParaRPr>
          </a:p>
        </p:txBody>
      </p:sp>
      <p:cxnSp>
        <p:nvCxnSpPr>
          <p:cNvPr id="5" name="Straight Arrow Connector 4"/>
          <p:cNvCxnSpPr/>
          <p:nvPr/>
        </p:nvCxnSpPr>
        <p:spPr>
          <a:xfrm>
            <a:off x="3871436" y="3044732"/>
            <a:ext cx="1188720" cy="9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3871436" y="3466371"/>
            <a:ext cx="1245578" cy="1095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71062" y="3052753"/>
            <a:ext cx="3124309" cy="369332"/>
          </a:xfrm>
          <a:prstGeom prst="rect">
            <a:avLst/>
          </a:prstGeom>
          <a:noFill/>
        </p:spPr>
        <p:txBody>
          <a:bodyPr wrap="square" rtlCol="0">
            <a:spAutoFit/>
          </a:bodyPr>
          <a:lstStyle/>
          <a:p>
            <a:r>
              <a:rPr lang="en-US" dirty="0" smtClean="0"/>
              <a:t>Affect rates of mineralization</a:t>
            </a:r>
            <a:endParaRPr lang="en-US" dirty="0"/>
          </a:p>
        </p:txBody>
      </p:sp>
    </p:spTree>
    <p:extLst>
      <p:ext uri="{BB962C8B-B14F-4D97-AF65-F5344CB8AC3E}">
        <p14:creationId xmlns:p14="http://schemas.microsoft.com/office/powerpoint/2010/main" val="309893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Crop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ver Crop Training [Read-Only]" id="{FD453A38-6711-4205-9561-39E3056AF7B8}" vid="{845F3CBD-BD90-4AE7-883E-734F9A4A10F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ver Crop Training [Read-Only]" id="{FD453A38-6711-4205-9561-39E3056AF7B8}" vid="{8701F1C8-E109-4D10-A29C-7FDDEE3D9B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3697</TotalTime>
  <Words>2092</Words>
  <Application>Microsoft Office PowerPoint</Application>
  <PresentationFormat>On-screen Show (4:3)</PresentationFormat>
  <Paragraphs>204</Paragraphs>
  <Slides>17</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ＭＳ Ｐゴシック</vt:lpstr>
      <vt:lpstr>Arial</vt:lpstr>
      <vt:lpstr>Calibri</vt:lpstr>
      <vt:lpstr>Rockwell</vt:lpstr>
      <vt:lpstr>Times New Roman</vt:lpstr>
      <vt:lpstr>Wingdings</vt:lpstr>
      <vt:lpstr>CoverCrop training</vt:lpstr>
      <vt:lpstr>Custom Design</vt:lpstr>
      <vt:lpstr>Session 4</vt:lpstr>
      <vt:lpstr>Outline</vt:lpstr>
      <vt:lpstr>PowerPoint Presentation</vt:lpstr>
      <vt:lpstr>Legume Cover Crop Require Inoculants</vt:lpstr>
      <vt:lpstr>How much nitrogen can cover crops fix? </vt:lpstr>
      <vt:lpstr>Factors Affecting Nitrogen Content of Cover Crop</vt:lpstr>
      <vt:lpstr>Estimating Nitrogen Credits from Cover Crops</vt:lpstr>
      <vt:lpstr>Example Estimating Nitrogen Credits from Cover Crops</vt:lpstr>
      <vt:lpstr>Factors Affecting Nitrogen Return to Cash Crop</vt:lpstr>
      <vt:lpstr>PowerPoint Presentation</vt:lpstr>
      <vt:lpstr>Timing of Cover Crop Nitrogen Release and Cash Crop Demand</vt:lpstr>
      <vt:lpstr>Nutrient Inputs from Legume Cover Crops and Cover Crop Mixes</vt:lpstr>
      <vt:lpstr>Calculators: Cover Crop Nitrogen Credits</vt:lpstr>
      <vt:lpstr>Costs of Cover Crop Nitrogen</vt:lpstr>
      <vt:lpstr>Take Home Message</vt:lpstr>
      <vt:lpstr>Authors and Acknowledgements</vt:lpstr>
      <vt:lpstr>Resources and 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 McWhirt</dc:creator>
  <cp:lastModifiedBy>Amanda McWhirt</cp:lastModifiedBy>
  <cp:revision>80</cp:revision>
  <dcterms:created xsi:type="dcterms:W3CDTF">2019-01-12T20:15:37Z</dcterms:created>
  <dcterms:modified xsi:type="dcterms:W3CDTF">2019-07-23T19:40:49Z</dcterms:modified>
</cp:coreProperties>
</file>