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4" r:id="rId2"/>
  </p:sldMasterIdLst>
  <p:notesMasterIdLst>
    <p:notesMasterId r:id="rId20"/>
  </p:notesMasterIdLst>
  <p:sldIdLst>
    <p:sldId id="277" r:id="rId3"/>
    <p:sldId id="257" r:id="rId4"/>
    <p:sldId id="262" r:id="rId5"/>
    <p:sldId id="278" r:id="rId6"/>
    <p:sldId id="271" r:id="rId7"/>
    <p:sldId id="260" r:id="rId8"/>
    <p:sldId id="266" r:id="rId9"/>
    <p:sldId id="261" r:id="rId10"/>
    <p:sldId id="276" r:id="rId11"/>
    <p:sldId id="264" r:id="rId12"/>
    <p:sldId id="270" r:id="rId13"/>
    <p:sldId id="258" r:id="rId14"/>
    <p:sldId id="259" r:id="rId15"/>
    <p:sldId id="268" r:id="rId16"/>
    <p:sldId id="272" r:id="rId17"/>
    <p:sldId id="280" r:id="rId18"/>
    <p:sldId id="274"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8" autoAdjust="0"/>
    <p:restoredTop sz="72941" autoAdjust="0"/>
  </p:normalViewPr>
  <p:slideViewPr>
    <p:cSldViewPr snapToGrid="0">
      <p:cViewPr varScale="1">
        <p:scale>
          <a:sx n="82" d="100"/>
          <a:sy n="82" d="100"/>
        </p:scale>
        <p:origin x="191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3F8071-79DD-4690-B3E9-B0CC5F6845F9}" type="doc">
      <dgm:prSet loTypeId="urn:microsoft.com/office/officeart/2005/8/layout/venn2" loCatId="relationship" qsTypeId="urn:microsoft.com/office/officeart/2005/8/quickstyle/3d4" qsCatId="3D" csTypeId="urn:microsoft.com/office/officeart/2005/8/colors/colorful1" csCatId="colorful" phldr="1"/>
      <dgm:spPr/>
      <dgm:t>
        <a:bodyPr/>
        <a:lstStyle/>
        <a:p>
          <a:endParaRPr lang="en-US"/>
        </a:p>
      </dgm:t>
    </dgm:pt>
    <dgm:pt modelId="{74015F83-ECF3-40D4-B036-CAB3BEC1DD1B}">
      <dgm:prSet phldrT="[Text]" custT="1"/>
      <dgm:spPr/>
      <dgm:t>
        <a:bodyPr/>
        <a:lstStyle/>
        <a:p>
          <a:r>
            <a:rPr lang="en-US" sz="2000" dirty="0" smtClean="0"/>
            <a:t>5. Site Location or Available Equipment</a:t>
          </a:r>
          <a:endParaRPr lang="en-US" sz="2000" dirty="0"/>
        </a:p>
      </dgm:t>
    </dgm:pt>
    <dgm:pt modelId="{0D169552-A6F7-40E4-964D-036F889F0D15}" type="parTrans" cxnId="{F38060A5-E9DA-4020-B291-16D1EFB2B731}">
      <dgm:prSet/>
      <dgm:spPr/>
      <dgm:t>
        <a:bodyPr/>
        <a:lstStyle/>
        <a:p>
          <a:endParaRPr lang="en-US" sz="1600">
            <a:solidFill>
              <a:schemeClr val="tx2">
                <a:lumMod val="75000"/>
              </a:schemeClr>
            </a:solidFill>
          </a:endParaRPr>
        </a:p>
      </dgm:t>
    </dgm:pt>
    <dgm:pt modelId="{9596522E-1C0A-49F5-AF7A-4D43B3A507B6}" type="sibTrans" cxnId="{F38060A5-E9DA-4020-B291-16D1EFB2B731}">
      <dgm:prSet/>
      <dgm:spPr/>
      <dgm:t>
        <a:bodyPr/>
        <a:lstStyle/>
        <a:p>
          <a:endParaRPr lang="en-US" sz="1600">
            <a:solidFill>
              <a:schemeClr val="tx2">
                <a:lumMod val="75000"/>
              </a:schemeClr>
            </a:solidFill>
          </a:endParaRPr>
        </a:p>
      </dgm:t>
    </dgm:pt>
    <dgm:pt modelId="{A37917D5-7613-4DBB-B511-FBED467F8F08}">
      <dgm:prSet phldrT="[Text]" custT="1"/>
      <dgm:spPr/>
      <dgm:t>
        <a:bodyPr/>
        <a:lstStyle/>
        <a:p>
          <a:r>
            <a:rPr lang="en-US" sz="2000" dirty="0" smtClean="0"/>
            <a:t>4. Variety Selection</a:t>
          </a:r>
        </a:p>
      </dgm:t>
    </dgm:pt>
    <dgm:pt modelId="{B82FDF46-B018-49E5-910D-22A2F85470B4}" type="parTrans" cxnId="{C25A286A-9569-485C-AD8A-A57D1D73BFAD}">
      <dgm:prSet/>
      <dgm:spPr/>
      <dgm:t>
        <a:bodyPr/>
        <a:lstStyle/>
        <a:p>
          <a:endParaRPr lang="en-US" sz="1600">
            <a:solidFill>
              <a:schemeClr val="tx2">
                <a:lumMod val="75000"/>
              </a:schemeClr>
            </a:solidFill>
          </a:endParaRPr>
        </a:p>
      </dgm:t>
    </dgm:pt>
    <dgm:pt modelId="{DDABC7EE-D69A-419F-AB81-E84219B3AED6}" type="sibTrans" cxnId="{C25A286A-9569-485C-AD8A-A57D1D73BFAD}">
      <dgm:prSet/>
      <dgm:spPr/>
      <dgm:t>
        <a:bodyPr/>
        <a:lstStyle/>
        <a:p>
          <a:endParaRPr lang="en-US" sz="1600">
            <a:solidFill>
              <a:schemeClr val="tx2">
                <a:lumMod val="75000"/>
              </a:schemeClr>
            </a:solidFill>
          </a:endParaRPr>
        </a:p>
      </dgm:t>
    </dgm:pt>
    <dgm:pt modelId="{74A9B50E-13A1-4814-BEE4-A9BC50605177}">
      <dgm:prSet custT="1"/>
      <dgm:spPr/>
      <dgm:t>
        <a:bodyPr/>
        <a:lstStyle/>
        <a:p>
          <a:r>
            <a:rPr lang="en-US" sz="2000" dirty="0" smtClean="0"/>
            <a:t>3. Compliment the next cash crop</a:t>
          </a:r>
          <a:endParaRPr lang="en-US" sz="2000" dirty="0"/>
        </a:p>
      </dgm:t>
    </dgm:pt>
    <dgm:pt modelId="{32617CD7-AD01-46D2-974E-BA23A4F34000}" type="parTrans" cxnId="{803F2D25-D0F3-46C7-BA8C-4B4A065C952F}">
      <dgm:prSet/>
      <dgm:spPr/>
      <dgm:t>
        <a:bodyPr/>
        <a:lstStyle/>
        <a:p>
          <a:endParaRPr lang="en-US" sz="1600">
            <a:solidFill>
              <a:schemeClr val="tx2">
                <a:lumMod val="75000"/>
              </a:schemeClr>
            </a:solidFill>
          </a:endParaRPr>
        </a:p>
      </dgm:t>
    </dgm:pt>
    <dgm:pt modelId="{704A42C9-D848-480D-8DE0-A03B499C5DE9}" type="sibTrans" cxnId="{803F2D25-D0F3-46C7-BA8C-4B4A065C952F}">
      <dgm:prSet/>
      <dgm:spPr/>
      <dgm:t>
        <a:bodyPr/>
        <a:lstStyle/>
        <a:p>
          <a:endParaRPr lang="en-US" sz="1600">
            <a:solidFill>
              <a:schemeClr val="tx2">
                <a:lumMod val="75000"/>
              </a:schemeClr>
            </a:solidFill>
          </a:endParaRPr>
        </a:p>
      </dgm:t>
    </dgm:pt>
    <dgm:pt modelId="{CF5DD0B2-6AC7-40A2-81D8-DAC66FBA6FC0}">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dirty="0" smtClean="0"/>
            <a:t> 1.</a:t>
          </a:r>
          <a:r>
            <a:rPr lang="en-US" sz="2000" dirty="0" smtClean="0"/>
            <a:t>What is the goal? </a:t>
          </a:r>
          <a:r>
            <a:rPr lang="en-US" sz="1600" dirty="0" smtClean="0"/>
            <a:t> </a:t>
          </a:r>
        </a:p>
        <a:p>
          <a:pPr defTabSz="711200">
            <a:lnSpc>
              <a:spcPct val="90000"/>
            </a:lnSpc>
            <a:spcBef>
              <a:spcPct val="0"/>
            </a:spcBef>
            <a:spcAft>
              <a:spcPct val="35000"/>
            </a:spcAft>
          </a:pPr>
          <a:endParaRPr lang="en-US" sz="1600" dirty="0"/>
        </a:p>
      </dgm:t>
    </dgm:pt>
    <dgm:pt modelId="{96F8C006-902B-43A5-8346-31848E8B91EC}" type="sibTrans" cxnId="{46E971A1-F0AC-493F-81BD-CA578D172314}">
      <dgm:prSet/>
      <dgm:spPr/>
      <dgm:t>
        <a:bodyPr/>
        <a:lstStyle/>
        <a:p>
          <a:endParaRPr lang="en-US" sz="1600">
            <a:solidFill>
              <a:schemeClr val="tx2">
                <a:lumMod val="75000"/>
              </a:schemeClr>
            </a:solidFill>
          </a:endParaRPr>
        </a:p>
      </dgm:t>
    </dgm:pt>
    <dgm:pt modelId="{B5EC15C8-67B0-4264-AAE5-322DFC55ADFE}" type="parTrans" cxnId="{46E971A1-F0AC-493F-81BD-CA578D172314}">
      <dgm:prSet/>
      <dgm:spPr/>
      <dgm:t>
        <a:bodyPr/>
        <a:lstStyle/>
        <a:p>
          <a:endParaRPr lang="en-US" sz="1600">
            <a:solidFill>
              <a:schemeClr val="tx2">
                <a:lumMod val="75000"/>
              </a:schemeClr>
            </a:solidFill>
          </a:endParaRPr>
        </a:p>
      </dgm:t>
    </dgm:pt>
    <dgm:pt modelId="{2FC915A8-7610-43AC-A45F-E3C4B38549F5}">
      <dgm:prSet custT="1"/>
      <dgm:spPr/>
      <dgm:t>
        <a:bodyPr/>
        <a:lstStyle/>
        <a:p>
          <a:r>
            <a:rPr lang="en-US" sz="2000" dirty="0" smtClean="0"/>
            <a:t>2. Season and Timing</a:t>
          </a:r>
          <a:endParaRPr lang="en-US" sz="2000" dirty="0"/>
        </a:p>
      </dgm:t>
    </dgm:pt>
    <dgm:pt modelId="{9E11314E-9422-4C12-9AB3-0C57A17B441D}" type="parTrans" cxnId="{8E833838-09CB-4F97-AA78-863D3FB30E73}">
      <dgm:prSet/>
      <dgm:spPr/>
      <dgm:t>
        <a:bodyPr/>
        <a:lstStyle/>
        <a:p>
          <a:endParaRPr lang="en-US"/>
        </a:p>
      </dgm:t>
    </dgm:pt>
    <dgm:pt modelId="{0AC4C4BE-6E27-4533-8ABB-EBBB24E0C373}" type="sibTrans" cxnId="{8E833838-09CB-4F97-AA78-863D3FB30E73}">
      <dgm:prSet/>
      <dgm:spPr/>
      <dgm:t>
        <a:bodyPr/>
        <a:lstStyle/>
        <a:p>
          <a:endParaRPr lang="en-US"/>
        </a:p>
      </dgm:t>
    </dgm:pt>
    <dgm:pt modelId="{BA057447-645C-4579-922E-99A0C0E0E0AE}" type="pres">
      <dgm:prSet presAssocID="{E93F8071-79DD-4690-B3E9-B0CC5F6845F9}" presName="Name0" presStyleCnt="0">
        <dgm:presLayoutVars>
          <dgm:chMax val="7"/>
          <dgm:resizeHandles val="exact"/>
        </dgm:presLayoutVars>
      </dgm:prSet>
      <dgm:spPr/>
      <dgm:t>
        <a:bodyPr/>
        <a:lstStyle/>
        <a:p>
          <a:endParaRPr lang="en-US"/>
        </a:p>
      </dgm:t>
    </dgm:pt>
    <dgm:pt modelId="{3B7A2F47-EC00-4DBE-B837-666CEC872CCB}" type="pres">
      <dgm:prSet presAssocID="{E93F8071-79DD-4690-B3E9-B0CC5F6845F9}" presName="comp1" presStyleCnt="0"/>
      <dgm:spPr/>
      <dgm:t>
        <a:bodyPr/>
        <a:lstStyle/>
        <a:p>
          <a:endParaRPr lang="en-US"/>
        </a:p>
      </dgm:t>
    </dgm:pt>
    <dgm:pt modelId="{F66D4789-927F-4986-9636-ECB3FF439D1D}" type="pres">
      <dgm:prSet presAssocID="{E93F8071-79DD-4690-B3E9-B0CC5F6845F9}" presName="circle1" presStyleLbl="node1" presStyleIdx="0" presStyleCnt="5" custScaleX="163834" custLinFactNeighborX="-4393" custLinFactNeighborY="482"/>
      <dgm:spPr/>
      <dgm:t>
        <a:bodyPr/>
        <a:lstStyle/>
        <a:p>
          <a:endParaRPr lang="en-US"/>
        </a:p>
      </dgm:t>
    </dgm:pt>
    <dgm:pt modelId="{03700C19-FB77-4F86-AEDE-CCE44CDA762A}" type="pres">
      <dgm:prSet presAssocID="{E93F8071-79DD-4690-B3E9-B0CC5F6845F9}" presName="c1text" presStyleLbl="node1" presStyleIdx="0" presStyleCnt="5">
        <dgm:presLayoutVars>
          <dgm:bulletEnabled val="1"/>
        </dgm:presLayoutVars>
      </dgm:prSet>
      <dgm:spPr/>
      <dgm:t>
        <a:bodyPr/>
        <a:lstStyle/>
        <a:p>
          <a:endParaRPr lang="en-US"/>
        </a:p>
      </dgm:t>
    </dgm:pt>
    <dgm:pt modelId="{84894104-62E5-438A-9C8A-F58F5FA5857C}" type="pres">
      <dgm:prSet presAssocID="{E93F8071-79DD-4690-B3E9-B0CC5F6845F9}" presName="comp2" presStyleCnt="0"/>
      <dgm:spPr/>
      <dgm:t>
        <a:bodyPr/>
        <a:lstStyle/>
        <a:p>
          <a:endParaRPr lang="en-US"/>
        </a:p>
      </dgm:t>
    </dgm:pt>
    <dgm:pt modelId="{F3C441F6-E13A-4F4E-87AA-393E07D108EA}" type="pres">
      <dgm:prSet presAssocID="{E93F8071-79DD-4690-B3E9-B0CC5F6845F9}" presName="circle2" presStyleLbl="node1" presStyleIdx="1" presStyleCnt="5" custScaleX="163834" custLinFactNeighborX="-1051" custLinFactNeighborY="150"/>
      <dgm:spPr/>
      <dgm:t>
        <a:bodyPr/>
        <a:lstStyle/>
        <a:p>
          <a:endParaRPr lang="en-US"/>
        </a:p>
      </dgm:t>
    </dgm:pt>
    <dgm:pt modelId="{4E621DF1-0848-4FC3-89B5-5C4754667884}" type="pres">
      <dgm:prSet presAssocID="{E93F8071-79DD-4690-B3E9-B0CC5F6845F9}" presName="c2text" presStyleLbl="node1" presStyleIdx="1" presStyleCnt="5">
        <dgm:presLayoutVars>
          <dgm:bulletEnabled val="1"/>
        </dgm:presLayoutVars>
      </dgm:prSet>
      <dgm:spPr/>
      <dgm:t>
        <a:bodyPr/>
        <a:lstStyle/>
        <a:p>
          <a:endParaRPr lang="en-US"/>
        </a:p>
      </dgm:t>
    </dgm:pt>
    <dgm:pt modelId="{BC8E1FCA-E552-4B3C-88A0-DF937D9B17C6}" type="pres">
      <dgm:prSet presAssocID="{E93F8071-79DD-4690-B3E9-B0CC5F6845F9}" presName="comp3" presStyleCnt="0"/>
      <dgm:spPr/>
      <dgm:t>
        <a:bodyPr/>
        <a:lstStyle/>
        <a:p>
          <a:endParaRPr lang="en-US"/>
        </a:p>
      </dgm:t>
    </dgm:pt>
    <dgm:pt modelId="{747EE9BE-968C-44B1-AC9F-7760FBFEAB1E}" type="pres">
      <dgm:prSet presAssocID="{E93F8071-79DD-4690-B3E9-B0CC5F6845F9}" presName="circle3" presStyleLbl="node1" presStyleIdx="2" presStyleCnt="5" custScaleX="163834"/>
      <dgm:spPr/>
      <dgm:t>
        <a:bodyPr/>
        <a:lstStyle/>
        <a:p>
          <a:endParaRPr lang="en-US"/>
        </a:p>
      </dgm:t>
    </dgm:pt>
    <dgm:pt modelId="{FBEA5499-298D-45CA-921B-B4DC78ACB42F}" type="pres">
      <dgm:prSet presAssocID="{E93F8071-79DD-4690-B3E9-B0CC5F6845F9}" presName="c3text" presStyleLbl="node1" presStyleIdx="2" presStyleCnt="5">
        <dgm:presLayoutVars>
          <dgm:bulletEnabled val="1"/>
        </dgm:presLayoutVars>
      </dgm:prSet>
      <dgm:spPr/>
      <dgm:t>
        <a:bodyPr/>
        <a:lstStyle/>
        <a:p>
          <a:endParaRPr lang="en-US"/>
        </a:p>
      </dgm:t>
    </dgm:pt>
    <dgm:pt modelId="{9595DE95-918C-4CAC-AF29-CD2E820AD8A4}" type="pres">
      <dgm:prSet presAssocID="{E93F8071-79DD-4690-B3E9-B0CC5F6845F9}" presName="comp4" presStyleCnt="0"/>
      <dgm:spPr/>
      <dgm:t>
        <a:bodyPr/>
        <a:lstStyle/>
        <a:p>
          <a:endParaRPr lang="en-US"/>
        </a:p>
      </dgm:t>
    </dgm:pt>
    <dgm:pt modelId="{89C7430C-A40D-4E81-82E4-F7282B537C36}" type="pres">
      <dgm:prSet presAssocID="{E93F8071-79DD-4690-B3E9-B0CC5F6845F9}" presName="circle4" presStyleLbl="node1" presStyleIdx="3" presStyleCnt="5" custScaleX="163834" custLinFactNeighborX="658" custLinFactNeighborY="6576"/>
      <dgm:spPr/>
      <dgm:t>
        <a:bodyPr/>
        <a:lstStyle/>
        <a:p>
          <a:endParaRPr lang="en-US"/>
        </a:p>
      </dgm:t>
    </dgm:pt>
    <dgm:pt modelId="{32AFAED4-A348-4ED0-8BC4-1EDE7FC4C6E6}" type="pres">
      <dgm:prSet presAssocID="{E93F8071-79DD-4690-B3E9-B0CC5F6845F9}" presName="c4text" presStyleLbl="node1" presStyleIdx="3" presStyleCnt="5">
        <dgm:presLayoutVars>
          <dgm:bulletEnabled val="1"/>
        </dgm:presLayoutVars>
      </dgm:prSet>
      <dgm:spPr/>
      <dgm:t>
        <a:bodyPr/>
        <a:lstStyle/>
        <a:p>
          <a:endParaRPr lang="en-US"/>
        </a:p>
      </dgm:t>
    </dgm:pt>
    <dgm:pt modelId="{6A79050F-B47E-4204-A2F8-2239A5FB84E1}" type="pres">
      <dgm:prSet presAssocID="{E93F8071-79DD-4690-B3E9-B0CC5F6845F9}" presName="comp5" presStyleCnt="0"/>
      <dgm:spPr/>
      <dgm:t>
        <a:bodyPr/>
        <a:lstStyle/>
        <a:p>
          <a:endParaRPr lang="en-US"/>
        </a:p>
      </dgm:t>
    </dgm:pt>
    <dgm:pt modelId="{DC2533E7-5374-46C4-9C1F-77748DB97828}" type="pres">
      <dgm:prSet presAssocID="{E93F8071-79DD-4690-B3E9-B0CC5F6845F9}" presName="circle5" presStyleLbl="node1" presStyleIdx="4" presStyleCnt="5" custScaleX="141049" custScaleY="81736" custLinFactNeighborY="8137"/>
      <dgm:spPr/>
      <dgm:t>
        <a:bodyPr/>
        <a:lstStyle/>
        <a:p>
          <a:endParaRPr lang="en-US"/>
        </a:p>
      </dgm:t>
    </dgm:pt>
    <dgm:pt modelId="{7FBD38A3-08B3-40EA-BD7E-E8D88FEA9C43}" type="pres">
      <dgm:prSet presAssocID="{E93F8071-79DD-4690-B3E9-B0CC5F6845F9}" presName="c5text" presStyleLbl="node1" presStyleIdx="4" presStyleCnt="5">
        <dgm:presLayoutVars>
          <dgm:bulletEnabled val="1"/>
        </dgm:presLayoutVars>
      </dgm:prSet>
      <dgm:spPr/>
      <dgm:t>
        <a:bodyPr/>
        <a:lstStyle/>
        <a:p>
          <a:endParaRPr lang="en-US"/>
        </a:p>
      </dgm:t>
    </dgm:pt>
  </dgm:ptLst>
  <dgm:cxnLst>
    <dgm:cxn modelId="{F38060A5-E9DA-4020-B291-16D1EFB2B731}" srcId="{E93F8071-79DD-4690-B3E9-B0CC5F6845F9}" destId="{74015F83-ECF3-40D4-B036-CAB3BEC1DD1B}" srcOrd="0" destOrd="0" parTransId="{0D169552-A6F7-40E4-964D-036F889F0D15}" sibTransId="{9596522E-1C0A-49F5-AF7A-4D43B3A507B6}"/>
    <dgm:cxn modelId="{46E971A1-F0AC-493F-81BD-CA578D172314}" srcId="{E93F8071-79DD-4690-B3E9-B0CC5F6845F9}" destId="{CF5DD0B2-6AC7-40A2-81D8-DAC66FBA6FC0}" srcOrd="4" destOrd="0" parTransId="{B5EC15C8-67B0-4264-AAE5-322DFC55ADFE}" sibTransId="{96F8C006-902B-43A5-8346-31848E8B91EC}"/>
    <dgm:cxn modelId="{75768F74-3CE0-47BA-B1A7-690B94438D92}" type="presOf" srcId="{74015F83-ECF3-40D4-B036-CAB3BEC1DD1B}" destId="{F66D4789-927F-4986-9636-ECB3FF439D1D}" srcOrd="0" destOrd="0" presId="urn:microsoft.com/office/officeart/2005/8/layout/venn2"/>
    <dgm:cxn modelId="{D9035086-F9A6-48B2-8675-5E10D536F0E6}" type="presOf" srcId="{CF5DD0B2-6AC7-40A2-81D8-DAC66FBA6FC0}" destId="{7FBD38A3-08B3-40EA-BD7E-E8D88FEA9C43}" srcOrd="1" destOrd="0" presId="urn:microsoft.com/office/officeart/2005/8/layout/venn2"/>
    <dgm:cxn modelId="{6421BB19-107A-441B-86C0-19610289C1A4}" type="presOf" srcId="{A37917D5-7613-4DBB-B511-FBED467F8F08}" destId="{F3C441F6-E13A-4F4E-87AA-393E07D108EA}" srcOrd="0" destOrd="0" presId="urn:microsoft.com/office/officeart/2005/8/layout/venn2"/>
    <dgm:cxn modelId="{8E833838-09CB-4F97-AA78-863D3FB30E73}" srcId="{E93F8071-79DD-4690-B3E9-B0CC5F6845F9}" destId="{2FC915A8-7610-43AC-A45F-E3C4B38549F5}" srcOrd="3" destOrd="0" parTransId="{9E11314E-9422-4C12-9AB3-0C57A17B441D}" sibTransId="{0AC4C4BE-6E27-4533-8ABB-EBBB24E0C373}"/>
    <dgm:cxn modelId="{6326CA4B-FE27-4AD2-A01B-023BEDE762C8}" type="presOf" srcId="{2FC915A8-7610-43AC-A45F-E3C4B38549F5}" destId="{32AFAED4-A348-4ED0-8BC4-1EDE7FC4C6E6}" srcOrd="1" destOrd="0" presId="urn:microsoft.com/office/officeart/2005/8/layout/venn2"/>
    <dgm:cxn modelId="{8B6EA146-F639-4199-B7BF-3D47FB70D00D}" type="presOf" srcId="{74A9B50E-13A1-4814-BEE4-A9BC50605177}" destId="{747EE9BE-968C-44B1-AC9F-7760FBFEAB1E}" srcOrd="0" destOrd="0" presId="urn:microsoft.com/office/officeart/2005/8/layout/venn2"/>
    <dgm:cxn modelId="{98AFCD08-E942-438A-86E5-391B97350378}" type="presOf" srcId="{74015F83-ECF3-40D4-B036-CAB3BEC1DD1B}" destId="{03700C19-FB77-4F86-AEDE-CCE44CDA762A}" srcOrd="1" destOrd="0" presId="urn:microsoft.com/office/officeart/2005/8/layout/venn2"/>
    <dgm:cxn modelId="{69F3F75B-8B4A-4874-9426-908539E21D73}" type="presOf" srcId="{74A9B50E-13A1-4814-BEE4-A9BC50605177}" destId="{FBEA5499-298D-45CA-921B-B4DC78ACB42F}" srcOrd="1" destOrd="0" presId="urn:microsoft.com/office/officeart/2005/8/layout/venn2"/>
    <dgm:cxn modelId="{C47CE96E-AC77-44B7-AA39-B5B5589A4C7E}" type="presOf" srcId="{A37917D5-7613-4DBB-B511-FBED467F8F08}" destId="{4E621DF1-0848-4FC3-89B5-5C4754667884}" srcOrd="1" destOrd="0" presId="urn:microsoft.com/office/officeart/2005/8/layout/venn2"/>
    <dgm:cxn modelId="{803F2D25-D0F3-46C7-BA8C-4B4A065C952F}" srcId="{E93F8071-79DD-4690-B3E9-B0CC5F6845F9}" destId="{74A9B50E-13A1-4814-BEE4-A9BC50605177}" srcOrd="2" destOrd="0" parTransId="{32617CD7-AD01-46D2-974E-BA23A4F34000}" sibTransId="{704A42C9-D848-480D-8DE0-A03B499C5DE9}"/>
    <dgm:cxn modelId="{B918B008-60CC-4C45-89FE-BA0C14DE1342}" type="presOf" srcId="{E93F8071-79DD-4690-B3E9-B0CC5F6845F9}" destId="{BA057447-645C-4579-922E-99A0C0E0E0AE}" srcOrd="0" destOrd="0" presId="urn:microsoft.com/office/officeart/2005/8/layout/venn2"/>
    <dgm:cxn modelId="{5C0E732C-D4F8-419D-A3FB-A3D1EBDF5919}" type="presOf" srcId="{CF5DD0B2-6AC7-40A2-81D8-DAC66FBA6FC0}" destId="{DC2533E7-5374-46C4-9C1F-77748DB97828}" srcOrd="0" destOrd="0" presId="urn:microsoft.com/office/officeart/2005/8/layout/venn2"/>
    <dgm:cxn modelId="{C25A286A-9569-485C-AD8A-A57D1D73BFAD}" srcId="{E93F8071-79DD-4690-B3E9-B0CC5F6845F9}" destId="{A37917D5-7613-4DBB-B511-FBED467F8F08}" srcOrd="1" destOrd="0" parTransId="{B82FDF46-B018-49E5-910D-22A2F85470B4}" sibTransId="{DDABC7EE-D69A-419F-AB81-E84219B3AED6}"/>
    <dgm:cxn modelId="{347B7673-E42A-49FC-9B6A-14D6110FE678}" type="presOf" srcId="{2FC915A8-7610-43AC-A45F-E3C4B38549F5}" destId="{89C7430C-A40D-4E81-82E4-F7282B537C36}" srcOrd="0" destOrd="0" presId="urn:microsoft.com/office/officeart/2005/8/layout/venn2"/>
    <dgm:cxn modelId="{143C98C0-BEA9-4154-A7E9-EC9B50E8D15C}" type="presParOf" srcId="{BA057447-645C-4579-922E-99A0C0E0E0AE}" destId="{3B7A2F47-EC00-4DBE-B837-666CEC872CCB}" srcOrd="0" destOrd="0" presId="urn:microsoft.com/office/officeart/2005/8/layout/venn2"/>
    <dgm:cxn modelId="{21ECE1B8-D830-4E29-ABA0-673AE38BFBB8}" type="presParOf" srcId="{3B7A2F47-EC00-4DBE-B837-666CEC872CCB}" destId="{F66D4789-927F-4986-9636-ECB3FF439D1D}" srcOrd="0" destOrd="0" presId="urn:microsoft.com/office/officeart/2005/8/layout/venn2"/>
    <dgm:cxn modelId="{AE10D0AF-0054-4261-9004-593C018FAAF7}" type="presParOf" srcId="{3B7A2F47-EC00-4DBE-B837-666CEC872CCB}" destId="{03700C19-FB77-4F86-AEDE-CCE44CDA762A}" srcOrd="1" destOrd="0" presId="urn:microsoft.com/office/officeart/2005/8/layout/venn2"/>
    <dgm:cxn modelId="{9A2DAB93-B482-41B0-8FAB-4FFC2BD790B5}" type="presParOf" srcId="{BA057447-645C-4579-922E-99A0C0E0E0AE}" destId="{84894104-62E5-438A-9C8A-F58F5FA5857C}" srcOrd="1" destOrd="0" presId="urn:microsoft.com/office/officeart/2005/8/layout/venn2"/>
    <dgm:cxn modelId="{58B7EB20-B512-4A3A-8145-A2365F2E55AF}" type="presParOf" srcId="{84894104-62E5-438A-9C8A-F58F5FA5857C}" destId="{F3C441F6-E13A-4F4E-87AA-393E07D108EA}" srcOrd="0" destOrd="0" presId="urn:microsoft.com/office/officeart/2005/8/layout/venn2"/>
    <dgm:cxn modelId="{4376CA31-6863-4663-A258-1EAC3017EAC3}" type="presParOf" srcId="{84894104-62E5-438A-9C8A-F58F5FA5857C}" destId="{4E621DF1-0848-4FC3-89B5-5C4754667884}" srcOrd="1" destOrd="0" presId="urn:microsoft.com/office/officeart/2005/8/layout/venn2"/>
    <dgm:cxn modelId="{2C79D0C2-A969-4B2C-B0D9-158F64E8B531}" type="presParOf" srcId="{BA057447-645C-4579-922E-99A0C0E0E0AE}" destId="{BC8E1FCA-E552-4B3C-88A0-DF937D9B17C6}" srcOrd="2" destOrd="0" presId="urn:microsoft.com/office/officeart/2005/8/layout/venn2"/>
    <dgm:cxn modelId="{F7ADB504-0DD9-4A92-9663-53E134DFAA96}" type="presParOf" srcId="{BC8E1FCA-E552-4B3C-88A0-DF937D9B17C6}" destId="{747EE9BE-968C-44B1-AC9F-7760FBFEAB1E}" srcOrd="0" destOrd="0" presId="urn:microsoft.com/office/officeart/2005/8/layout/venn2"/>
    <dgm:cxn modelId="{C32CE5C0-76BF-4C29-933A-A7C0A19E7845}" type="presParOf" srcId="{BC8E1FCA-E552-4B3C-88A0-DF937D9B17C6}" destId="{FBEA5499-298D-45CA-921B-B4DC78ACB42F}" srcOrd="1" destOrd="0" presId="urn:microsoft.com/office/officeart/2005/8/layout/venn2"/>
    <dgm:cxn modelId="{95BC0877-FA8F-4148-8859-0B1D7D546F82}" type="presParOf" srcId="{BA057447-645C-4579-922E-99A0C0E0E0AE}" destId="{9595DE95-918C-4CAC-AF29-CD2E820AD8A4}" srcOrd="3" destOrd="0" presId="urn:microsoft.com/office/officeart/2005/8/layout/venn2"/>
    <dgm:cxn modelId="{081AC4EF-42AD-424E-9D8E-51942DFC61EC}" type="presParOf" srcId="{9595DE95-918C-4CAC-AF29-CD2E820AD8A4}" destId="{89C7430C-A40D-4E81-82E4-F7282B537C36}" srcOrd="0" destOrd="0" presId="urn:microsoft.com/office/officeart/2005/8/layout/venn2"/>
    <dgm:cxn modelId="{1910A1BA-8BA5-4AC8-9C3F-5417A1EDF3AB}" type="presParOf" srcId="{9595DE95-918C-4CAC-AF29-CD2E820AD8A4}" destId="{32AFAED4-A348-4ED0-8BC4-1EDE7FC4C6E6}" srcOrd="1" destOrd="0" presId="urn:microsoft.com/office/officeart/2005/8/layout/venn2"/>
    <dgm:cxn modelId="{97E825D0-BC3D-412D-A987-82B47EA9BE4E}" type="presParOf" srcId="{BA057447-645C-4579-922E-99A0C0E0E0AE}" destId="{6A79050F-B47E-4204-A2F8-2239A5FB84E1}" srcOrd="4" destOrd="0" presId="urn:microsoft.com/office/officeart/2005/8/layout/venn2"/>
    <dgm:cxn modelId="{EDDCF612-3C42-4B21-955E-2D2E458E5B2C}" type="presParOf" srcId="{6A79050F-B47E-4204-A2F8-2239A5FB84E1}" destId="{DC2533E7-5374-46C4-9C1F-77748DB97828}" srcOrd="0" destOrd="0" presId="urn:microsoft.com/office/officeart/2005/8/layout/venn2"/>
    <dgm:cxn modelId="{C2458FE4-5D56-44A4-BB26-74F0F83957EF}" type="presParOf" srcId="{6A79050F-B47E-4204-A2F8-2239A5FB84E1}" destId="{7FBD38A3-08B3-40EA-BD7E-E8D88FEA9C43}"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3C2DB-4023-4E47-9575-5E00D550AE06}" type="datetimeFigureOut">
              <a:rPr lang="en-US" smtClean="0"/>
              <a:t>7/23/2019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135287-8BD2-4E37-956D-D69001416F90}" type="slidenum">
              <a:rPr lang="en-US" smtClean="0"/>
              <a:t>‹#›</a:t>
            </a:fld>
            <a:endParaRPr lang="en-US"/>
          </a:p>
        </p:txBody>
      </p:sp>
    </p:spTree>
    <p:extLst>
      <p:ext uri="{BB962C8B-B14F-4D97-AF65-F5344CB8AC3E}">
        <p14:creationId xmlns:p14="http://schemas.microsoft.com/office/powerpoint/2010/main" val="3672471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 will discuss</a:t>
            </a:r>
            <a:r>
              <a:rPr lang="en-US" baseline="0" dirty="0" smtClean="0"/>
              <a:t> how to select the appropriate cover crop species for the goals set. </a:t>
            </a:r>
          </a:p>
          <a:p>
            <a:r>
              <a:rPr lang="en-US" baseline="0" dirty="0" smtClean="0"/>
              <a:t>Characteristics of major winter and summer cover crops will be discussed, as well as a discussion of seeding rates and cover crop mixes.</a:t>
            </a:r>
            <a:endParaRPr lang="en-US" dirty="0"/>
          </a:p>
        </p:txBody>
      </p:sp>
      <p:sp>
        <p:nvSpPr>
          <p:cNvPr id="4" name="Slide Number Placeholder 3"/>
          <p:cNvSpPr>
            <a:spLocks noGrp="1"/>
          </p:cNvSpPr>
          <p:nvPr>
            <p:ph type="sldNum" sz="quarter" idx="10"/>
          </p:nvPr>
        </p:nvSpPr>
        <p:spPr/>
        <p:txBody>
          <a:bodyPr/>
          <a:lstStyle/>
          <a:p>
            <a:fld id="{20135287-8BD2-4E37-956D-D69001416F90}" type="slidenum">
              <a:rPr lang="en-US" smtClean="0"/>
              <a:t>2</a:t>
            </a:fld>
            <a:endParaRPr lang="en-US"/>
          </a:p>
        </p:txBody>
      </p:sp>
    </p:spTree>
    <p:extLst>
      <p:ext uri="{BB962C8B-B14F-4D97-AF65-F5344CB8AC3E}">
        <p14:creationId xmlns:p14="http://schemas.microsoft.com/office/powerpoint/2010/main" val="3318668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Common summer cover crops</a:t>
            </a:r>
          </a:p>
          <a:p>
            <a:r>
              <a:rPr lang="en-US" dirty="0" smtClean="0"/>
              <a:t>Grasses: pearl millet and sorghum </a:t>
            </a:r>
            <a:r>
              <a:rPr lang="en-US" dirty="0" err="1" smtClean="0"/>
              <a:t>sudan</a:t>
            </a:r>
            <a:r>
              <a:rPr lang="en-US" dirty="0" smtClean="0"/>
              <a:t>. Both are drought tolerant and reliable in the SE. both good competitors with weeds.</a:t>
            </a:r>
          </a:p>
          <a:p>
            <a:r>
              <a:rPr lang="en-US" dirty="0" smtClean="0"/>
              <a:t>Broadleaf:</a:t>
            </a:r>
            <a:r>
              <a:rPr lang="en-US" baseline="0" dirty="0" smtClean="0"/>
              <a:t> buckwheat. Fast growth and good beneficial insect habitat. Poor heat tolerance. </a:t>
            </a:r>
          </a:p>
          <a:p>
            <a:r>
              <a:rPr lang="en-US" baseline="0" dirty="0" smtClean="0"/>
              <a:t>Legume: Cowpea. Good competitor with weeds. Very drought tolerant. Has extra floral </a:t>
            </a:r>
            <a:r>
              <a:rPr lang="en-US" baseline="0" dirty="0" err="1" smtClean="0"/>
              <a:t>nectaries</a:t>
            </a:r>
            <a:r>
              <a:rPr lang="en-US" baseline="0" dirty="0" smtClean="0"/>
              <a:t>.  “iron clay” is a preferred variety due to being nematode resistant. </a:t>
            </a:r>
            <a:endParaRPr lang="en-US" dirty="0"/>
          </a:p>
        </p:txBody>
      </p:sp>
      <p:sp>
        <p:nvSpPr>
          <p:cNvPr id="4" name="Slide Number Placeholder 3"/>
          <p:cNvSpPr>
            <a:spLocks noGrp="1"/>
          </p:cNvSpPr>
          <p:nvPr>
            <p:ph type="sldNum" sz="quarter" idx="10"/>
          </p:nvPr>
        </p:nvSpPr>
        <p:spPr/>
        <p:txBody>
          <a:bodyPr/>
          <a:lstStyle/>
          <a:p>
            <a:fld id="{20135287-8BD2-4E37-956D-D69001416F90}" type="slidenum">
              <a:rPr lang="en-US" smtClean="0"/>
              <a:t>11</a:t>
            </a:fld>
            <a:endParaRPr lang="en-US"/>
          </a:p>
        </p:txBody>
      </p:sp>
    </p:spTree>
    <p:extLst>
      <p:ext uri="{BB962C8B-B14F-4D97-AF65-F5344CB8AC3E}">
        <p14:creationId xmlns:p14="http://schemas.microsoft.com/office/powerpoint/2010/main" val="1225614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Winter cover crops:</a:t>
            </a:r>
          </a:p>
          <a:p>
            <a:r>
              <a:rPr lang="en-US" dirty="0" smtClean="0"/>
              <a:t>Grasses: wheat creates</a:t>
            </a:r>
            <a:r>
              <a:rPr lang="en-US" baseline="0" dirty="0" smtClean="0"/>
              <a:t> a tight canopy closure. </a:t>
            </a:r>
            <a:r>
              <a:rPr lang="en-US" dirty="0" smtClean="0"/>
              <a:t>Cereal</a:t>
            </a:r>
            <a:r>
              <a:rPr lang="en-US" baseline="0" dirty="0" smtClean="0"/>
              <a:t> rye is reliable, and can be planted late.</a:t>
            </a:r>
          </a:p>
          <a:p>
            <a:r>
              <a:rPr lang="en-US" baseline="0" dirty="0" smtClean="0"/>
              <a:t>Legume: Austrian pea is a higher biomass producer than the clovers, may winter kill below 10F but also known to regrow from burnt back stems. Be aware of </a:t>
            </a:r>
            <a:r>
              <a:rPr lang="en-US" sz="1200" b="0" i="1" kern="1200" dirty="0" err="1" smtClean="0">
                <a:solidFill>
                  <a:schemeClr val="tx1"/>
                </a:solidFill>
                <a:effectLst/>
                <a:latin typeface="+mn-lt"/>
                <a:ea typeface="+mn-ea"/>
                <a:cs typeface="+mn-cs"/>
              </a:rPr>
              <a:t>Sclerotinia</a:t>
            </a:r>
            <a:r>
              <a:rPr lang="en-US" sz="1200" b="0" i="0" kern="1200" dirty="0" smtClean="0">
                <a:solidFill>
                  <a:schemeClr val="tx1"/>
                </a:solidFill>
                <a:effectLst/>
                <a:latin typeface="+mn-lt"/>
                <a:ea typeface="+mn-ea"/>
                <a:cs typeface="+mn-cs"/>
              </a:rPr>
              <a:t> crown rot of which</a:t>
            </a:r>
            <a:r>
              <a:rPr lang="en-US" sz="1200" b="0" i="0" kern="1200" baseline="0" dirty="0" smtClean="0">
                <a:solidFill>
                  <a:schemeClr val="tx1"/>
                </a:solidFill>
                <a:effectLst/>
                <a:latin typeface="+mn-lt"/>
                <a:ea typeface="+mn-ea"/>
                <a:cs typeface="+mn-cs"/>
              </a:rPr>
              <a:t> field peas can be a host</a:t>
            </a:r>
            <a:r>
              <a:rPr lang="en-US" sz="1200" b="0" i="0" kern="1200" dirty="0" smtClean="0">
                <a:solidFill>
                  <a:schemeClr val="tx1"/>
                </a:solidFill>
                <a:effectLst/>
                <a:latin typeface="+mn-lt"/>
                <a:ea typeface="+mn-ea"/>
                <a:cs typeface="+mn-cs"/>
              </a:rPr>
              <a:t>. Ensure good rotation away from other legume crops </a:t>
            </a:r>
          </a:p>
          <a:p>
            <a:r>
              <a:rPr lang="en-US" sz="1200" b="0" i="0" kern="1200" dirty="0" err="1" smtClean="0">
                <a:solidFill>
                  <a:schemeClr val="tx1"/>
                </a:solidFill>
                <a:effectLst/>
                <a:latin typeface="+mn-lt"/>
                <a:ea typeface="+mn-ea"/>
                <a:cs typeface="+mn-cs"/>
              </a:rPr>
              <a:t>Boradleaf</a:t>
            </a:r>
            <a:r>
              <a:rPr lang="en-US" sz="1200" b="0" i="0" kern="1200" dirty="0" smtClean="0">
                <a:solidFill>
                  <a:schemeClr val="tx1"/>
                </a:solidFill>
                <a:effectLst/>
                <a:latin typeface="+mn-lt"/>
                <a:ea typeface="+mn-ea"/>
                <a:cs typeface="+mn-cs"/>
              </a:rPr>
              <a:t>, brassica: Mustard- must plant early, small</a:t>
            </a:r>
            <a:r>
              <a:rPr lang="en-US" sz="1200" b="0" i="0" kern="1200" baseline="0" dirty="0" smtClean="0">
                <a:solidFill>
                  <a:schemeClr val="tx1"/>
                </a:solidFill>
                <a:effectLst/>
                <a:latin typeface="+mn-lt"/>
                <a:ea typeface="+mn-ea"/>
                <a:cs typeface="+mn-cs"/>
              </a:rPr>
              <a:t> seeded which can be difficult to establish evenly via broadcast.</a:t>
            </a:r>
          </a:p>
          <a:p>
            <a:endParaRPr lang="en-US" dirty="0"/>
          </a:p>
        </p:txBody>
      </p:sp>
      <p:sp>
        <p:nvSpPr>
          <p:cNvPr id="4" name="Slide Number Placeholder 3"/>
          <p:cNvSpPr>
            <a:spLocks noGrp="1"/>
          </p:cNvSpPr>
          <p:nvPr>
            <p:ph type="sldNum" sz="quarter" idx="10"/>
          </p:nvPr>
        </p:nvSpPr>
        <p:spPr/>
        <p:txBody>
          <a:bodyPr/>
          <a:lstStyle/>
          <a:p>
            <a:fld id="{20135287-8BD2-4E37-956D-D69001416F90}" type="slidenum">
              <a:rPr lang="en-US" smtClean="0"/>
              <a:t>12</a:t>
            </a:fld>
            <a:endParaRPr lang="en-US"/>
          </a:p>
        </p:txBody>
      </p:sp>
    </p:spTree>
    <p:extLst>
      <p:ext uri="{BB962C8B-B14F-4D97-AF65-F5344CB8AC3E}">
        <p14:creationId xmlns:p14="http://schemas.microsoft.com/office/powerpoint/2010/main" val="716578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Cover crop mixes mimic the diversity of plants seen in nature.</a:t>
            </a:r>
          </a:p>
          <a:p>
            <a:pPr marL="171450" indent="-171450">
              <a:buFont typeface="Arial" panose="020B0604020202020204" pitchFamily="34" charset="0"/>
              <a:buChar char="•"/>
            </a:pPr>
            <a:r>
              <a:rPr lang="en-US" dirty="0" smtClean="0"/>
              <a:t>Mixes</a:t>
            </a:r>
            <a:r>
              <a:rPr lang="en-US" baseline="0" dirty="0" smtClean="0"/>
              <a:t> if chosen carefully can work together to be more effective. </a:t>
            </a:r>
            <a:r>
              <a:rPr lang="en-US" baseline="0" dirty="0" err="1" smtClean="0"/>
              <a:t>i.e</a:t>
            </a:r>
            <a:r>
              <a:rPr lang="en-US" baseline="0" dirty="0" smtClean="0"/>
              <a:t> choose a quick germinating crop to help nurse along a slower germinating crop that will over take the earlier crop later on. </a:t>
            </a:r>
          </a:p>
          <a:p>
            <a:pPr marL="171450" indent="-171450">
              <a:buFont typeface="Arial" panose="020B0604020202020204" pitchFamily="34" charset="0"/>
              <a:buChar char="•"/>
            </a:pPr>
            <a:r>
              <a:rPr lang="en-US" baseline="0" dirty="0" smtClean="0"/>
              <a:t>Legumes can help reduce the C:N ratio of overall mix as compared to just straight grass mixes which may tie up nitrogen. </a:t>
            </a:r>
          </a:p>
          <a:p>
            <a:pPr marL="171450" indent="-171450">
              <a:buFont typeface="Arial" panose="020B0604020202020204" pitchFamily="34" charset="0"/>
              <a:buChar char="•"/>
            </a:pPr>
            <a:r>
              <a:rPr lang="en-US" baseline="0" dirty="0" smtClean="0"/>
              <a:t>Use a tall grass to help a vining legume compete for sunlight. </a:t>
            </a:r>
            <a:endParaRPr lang="en-US" dirty="0"/>
          </a:p>
        </p:txBody>
      </p:sp>
      <p:sp>
        <p:nvSpPr>
          <p:cNvPr id="4" name="Slide Number Placeholder 3"/>
          <p:cNvSpPr>
            <a:spLocks noGrp="1"/>
          </p:cNvSpPr>
          <p:nvPr>
            <p:ph type="sldNum" sz="quarter" idx="10"/>
          </p:nvPr>
        </p:nvSpPr>
        <p:spPr/>
        <p:txBody>
          <a:bodyPr/>
          <a:lstStyle/>
          <a:p>
            <a:fld id="{20135287-8BD2-4E37-956D-D69001416F90}" type="slidenum">
              <a:rPr lang="en-US" smtClean="0"/>
              <a:t>13</a:t>
            </a:fld>
            <a:endParaRPr lang="en-US"/>
          </a:p>
        </p:txBody>
      </p:sp>
    </p:spTree>
    <p:extLst>
      <p:ext uri="{BB962C8B-B14F-4D97-AF65-F5344CB8AC3E}">
        <p14:creationId xmlns:p14="http://schemas.microsoft.com/office/powerpoint/2010/main" val="4449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Seeding rates</a:t>
            </a:r>
            <a:r>
              <a:rPr lang="en-US" baseline="0" dirty="0" smtClean="0"/>
              <a:t> will vary based on the seeding method used, timing and intended use.</a:t>
            </a:r>
          </a:p>
          <a:p>
            <a:pPr marL="171450" indent="-171450">
              <a:buFont typeface="Arial" panose="020B0604020202020204" pitchFamily="34" charset="0"/>
              <a:buChar char="•"/>
            </a:pPr>
            <a:r>
              <a:rPr lang="en-US" baseline="0" dirty="0" smtClean="0"/>
              <a:t>Consult local research or the “managing cover crops profitably” book for guidance</a:t>
            </a:r>
          </a:p>
          <a:p>
            <a:pPr marL="171450" indent="-171450">
              <a:buFont typeface="Arial" panose="020B0604020202020204" pitchFamily="34" charset="0"/>
              <a:buChar char="•"/>
            </a:pPr>
            <a:r>
              <a:rPr lang="en-US" baseline="0" dirty="0" smtClean="0"/>
              <a:t>Be aware that when using mixes seeding rates of each of the individual species should be reduced based on the goals of the cover crop mix.</a:t>
            </a:r>
          </a:p>
          <a:p>
            <a:pPr marL="171450" indent="-171450">
              <a:buFont typeface="Arial" panose="020B0604020202020204" pitchFamily="34" charset="0"/>
              <a:buChar char="•"/>
            </a:pPr>
            <a:r>
              <a:rPr lang="en-US" baseline="0" dirty="0" smtClean="0"/>
              <a:t>Functional redundancy: cover crops can be divided based on their function i.e. grasses, legumes and brassicas. Example: If planting a mix of Cereal rye and wheat, these “2” species are both grasses and thus have similar functions in the cover crop mix. Thus using both of them means they are “functionally redundant”. So each of their individual seeding rates should be cut by “2”. </a:t>
            </a:r>
          </a:p>
          <a:p>
            <a:pPr marL="171450" indent="-171450">
              <a:buFont typeface="Arial" panose="020B0604020202020204" pitchFamily="34" charset="0"/>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0135287-8BD2-4E37-956D-D69001416F90}" type="slidenum">
              <a:rPr lang="en-US" smtClean="0"/>
              <a:t>14</a:t>
            </a:fld>
            <a:endParaRPr lang="en-US"/>
          </a:p>
        </p:txBody>
      </p:sp>
    </p:spTree>
    <p:extLst>
      <p:ext uri="{BB962C8B-B14F-4D97-AF65-F5344CB8AC3E}">
        <p14:creationId xmlns:p14="http://schemas.microsoft.com/office/powerpoint/2010/main" val="1634265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Spend time planning cover crop selection</a:t>
            </a:r>
            <a:r>
              <a:rPr lang="en-US" baseline="0" dirty="0" smtClean="0"/>
              <a:t> and researching varieties </a:t>
            </a:r>
          </a:p>
          <a:p>
            <a:pPr marL="171450" indent="-171450">
              <a:buFontTx/>
              <a:buChar char="-"/>
            </a:pPr>
            <a:r>
              <a:rPr lang="en-US" baseline="0" dirty="0" smtClean="0"/>
              <a:t>Think about the growth habit of the cover crop, timing and machinery needed to manage the cover crop</a:t>
            </a:r>
          </a:p>
          <a:p>
            <a:pPr marL="171450" indent="-171450">
              <a:buFontTx/>
              <a:buChar char="-"/>
            </a:pPr>
            <a:r>
              <a:rPr lang="en-US" baseline="0" dirty="0" smtClean="0"/>
              <a:t>Mixes are ideal but may be more difficult to establish successfully.</a:t>
            </a:r>
          </a:p>
          <a:p>
            <a:pPr marL="171450" indent="-171450">
              <a:buFontTx/>
              <a:buChar char="-"/>
            </a:pPr>
            <a:endParaRPr lang="en-US" baseline="0"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0135287-8BD2-4E37-956D-D69001416F90}" type="slidenum">
              <a:rPr lang="en-US" smtClean="0"/>
              <a:t>15</a:t>
            </a:fld>
            <a:endParaRPr lang="en-US"/>
          </a:p>
        </p:txBody>
      </p:sp>
    </p:spTree>
    <p:extLst>
      <p:ext uri="{BB962C8B-B14F-4D97-AF65-F5344CB8AC3E}">
        <p14:creationId xmlns:p14="http://schemas.microsoft.com/office/powerpoint/2010/main" val="1577162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These training</a:t>
            </a:r>
            <a:r>
              <a:rPr lang="en-US" baseline="0" dirty="0" smtClean="0"/>
              <a:t> was developed by Drs. Amanda McWhirt and Jackie Lee with support from a Southern SARE Professional Development Program Grant. </a:t>
            </a:r>
            <a:endParaRPr lang="en-US" dirty="0" smtClean="0"/>
          </a:p>
          <a:p>
            <a:endParaRPr lang="en-US" dirty="0"/>
          </a:p>
        </p:txBody>
      </p:sp>
      <p:sp>
        <p:nvSpPr>
          <p:cNvPr id="4" name="Slide Number Placeholder 3"/>
          <p:cNvSpPr>
            <a:spLocks noGrp="1"/>
          </p:cNvSpPr>
          <p:nvPr>
            <p:ph type="sldNum" sz="quarter" idx="10"/>
          </p:nvPr>
        </p:nvSpPr>
        <p:spPr/>
        <p:txBody>
          <a:bodyPr/>
          <a:lstStyle/>
          <a:p>
            <a:fld id="{D1AD842F-98E1-4BD8-AAA3-9F7C885C9F19}" type="slidenum">
              <a:rPr lang="en-US" smtClean="0"/>
              <a:t>16</a:t>
            </a:fld>
            <a:endParaRPr lang="en-US"/>
          </a:p>
        </p:txBody>
      </p:sp>
    </p:spTree>
    <p:extLst>
      <p:ext uri="{BB962C8B-B14F-4D97-AF65-F5344CB8AC3E}">
        <p14:creationId xmlns:p14="http://schemas.microsoft.com/office/powerpoint/2010/main" val="2994078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more information see these resources and links. </a:t>
            </a:r>
            <a:endParaRPr lang="en-US" dirty="0"/>
          </a:p>
        </p:txBody>
      </p:sp>
      <p:sp>
        <p:nvSpPr>
          <p:cNvPr id="4" name="Slide Number Placeholder 3"/>
          <p:cNvSpPr>
            <a:spLocks noGrp="1"/>
          </p:cNvSpPr>
          <p:nvPr>
            <p:ph type="sldNum" sz="quarter" idx="10"/>
          </p:nvPr>
        </p:nvSpPr>
        <p:spPr/>
        <p:txBody>
          <a:bodyPr/>
          <a:lstStyle/>
          <a:p>
            <a:fld id="{20135287-8BD2-4E37-956D-D69001416F90}" type="slidenum">
              <a:rPr lang="en-US" smtClean="0"/>
              <a:t>17</a:t>
            </a:fld>
            <a:endParaRPr lang="en-US"/>
          </a:p>
        </p:txBody>
      </p:sp>
    </p:spTree>
    <p:extLst>
      <p:ext uri="{BB962C8B-B14F-4D97-AF65-F5344CB8AC3E}">
        <p14:creationId xmlns:p14="http://schemas.microsoft.com/office/powerpoint/2010/main" val="94519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 three </a:t>
            </a:r>
            <a:r>
              <a:rPr lang="en-US" dirty="0" smtClean="0"/>
              <a:t>major cover crop</a:t>
            </a:r>
            <a:r>
              <a:rPr lang="en-US" baseline="0" dirty="0" smtClean="0"/>
              <a:t> classes are:</a:t>
            </a:r>
          </a:p>
          <a:p>
            <a:r>
              <a:rPr lang="en-US" baseline="0" dirty="0" smtClean="0"/>
              <a:t>Grasses</a:t>
            </a:r>
          </a:p>
          <a:p>
            <a:r>
              <a:rPr lang="en-US" baseline="0" dirty="0" smtClean="0"/>
              <a:t>Legumes</a:t>
            </a:r>
          </a:p>
          <a:p>
            <a:r>
              <a:rPr lang="en-US" baseline="0" dirty="0" smtClean="0"/>
              <a:t>Brassicas</a:t>
            </a:r>
          </a:p>
          <a:p>
            <a:endParaRPr lang="en-US" baseline="0" dirty="0" smtClean="0"/>
          </a:p>
          <a:p>
            <a:r>
              <a:rPr lang="en-US" baseline="0" dirty="0" smtClean="0"/>
              <a:t>Grasses are planted because the produce a lot of biomass which means higher organic matter input. They also are generally good at competing with weeds.</a:t>
            </a:r>
          </a:p>
          <a:p>
            <a:r>
              <a:rPr lang="en-US" baseline="0" dirty="0" smtClean="0"/>
              <a:t>Legumes are planted to increase soil nitrogen and feed the next cash crop</a:t>
            </a:r>
          </a:p>
          <a:p>
            <a:r>
              <a:rPr lang="en-US" baseline="0" dirty="0" smtClean="0"/>
              <a:t>Brassicas are planted to suppress diseases, due to their bio-fumigant properties. </a:t>
            </a:r>
          </a:p>
        </p:txBody>
      </p:sp>
      <p:sp>
        <p:nvSpPr>
          <p:cNvPr id="4" name="Slide Number Placeholder 3"/>
          <p:cNvSpPr>
            <a:spLocks noGrp="1"/>
          </p:cNvSpPr>
          <p:nvPr>
            <p:ph type="sldNum" sz="quarter" idx="10"/>
          </p:nvPr>
        </p:nvSpPr>
        <p:spPr/>
        <p:txBody>
          <a:bodyPr/>
          <a:lstStyle/>
          <a:p>
            <a:fld id="{20135287-8BD2-4E37-956D-D69001416F90}" type="slidenum">
              <a:rPr lang="en-US" smtClean="0"/>
              <a:t>3</a:t>
            </a:fld>
            <a:endParaRPr lang="en-US"/>
          </a:p>
        </p:txBody>
      </p:sp>
    </p:spTree>
    <p:extLst>
      <p:ext uri="{BB962C8B-B14F-4D97-AF65-F5344CB8AC3E}">
        <p14:creationId xmlns:p14="http://schemas.microsoft.com/office/powerpoint/2010/main" val="2173428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Planting</a:t>
            </a:r>
            <a:r>
              <a:rPr lang="en-US" baseline="0" dirty="0" smtClean="0"/>
              <a:t> mixes of all three types can maximize the benefit of planting </a:t>
            </a:r>
            <a:r>
              <a:rPr lang="en-US" baseline="0" smtClean="0"/>
              <a:t>cover crops</a:t>
            </a:r>
            <a:endParaRPr lang="en-US" dirty="0"/>
          </a:p>
        </p:txBody>
      </p:sp>
      <p:sp>
        <p:nvSpPr>
          <p:cNvPr id="4" name="Slide Number Placeholder 3"/>
          <p:cNvSpPr>
            <a:spLocks noGrp="1"/>
          </p:cNvSpPr>
          <p:nvPr>
            <p:ph type="sldNum" sz="quarter" idx="10"/>
          </p:nvPr>
        </p:nvSpPr>
        <p:spPr/>
        <p:txBody>
          <a:bodyPr/>
          <a:lstStyle/>
          <a:p>
            <a:fld id="{20135287-8BD2-4E37-956D-D69001416F90}" type="slidenum">
              <a:rPr lang="en-US" smtClean="0"/>
              <a:t>4</a:t>
            </a:fld>
            <a:endParaRPr lang="en-US"/>
          </a:p>
        </p:txBody>
      </p:sp>
    </p:spTree>
    <p:extLst>
      <p:ext uri="{BB962C8B-B14F-4D97-AF65-F5344CB8AC3E}">
        <p14:creationId xmlns:p14="http://schemas.microsoft.com/office/powerpoint/2010/main" val="2019318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Cover crops require thought and planning, you cannot just plant and then be done. Spend</a:t>
            </a:r>
            <a:r>
              <a:rPr lang="en-US" sz="1200" baseline="0" dirty="0" smtClean="0"/>
              <a:t> time on planning.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1.The primary consideration</a:t>
            </a:r>
            <a:r>
              <a:rPr lang="en-US" sz="1200" baseline="0" dirty="0" smtClean="0"/>
              <a:t> should be what </a:t>
            </a:r>
            <a:r>
              <a:rPr lang="en-US" sz="1200" b="1" dirty="0" err="1" smtClean="0"/>
              <a:t>What</a:t>
            </a:r>
            <a:r>
              <a:rPr lang="en-US" sz="1200" b="1" dirty="0" smtClean="0"/>
              <a:t> is the goal </a:t>
            </a:r>
            <a:r>
              <a:rPr lang="en-US" sz="1200" b="0" dirty="0" smtClean="0"/>
              <a:t>for</a:t>
            </a:r>
            <a:r>
              <a:rPr lang="en-US" sz="1200" b="0" baseline="0" dirty="0" smtClean="0"/>
              <a:t> the next cash crop? Weed suppression, nitrogen or disease suppression?</a:t>
            </a: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2. Next you need to consider the window of time available and Season: Winter/ summer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3. Next Cash Crop and Timing. </a:t>
            </a:r>
            <a:r>
              <a:rPr lang="en-US" dirty="0" smtClean="0"/>
              <a:t>Time to maturity, ease of termination. Should compliment the next cash crop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4. Variety Selection: Nematode or disease resistance</a:t>
            </a:r>
          </a:p>
          <a:p>
            <a:pPr lvl="0"/>
            <a:r>
              <a:rPr lang="en-US" sz="1200" dirty="0" smtClean="0"/>
              <a:t>5. Site Location or Available Equipment</a:t>
            </a:r>
          </a:p>
          <a:p>
            <a:pPr lvl="0"/>
            <a:endParaRPr lang="en-US" sz="1200" dirty="0" smtClean="0"/>
          </a:p>
          <a:p>
            <a:pPr lvl="0"/>
            <a:r>
              <a:rPr lang="en-US" sz="1200" dirty="0" smtClean="0"/>
              <a:t>These are listed in order</a:t>
            </a:r>
            <a:r>
              <a:rPr lang="en-US" sz="1200" baseline="0" dirty="0" smtClean="0"/>
              <a:t> from 1-5, but really at each step you should be looking both ahead and behind to make sure your selections are still going to work for the cropping system, the goals and the next cash crop.</a:t>
            </a:r>
            <a:endParaRPr lang="en-US" sz="1200" dirty="0" smtClean="0"/>
          </a:p>
          <a:p>
            <a:pPr lvl="0"/>
            <a:r>
              <a:rPr lang="en-US" sz="1050" dirty="0" smtClean="0"/>
              <a:t> </a:t>
            </a:r>
            <a:endParaRPr lang="en-US" dirty="0"/>
          </a:p>
        </p:txBody>
      </p:sp>
      <p:sp>
        <p:nvSpPr>
          <p:cNvPr id="4" name="Slide Number Placeholder 3"/>
          <p:cNvSpPr>
            <a:spLocks noGrp="1"/>
          </p:cNvSpPr>
          <p:nvPr>
            <p:ph type="sldNum" sz="quarter" idx="10"/>
          </p:nvPr>
        </p:nvSpPr>
        <p:spPr/>
        <p:txBody>
          <a:bodyPr/>
          <a:lstStyle/>
          <a:p>
            <a:fld id="{20135287-8BD2-4E37-956D-D69001416F90}" type="slidenum">
              <a:rPr lang="en-US" smtClean="0"/>
              <a:t>5</a:t>
            </a:fld>
            <a:endParaRPr lang="en-US"/>
          </a:p>
        </p:txBody>
      </p:sp>
    </p:spTree>
    <p:extLst>
      <p:ext uri="{BB962C8B-B14F-4D97-AF65-F5344CB8AC3E}">
        <p14:creationId xmlns:p14="http://schemas.microsoft.com/office/powerpoint/2010/main" val="827207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your</a:t>
            </a:r>
            <a:r>
              <a:rPr lang="en-US" baseline="0" dirty="0" smtClean="0"/>
              <a:t> primary goal is weed control- grasses will be the preferred choice. </a:t>
            </a:r>
          </a:p>
          <a:p>
            <a:r>
              <a:rPr lang="en-US" baseline="0" dirty="0" smtClean="0"/>
              <a:t>Certain legumes can also be good weed competitors, but will break down rapidly on the soil surface and provide less weed control going into the next season.</a:t>
            </a:r>
          </a:p>
          <a:p>
            <a:r>
              <a:rPr lang="en-US" baseline="0" dirty="0" smtClean="0"/>
              <a:t>The key to achieving good weed control into the next season is producing adequate cover crop  BIOMASS. </a:t>
            </a:r>
          </a:p>
          <a:p>
            <a:r>
              <a:rPr lang="en-US" baseline="0" dirty="0" smtClean="0"/>
              <a:t>Adequate biomass can be achieved by planting on time, ensuring adequate seed to soil contact and using the right rate for the seeding method. Seeding rates can be increased. </a:t>
            </a:r>
          </a:p>
          <a:p>
            <a:r>
              <a:rPr lang="en-US" baseline="0" dirty="0" smtClean="0"/>
              <a:t>Higher biomass inputs may also ultimately lead to increases in soil organic matter.</a:t>
            </a:r>
            <a:endParaRPr lang="en-US" dirty="0"/>
          </a:p>
        </p:txBody>
      </p:sp>
      <p:sp>
        <p:nvSpPr>
          <p:cNvPr id="4" name="Slide Number Placeholder 3"/>
          <p:cNvSpPr>
            <a:spLocks noGrp="1"/>
          </p:cNvSpPr>
          <p:nvPr>
            <p:ph type="sldNum" sz="quarter" idx="10"/>
          </p:nvPr>
        </p:nvSpPr>
        <p:spPr/>
        <p:txBody>
          <a:bodyPr/>
          <a:lstStyle/>
          <a:p>
            <a:fld id="{20135287-8BD2-4E37-956D-D69001416F90}" type="slidenum">
              <a:rPr lang="en-US" smtClean="0"/>
              <a:t>6</a:t>
            </a:fld>
            <a:endParaRPr lang="en-US"/>
          </a:p>
        </p:txBody>
      </p:sp>
    </p:spTree>
    <p:extLst>
      <p:ext uri="{BB962C8B-B14F-4D97-AF65-F5344CB8AC3E}">
        <p14:creationId xmlns:p14="http://schemas.microsoft.com/office/powerpoint/2010/main" val="2449012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If nitrogen is the primary goal, legumes should predominate the mix</a:t>
            </a:r>
            <a:r>
              <a:rPr lang="en-US" baseline="0" dirty="0" smtClean="0"/>
              <a:t> or a single species planting of legumes should be used.</a:t>
            </a:r>
          </a:p>
          <a:p>
            <a:pPr marL="171450" indent="-171450">
              <a:buFont typeface="Arial" panose="020B0604020202020204" pitchFamily="34" charset="0"/>
              <a:buChar char="•"/>
            </a:pPr>
            <a:r>
              <a:rPr lang="en-US" baseline="0" dirty="0" smtClean="0"/>
              <a:t>It is important to realize that cover crop stand again will have a big impact on the amount of nitrogen that is returned to the next crop.</a:t>
            </a:r>
          </a:p>
          <a:p>
            <a:pPr marL="171450" indent="-171450">
              <a:buFont typeface="Arial" panose="020B0604020202020204" pitchFamily="34" charset="0"/>
              <a:buChar char="•"/>
            </a:pPr>
            <a:r>
              <a:rPr lang="en-US" baseline="0" dirty="0" smtClean="0"/>
              <a:t>However timing of the termination and crop age also will influence the nitrogen content of the crop; nitrogen content is generally highest at or just before flowering. </a:t>
            </a:r>
          </a:p>
          <a:p>
            <a:pPr marL="171450" indent="-171450">
              <a:buFont typeface="Arial" panose="020B0604020202020204" pitchFamily="34" charset="0"/>
              <a:buChar char="•"/>
            </a:pPr>
            <a:r>
              <a:rPr lang="en-US" baseline="0" dirty="0" smtClean="0"/>
              <a:t>Legumes vary in the amount N they can fix and their seed costs. Depending on the application, certain legumes are not good economic choices. </a:t>
            </a:r>
          </a:p>
          <a:p>
            <a:pPr marL="171450" indent="-171450">
              <a:buFont typeface="Arial" panose="020B0604020202020204" pitchFamily="34" charset="0"/>
              <a:buChar char="•"/>
            </a:pPr>
            <a:r>
              <a:rPr lang="en-US" baseline="0" dirty="0" smtClean="0"/>
              <a:t>Legumes also tend to be poor competitors against weeds and so taking steps to ensure a strong stand  at planting can help prevent weeds from overtaking the cover crop</a:t>
            </a:r>
          </a:p>
          <a:p>
            <a:pPr marL="171450" indent="-171450">
              <a:buFont typeface="Arial" panose="020B0604020202020204" pitchFamily="34" charset="0"/>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0135287-8BD2-4E37-956D-D69001416F90}" type="slidenum">
              <a:rPr lang="en-US" smtClean="0"/>
              <a:t>7</a:t>
            </a:fld>
            <a:endParaRPr lang="en-US"/>
          </a:p>
        </p:txBody>
      </p:sp>
    </p:spTree>
    <p:extLst>
      <p:ext uri="{BB962C8B-B14F-4D97-AF65-F5344CB8AC3E}">
        <p14:creationId xmlns:p14="http://schemas.microsoft.com/office/powerpoint/2010/main" val="2076226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If cover crops are</a:t>
            </a:r>
            <a:r>
              <a:rPr lang="en-US" baseline="0" dirty="0" smtClean="0"/>
              <a:t> planned to be used to combat pests, specific pests should be identified in order to target them specifically and achieve the best results.</a:t>
            </a:r>
          </a:p>
          <a:p>
            <a:pPr marL="171450" indent="-171450">
              <a:buFont typeface="Arial" panose="020B0604020202020204" pitchFamily="34" charset="0"/>
              <a:buChar char="•"/>
            </a:pPr>
            <a:r>
              <a:rPr lang="en-US" baseline="0" dirty="0" smtClean="0"/>
              <a:t>Ensure appropriate cover crop species and cultivar selection. Sometimes only specific cultivars are nematode resistant or non-hosts</a:t>
            </a:r>
          </a:p>
          <a:p>
            <a:pPr marL="171450" indent="-171450">
              <a:buFont typeface="Arial" panose="020B0604020202020204" pitchFamily="34" charset="0"/>
              <a:buChar char="•"/>
            </a:pPr>
            <a:r>
              <a:rPr lang="en-US" baseline="0" dirty="0" smtClean="0"/>
              <a:t>Brassicas are often called “bio-fumigant” crops, this is because they have </a:t>
            </a:r>
            <a:r>
              <a:rPr lang="en-US" baseline="0" dirty="0" err="1" smtClean="0"/>
              <a:t>glucosinolate</a:t>
            </a:r>
            <a:r>
              <a:rPr lang="en-US" baseline="0" dirty="0" smtClean="0"/>
              <a:t> compounds in their leaves that once mixed into the soil release </a:t>
            </a:r>
            <a:r>
              <a:rPr lang="en-US" baseline="0" dirty="0" err="1" smtClean="0"/>
              <a:t>isothiocyanates</a:t>
            </a:r>
            <a:r>
              <a:rPr lang="en-US" baseline="0" dirty="0" smtClean="0"/>
              <a:t> that act as biological fumigants. </a:t>
            </a:r>
          </a:p>
          <a:p>
            <a:pPr marL="171450" indent="-171450">
              <a:buFont typeface="Arial" panose="020B0604020202020204" pitchFamily="34" charset="0"/>
              <a:buChar char="•"/>
            </a:pPr>
            <a:r>
              <a:rPr lang="en-US" i="1" baseline="0" dirty="0" err="1" smtClean="0"/>
              <a:t>Glucosinolates</a:t>
            </a:r>
            <a:r>
              <a:rPr lang="en-US" i="1" baseline="0" dirty="0" smtClean="0"/>
              <a:t> and the resulting </a:t>
            </a:r>
            <a:r>
              <a:rPr lang="en-US" i="1" baseline="0" dirty="0" err="1" smtClean="0"/>
              <a:t>isothiocyanates</a:t>
            </a:r>
            <a:r>
              <a:rPr lang="en-US" i="1" baseline="0" dirty="0" smtClean="0"/>
              <a:t> are responsible for the pungent mustard smell and taste experienced when mustards and other brassicas are chewed or torn up.</a:t>
            </a:r>
          </a:p>
          <a:p>
            <a:pPr marL="171450" indent="-171450">
              <a:buFont typeface="Arial" panose="020B0604020202020204" pitchFamily="34" charset="0"/>
              <a:buChar char="•"/>
            </a:pPr>
            <a:r>
              <a:rPr lang="en-US" baseline="0" dirty="0" smtClean="0"/>
              <a:t>Pronunciation:</a:t>
            </a:r>
          </a:p>
          <a:p>
            <a:pPr marL="628650" lvl="1" indent="-171450">
              <a:buFont typeface="Arial" panose="020B0604020202020204" pitchFamily="34" charset="0"/>
              <a:buChar char="•"/>
            </a:pPr>
            <a:r>
              <a:rPr lang="en-US" baseline="0" dirty="0" smtClean="0"/>
              <a:t>Glue-co-sin-o-late</a:t>
            </a:r>
          </a:p>
          <a:p>
            <a:pPr marL="628650" lvl="1" indent="-171450">
              <a:buFont typeface="Arial" panose="020B0604020202020204" pitchFamily="34" charset="0"/>
              <a:buChar char="•"/>
            </a:pPr>
            <a:r>
              <a:rPr lang="en-US" baseline="0" dirty="0" smtClean="0"/>
              <a:t>I-so-thy-o-</a:t>
            </a:r>
            <a:r>
              <a:rPr lang="en-US" baseline="0" dirty="0" err="1" smtClean="0"/>
              <a:t>sy</a:t>
            </a:r>
            <a:r>
              <a:rPr lang="en-US" baseline="0" dirty="0" smtClean="0"/>
              <a:t>-an-</a:t>
            </a:r>
            <a:r>
              <a:rPr lang="en-US" baseline="0" dirty="0" err="1" smtClean="0"/>
              <a:t>ates</a:t>
            </a:r>
            <a:endParaRPr lang="en-US" baseline="0" dirty="0" smtClean="0"/>
          </a:p>
          <a:p>
            <a:pPr marL="171450" indent="-171450">
              <a:buFont typeface="Arial" panose="020B0604020202020204" pitchFamily="34" charset="0"/>
              <a:buChar char="•"/>
            </a:pPr>
            <a:r>
              <a:rPr lang="en-US" baseline="0" dirty="0" smtClean="0"/>
              <a:t>Brassica species vary in the level of </a:t>
            </a:r>
            <a:r>
              <a:rPr lang="en-US" baseline="0" dirty="0" err="1" smtClean="0"/>
              <a:t>glucosinolate</a:t>
            </a:r>
            <a:r>
              <a:rPr lang="en-US" baseline="0" dirty="0" smtClean="0"/>
              <a:t> compounds in their leaves, certain varieties with high concentrations have been released specifically for </a:t>
            </a:r>
            <a:r>
              <a:rPr lang="en-US" baseline="0" dirty="0" err="1" smtClean="0"/>
              <a:t>biofumigant</a:t>
            </a:r>
            <a:r>
              <a:rPr lang="en-US" baseline="0" dirty="0" smtClean="0"/>
              <a:t> purposes. </a:t>
            </a:r>
          </a:p>
          <a:p>
            <a:pPr marL="171450" indent="-171450">
              <a:buFont typeface="Arial" panose="020B0604020202020204" pitchFamily="34" charset="0"/>
              <a:buChar char="•"/>
            </a:pPr>
            <a:r>
              <a:rPr lang="en-US" baseline="0" dirty="0" smtClean="0"/>
              <a:t>Generally mowing (chopping up) the leaves of the brassicas and immediate incorporation of the material into the soil results in the best </a:t>
            </a:r>
            <a:r>
              <a:rPr lang="en-US" baseline="0" dirty="0" err="1" smtClean="0"/>
              <a:t>biofumigant</a:t>
            </a:r>
            <a:r>
              <a:rPr lang="en-US" baseline="0" dirty="0" smtClean="0"/>
              <a:t> effect. </a:t>
            </a:r>
          </a:p>
        </p:txBody>
      </p:sp>
      <p:sp>
        <p:nvSpPr>
          <p:cNvPr id="4" name="Slide Number Placeholder 3"/>
          <p:cNvSpPr>
            <a:spLocks noGrp="1"/>
          </p:cNvSpPr>
          <p:nvPr>
            <p:ph type="sldNum" sz="quarter" idx="10"/>
          </p:nvPr>
        </p:nvSpPr>
        <p:spPr/>
        <p:txBody>
          <a:bodyPr/>
          <a:lstStyle/>
          <a:p>
            <a:fld id="{20135287-8BD2-4E37-956D-D69001416F90}" type="slidenum">
              <a:rPr lang="en-US" smtClean="0"/>
              <a:t>8</a:t>
            </a:fld>
            <a:endParaRPr lang="en-US"/>
          </a:p>
        </p:txBody>
      </p:sp>
    </p:spTree>
    <p:extLst>
      <p:ext uri="{BB962C8B-B14F-4D97-AF65-F5344CB8AC3E}">
        <p14:creationId xmlns:p14="http://schemas.microsoft.com/office/powerpoint/2010/main" val="2548570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Tillage radishes are</a:t>
            </a:r>
            <a:r>
              <a:rPr lang="en-US" baseline="0" dirty="0" smtClean="0"/>
              <a:t> all types of oilseed or daikon radish.</a:t>
            </a:r>
          </a:p>
          <a:p>
            <a:pPr marL="171450" indent="-171450">
              <a:buFont typeface="Arial" panose="020B0604020202020204" pitchFamily="34" charset="0"/>
              <a:buChar char="•"/>
            </a:pPr>
            <a:r>
              <a:rPr lang="en-US" baseline="0" dirty="0" smtClean="0"/>
              <a:t>There are several named types, but in general there is little difference between cultivated edible types and those used for cover crops.</a:t>
            </a:r>
          </a:p>
          <a:p>
            <a:pPr marL="171450" indent="-171450">
              <a:buFont typeface="Arial" panose="020B0604020202020204" pitchFamily="34" charset="0"/>
              <a:buChar char="•"/>
            </a:pPr>
            <a:r>
              <a:rPr lang="en-US" baseline="0" dirty="0" smtClean="0"/>
              <a:t>They may winter kill, but generally will still produce a strong tap root prior to dying out if planted early enough in the fall. </a:t>
            </a:r>
          </a:p>
          <a:p>
            <a:pPr marL="171450" indent="-171450">
              <a:buFont typeface="Arial" panose="020B0604020202020204" pitchFamily="34" charset="0"/>
              <a:buChar char="•"/>
            </a:pPr>
            <a:r>
              <a:rPr lang="en-US" baseline="0" dirty="0" smtClean="0"/>
              <a:t>They are a good crop for trapping soil nutrients and then releasing the nutrients quickly for plant up take as they decompose. </a:t>
            </a:r>
            <a:endParaRPr lang="en-US" dirty="0"/>
          </a:p>
        </p:txBody>
      </p:sp>
      <p:sp>
        <p:nvSpPr>
          <p:cNvPr id="4" name="Slide Number Placeholder 3"/>
          <p:cNvSpPr>
            <a:spLocks noGrp="1"/>
          </p:cNvSpPr>
          <p:nvPr>
            <p:ph type="sldNum" sz="quarter" idx="10"/>
          </p:nvPr>
        </p:nvSpPr>
        <p:spPr/>
        <p:txBody>
          <a:bodyPr/>
          <a:lstStyle/>
          <a:p>
            <a:fld id="{20135287-8BD2-4E37-956D-D69001416F90}" type="slidenum">
              <a:rPr lang="en-US" smtClean="0"/>
              <a:t>9</a:t>
            </a:fld>
            <a:endParaRPr lang="en-US"/>
          </a:p>
        </p:txBody>
      </p:sp>
    </p:spTree>
    <p:extLst>
      <p:ext uri="{BB962C8B-B14F-4D97-AF65-F5344CB8AC3E}">
        <p14:creationId xmlns:p14="http://schemas.microsoft.com/office/powerpoint/2010/main" val="1507728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There are many</a:t>
            </a:r>
            <a:r>
              <a:rPr lang="en-US" baseline="0" dirty="0" smtClean="0"/>
              <a:t> different crops used as cover crops for different purposes</a:t>
            </a:r>
          </a:p>
          <a:p>
            <a:pPr marL="171450" indent="-171450">
              <a:buFont typeface="Arial" panose="020B0604020202020204" pitchFamily="34" charset="0"/>
              <a:buChar char="•"/>
            </a:pPr>
            <a:r>
              <a:rPr lang="en-US" dirty="0" smtClean="0"/>
              <a:t>Think about</a:t>
            </a:r>
            <a:r>
              <a:rPr lang="en-US" baseline="0" dirty="0" smtClean="0"/>
              <a:t> the goals and what season the cover crop will be planted in. </a:t>
            </a:r>
          </a:p>
          <a:p>
            <a:pPr marL="171450" indent="-171450">
              <a:buFont typeface="Arial" panose="020B0604020202020204" pitchFamily="34" charset="0"/>
              <a:buChar char="•"/>
            </a:pPr>
            <a:r>
              <a:rPr lang="en-US" baseline="0" dirty="0" smtClean="0"/>
              <a:t>Then narrow in on the specific site location. (wet, dry, etc.)</a:t>
            </a:r>
          </a:p>
          <a:p>
            <a:endParaRPr lang="en-US" dirty="0"/>
          </a:p>
        </p:txBody>
      </p:sp>
      <p:sp>
        <p:nvSpPr>
          <p:cNvPr id="4" name="Slide Number Placeholder 3"/>
          <p:cNvSpPr>
            <a:spLocks noGrp="1"/>
          </p:cNvSpPr>
          <p:nvPr>
            <p:ph type="sldNum" sz="quarter" idx="10"/>
          </p:nvPr>
        </p:nvSpPr>
        <p:spPr/>
        <p:txBody>
          <a:bodyPr/>
          <a:lstStyle/>
          <a:p>
            <a:fld id="{20135287-8BD2-4E37-956D-D69001416F90}" type="slidenum">
              <a:rPr lang="en-US" smtClean="0"/>
              <a:t>10</a:t>
            </a:fld>
            <a:endParaRPr lang="en-US"/>
          </a:p>
        </p:txBody>
      </p:sp>
    </p:spTree>
    <p:extLst>
      <p:ext uri="{BB962C8B-B14F-4D97-AF65-F5344CB8AC3E}">
        <p14:creationId xmlns:p14="http://schemas.microsoft.com/office/powerpoint/2010/main" val="3048623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0196" y="4458969"/>
            <a:ext cx="3211489" cy="945247"/>
          </a:xfrm>
          <a:prstGeom prst="rect">
            <a:avLst/>
          </a:prstGeom>
        </p:spPr>
        <p:txBody>
          <a:bodyPr/>
          <a:lstStyle>
            <a:lvl1pPr algn="r">
              <a:defRPr b="1" baseline="0">
                <a:solidFill>
                  <a:schemeClr val="bg1"/>
                </a:solidFill>
              </a:defRPr>
            </a:lvl1pPr>
          </a:lstStyle>
          <a:p>
            <a:r>
              <a:rPr lang="en-US" dirty="0" smtClean="0"/>
              <a:t>Session 1:</a:t>
            </a:r>
            <a:endParaRPr lang="en-US" dirty="0"/>
          </a:p>
        </p:txBody>
      </p:sp>
    </p:spTree>
    <p:extLst>
      <p:ext uri="{BB962C8B-B14F-4D97-AF65-F5344CB8AC3E}">
        <p14:creationId xmlns:p14="http://schemas.microsoft.com/office/powerpoint/2010/main" val="2401460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808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8417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251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086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3218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7481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0543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287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8026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399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5909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descr="Cover Crop Training-title 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342900"/>
            <a:ext cx="9101328" cy="6156960"/>
          </a:xfrm>
          <a:prstGeom prst="rect">
            <a:avLst/>
          </a:prstGeom>
        </p:spPr>
      </p:pic>
    </p:spTree>
    <p:extLst>
      <p:ext uri="{BB962C8B-B14F-4D97-AF65-F5344CB8AC3E}">
        <p14:creationId xmlns:p14="http://schemas.microsoft.com/office/powerpoint/2010/main" val="4124828508"/>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CC1A03D-346D-4C46-BBC3-5EF515949A55}" type="datetimeFigureOut">
              <a:rPr lang="en-US" smtClean="0">
                <a:solidFill>
                  <a:prstClr val="black">
                    <a:tint val="75000"/>
                  </a:prstClr>
                </a:solidFill>
              </a:rPr>
              <a:pPr defTabSz="457200"/>
              <a:t>7/23/2019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451DE3A-08E9-C14B-86F8-F9099C2E5B85}" type="slidenum">
              <a:rPr lang="en-US" smtClean="0">
                <a:solidFill>
                  <a:prstClr val="black">
                    <a:tint val="75000"/>
                  </a:prstClr>
                </a:solidFill>
              </a:rPr>
              <a:pPr defTabSz="457200"/>
              <a:t>‹#›</a:t>
            </a:fld>
            <a:endParaRPr lang="en-US">
              <a:solidFill>
                <a:prstClr val="black">
                  <a:tint val="75000"/>
                </a:prstClr>
              </a:solidFill>
            </a:endParaRPr>
          </a:p>
        </p:txBody>
      </p:sp>
      <p:pic>
        <p:nvPicPr>
          <p:cNvPr id="7" name="Picture 6" descr="CoverCrop-footer.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5357807"/>
            <a:ext cx="9144000" cy="1511808"/>
          </a:xfrm>
          <a:prstGeom prst="rect">
            <a:avLst/>
          </a:prstGeom>
        </p:spPr>
      </p:pic>
    </p:spTree>
    <p:extLst>
      <p:ext uri="{BB962C8B-B14F-4D97-AF65-F5344CB8AC3E}">
        <p14:creationId xmlns:p14="http://schemas.microsoft.com/office/powerpoint/2010/main" val="199373911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www.ars.usda.gov/plains-area/mandan-nd/ngprl/docs/cover-crop-char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ars.usda.gov/plains-area/mandan-nd/ngprl/docs/cover-crop-chart/"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www.sare.org/Learning-Center/Books/Managing-Cover-Crops-Profitably-3rd-Edition/Text-Version/Printable-Version" TargetMode="External"/><Relationship Id="rId5" Type="http://schemas.openxmlformats.org/officeDocument/2006/relationships/hyperlink" Target="https://articles.extension.org/pages/72973/making-the-most-of-mixtures:-considerations-for-winter-cover-crops-in-temperate-climates" TargetMode="External"/><Relationship Id="rId4" Type="http://schemas.openxmlformats.org/officeDocument/2006/relationships/hyperlink" Target="https://www.uaex.edu/publications/pdf/FSA-2156.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Session 2</a:t>
            </a:r>
            <a:endParaRPr lang="en-US" dirty="0"/>
          </a:p>
        </p:txBody>
      </p:sp>
      <p:sp>
        <p:nvSpPr>
          <p:cNvPr id="3" name="Title 1"/>
          <p:cNvSpPr txBox="1">
            <a:spLocks/>
          </p:cNvSpPr>
          <p:nvPr/>
        </p:nvSpPr>
        <p:spPr>
          <a:xfrm>
            <a:off x="3891539" y="4458969"/>
            <a:ext cx="5067266" cy="945247"/>
          </a:xfrm>
          <a:prstGeom prst="rect">
            <a:avLst/>
          </a:prstGeom>
        </p:spPr>
        <p:txBody>
          <a:bodyPr/>
          <a:lstStyle>
            <a:lvl1pPr algn="r" defTabSz="457200" rtl="0" eaLnBrk="1" latinLnBrk="0" hangingPunct="1">
              <a:spcBef>
                <a:spcPct val="0"/>
              </a:spcBef>
              <a:buNone/>
              <a:defRPr sz="4400" b="1" kern="1200" baseline="0">
                <a:solidFill>
                  <a:schemeClr val="bg1"/>
                </a:solidFill>
                <a:latin typeface="+mj-lt"/>
                <a:ea typeface="+mj-ea"/>
                <a:cs typeface="+mj-cs"/>
              </a:defRPr>
            </a:lvl1pPr>
          </a:lstStyle>
          <a:p>
            <a:pPr algn="l"/>
            <a:r>
              <a:rPr lang="en-US" sz="4000" dirty="0" smtClean="0">
                <a:solidFill>
                  <a:srgbClr val="000000"/>
                </a:solidFill>
              </a:rPr>
              <a:t>Cover Crop Selection</a:t>
            </a:r>
            <a:endParaRPr lang="en-US" sz="4000" dirty="0">
              <a:solidFill>
                <a:srgbClr val="000000"/>
              </a:solidFill>
            </a:endParaRPr>
          </a:p>
        </p:txBody>
      </p:sp>
      <p:sp>
        <p:nvSpPr>
          <p:cNvPr id="4" name="Title 1"/>
          <p:cNvSpPr txBox="1">
            <a:spLocks/>
          </p:cNvSpPr>
          <p:nvPr/>
        </p:nvSpPr>
        <p:spPr>
          <a:xfrm>
            <a:off x="3891538" y="4458969"/>
            <a:ext cx="3211489" cy="945247"/>
          </a:xfrm>
          <a:prstGeom prst="rect">
            <a:avLst/>
          </a:prstGeom>
        </p:spPr>
        <p:txBody>
          <a:bodyPr/>
          <a:lstStyle>
            <a:lvl1pPr algn="r" defTabSz="457200" rtl="0" eaLnBrk="1" latinLnBrk="0" hangingPunct="1">
              <a:spcBef>
                <a:spcPct val="0"/>
              </a:spcBef>
              <a:buNone/>
              <a:defRPr sz="4400" b="1" kern="1200" baseline="0">
                <a:solidFill>
                  <a:schemeClr val="bg1"/>
                </a:solidFill>
                <a:latin typeface="+mj-lt"/>
                <a:ea typeface="+mj-ea"/>
                <a:cs typeface="+mj-cs"/>
              </a:defRPr>
            </a:lvl1pPr>
          </a:lstStyle>
          <a:p>
            <a:endParaRPr lang="en-US" dirty="0">
              <a:solidFill>
                <a:prstClr val="white"/>
              </a:solidFill>
            </a:endParaRPr>
          </a:p>
        </p:txBody>
      </p:sp>
    </p:spTree>
    <p:extLst>
      <p:ext uri="{BB962C8B-B14F-4D97-AF65-F5344CB8AC3E}">
        <p14:creationId xmlns:p14="http://schemas.microsoft.com/office/powerpoint/2010/main" val="28771632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Rectangle 4"/>
          <p:cNvSpPr/>
          <p:nvPr/>
        </p:nvSpPr>
        <p:spPr>
          <a:xfrm>
            <a:off x="2197100" y="2153335"/>
            <a:ext cx="4572000" cy="923330"/>
          </a:xfrm>
          <a:prstGeom prst="rect">
            <a:avLst/>
          </a:prstGeom>
        </p:spPr>
        <p:txBody>
          <a:bodyPr>
            <a:spAutoFit/>
          </a:bodyPr>
          <a:lstStyle/>
          <a:p>
            <a:r>
              <a:rPr lang="en-US" dirty="0" smtClean="0"/>
              <a:t>Source: </a:t>
            </a:r>
            <a:r>
              <a:rPr lang="en-US" dirty="0" smtClean="0">
                <a:hlinkClick r:id="rId4"/>
              </a:rPr>
              <a:t>https</a:t>
            </a:r>
            <a:r>
              <a:rPr lang="en-US" dirty="0">
                <a:hlinkClick r:id="rId4"/>
              </a:rPr>
              <a:t>://www.ars.usda.gov/plains-area/mandan-nd/ngprl/docs/cover-crop-chart</a:t>
            </a:r>
            <a:r>
              <a:rPr lang="en-US" dirty="0" smtClean="0">
                <a:hlinkClick r:id="rId4"/>
              </a:rPr>
              <a:t>/</a:t>
            </a:r>
            <a:endParaRPr lang="en-US" dirty="0" smtClean="0"/>
          </a:p>
          <a:p>
            <a:endParaRPr lang="en-US" dirty="0"/>
          </a:p>
        </p:txBody>
      </p:sp>
    </p:spTree>
    <p:extLst>
      <p:ext uri="{BB962C8B-B14F-4D97-AF65-F5344CB8AC3E}">
        <p14:creationId xmlns:p14="http://schemas.microsoft.com/office/powerpoint/2010/main" val="2775371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356" y="162827"/>
            <a:ext cx="7886700" cy="733570"/>
          </a:xfrm>
        </p:spPr>
        <p:txBody>
          <a:bodyPr>
            <a:normAutofit fontScale="90000"/>
          </a:bodyPr>
          <a:lstStyle/>
          <a:p>
            <a:pPr algn="l"/>
            <a:r>
              <a:rPr lang="en-US" b="1" dirty="0" smtClean="0"/>
              <a:t>Common Summer Cover Crops</a:t>
            </a:r>
            <a:endParaRPr lang="en-US" b="1" dirty="0"/>
          </a:p>
        </p:txBody>
      </p:sp>
      <p:pic>
        <p:nvPicPr>
          <p:cNvPr id="9" name="Content Placeholder 8"/>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3877" t="17448" r="14168" b="25945"/>
          <a:stretch/>
        </p:blipFill>
        <p:spPr>
          <a:xfrm rot="5400000">
            <a:off x="1384297" y="1815006"/>
            <a:ext cx="3977441" cy="2346782"/>
          </a:xfrm>
          <a:effectLst>
            <a:softEdge rad="101600"/>
          </a:effec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50574" t="54431" r="40382" b="24198"/>
          <a:stretch/>
        </p:blipFill>
        <p:spPr>
          <a:xfrm>
            <a:off x="4606905" y="999674"/>
            <a:ext cx="2281327" cy="4042458"/>
          </a:xfrm>
          <a:prstGeom prst="rect">
            <a:avLst/>
          </a:prstGeom>
          <a:effectLst>
            <a:softEdge rad="101600"/>
          </a:effec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9104" t="45030" r="41553" b="33251"/>
          <a:stretch/>
        </p:blipFill>
        <p:spPr>
          <a:xfrm rot="5400000">
            <a:off x="5984363" y="1903542"/>
            <a:ext cx="4063505" cy="2255769"/>
          </a:xfrm>
          <a:prstGeom prst="rect">
            <a:avLst/>
          </a:prstGeom>
          <a:effectLst>
            <a:softEdge rad="101600"/>
          </a:effectLst>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1" t="22007" r="45017" b="41188"/>
          <a:stretch/>
        </p:blipFill>
        <p:spPr>
          <a:xfrm rot="5400000">
            <a:off x="-864291" y="1964039"/>
            <a:ext cx="4058251" cy="2037351"/>
          </a:xfrm>
          <a:prstGeom prst="rect">
            <a:avLst/>
          </a:prstGeom>
          <a:effectLst>
            <a:softEdge rad="101600"/>
          </a:effectLst>
        </p:spPr>
      </p:pic>
      <p:sp>
        <p:nvSpPr>
          <p:cNvPr id="11" name="TextBox 10"/>
          <p:cNvSpPr txBox="1"/>
          <p:nvPr/>
        </p:nvSpPr>
        <p:spPr>
          <a:xfrm>
            <a:off x="7120927" y="4881982"/>
            <a:ext cx="1286539" cy="461665"/>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rPr>
              <a:t>Cowpea</a:t>
            </a:r>
            <a:endParaRPr lang="en-US" sz="2400" b="1" dirty="0">
              <a:effectLst>
                <a:outerShdw blurRad="38100" dist="38100" dir="2700000" algn="tl">
                  <a:srgbClr val="000000">
                    <a:alpha val="43137"/>
                  </a:srgbClr>
                </a:outerShdw>
              </a:effectLst>
            </a:endParaRPr>
          </a:p>
        </p:txBody>
      </p:sp>
      <p:sp>
        <p:nvSpPr>
          <p:cNvPr id="12" name="TextBox 11"/>
          <p:cNvSpPr txBox="1"/>
          <p:nvPr/>
        </p:nvSpPr>
        <p:spPr>
          <a:xfrm>
            <a:off x="4774123" y="4959781"/>
            <a:ext cx="1820667" cy="461665"/>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rPr>
              <a:t>Buckwheat</a:t>
            </a:r>
            <a:endParaRPr lang="en-US" sz="2400" b="1" dirty="0">
              <a:effectLst>
                <a:outerShdw blurRad="38100" dist="38100" dir="2700000" algn="tl">
                  <a:srgbClr val="000000">
                    <a:alpha val="43137"/>
                  </a:srgbClr>
                </a:outerShdw>
              </a:effectLst>
            </a:endParaRPr>
          </a:p>
        </p:txBody>
      </p:sp>
      <p:sp>
        <p:nvSpPr>
          <p:cNvPr id="13" name="TextBox 12"/>
          <p:cNvSpPr txBox="1"/>
          <p:nvPr/>
        </p:nvSpPr>
        <p:spPr>
          <a:xfrm>
            <a:off x="2328450" y="4895624"/>
            <a:ext cx="2445673" cy="830997"/>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rPr>
              <a:t>Sorghum </a:t>
            </a:r>
            <a:r>
              <a:rPr lang="en-US" sz="2400" b="1" dirty="0" err="1" smtClean="0">
                <a:effectLst>
                  <a:outerShdw blurRad="38100" dist="38100" dir="2700000" algn="tl">
                    <a:srgbClr val="000000">
                      <a:alpha val="43137"/>
                    </a:srgbClr>
                  </a:outerShdw>
                </a:effectLst>
              </a:rPr>
              <a:t>Sudangrass</a:t>
            </a:r>
            <a:endParaRPr lang="en-US" sz="2400" b="1" dirty="0">
              <a:effectLst>
                <a:outerShdw blurRad="38100" dist="38100" dir="2700000" algn="tl">
                  <a:srgbClr val="000000">
                    <a:alpha val="43137"/>
                  </a:srgbClr>
                </a:outerShdw>
              </a:effectLst>
            </a:endParaRPr>
          </a:p>
        </p:txBody>
      </p:sp>
      <p:sp>
        <p:nvSpPr>
          <p:cNvPr id="14" name="TextBox 13"/>
          <p:cNvSpPr txBox="1"/>
          <p:nvPr/>
        </p:nvSpPr>
        <p:spPr>
          <a:xfrm>
            <a:off x="291099" y="4959782"/>
            <a:ext cx="2445673" cy="461665"/>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rPr>
              <a:t>Pearl Millet</a:t>
            </a:r>
            <a:endParaRPr lang="en-US" sz="2400" b="1" dirty="0">
              <a:effectLst>
                <a:outerShdw blurRad="38100" dist="38100" dir="2700000" algn="tl">
                  <a:srgbClr val="000000">
                    <a:alpha val="43137"/>
                  </a:srgbClr>
                </a:outerShdw>
              </a:effectLst>
            </a:endParaRPr>
          </a:p>
        </p:txBody>
      </p:sp>
      <p:sp>
        <p:nvSpPr>
          <p:cNvPr id="15" name="TextBox 14"/>
          <p:cNvSpPr txBox="1"/>
          <p:nvPr/>
        </p:nvSpPr>
        <p:spPr>
          <a:xfrm>
            <a:off x="7033302" y="4023488"/>
            <a:ext cx="1772730" cy="830997"/>
          </a:xfrm>
          <a:prstGeom prst="rect">
            <a:avLst/>
          </a:prstGeom>
          <a:noFill/>
        </p:spPr>
        <p:txBody>
          <a:bodyPr wrap="square" rtlCol="0">
            <a:spAutoFit/>
          </a:bodyPr>
          <a:lstStyle/>
          <a:p>
            <a:r>
              <a:rPr lang="en-US" sz="2400" b="1" dirty="0" smtClean="0">
                <a:solidFill>
                  <a:schemeClr val="bg1"/>
                </a:solidFill>
                <a:effectLst>
                  <a:glow rad="50800">
                    <a:schemeClr val="tx1"/>
                  </a:glow>
                  <a:outerShdw blurRad="38100" dist="38100" dir="2700000" algn="tl">
                    <a:srgbClr val="000000">
                      <a:alpha val="43137"/>
                    </a:srgbClr>
                  </a:outerShdw>
                </a:effectLst>
              </a:rPr>
              <a:t>Nitrogen Fixer</a:t>
            </a:r>
            <a:endParaRPr lang="en-US" sz="2400" b="1" dirty="0">
              <a:solidFill>
                <a:schemeClr val="bg1"/>
              </a:solidFill>
              <a:effectLst>
                <a:glow rad="50800">
                  <a:schemeClr val="tx1"/>
                </a:glow>
                <a:outerShdw blurRad="38100" dist="38100" dir="2700000" algn="tl">
                  <a:srgbClr val="000000">
                    <a:alpha val="43137"/>
                  </a:srgbClr>
                </a:outerShdw>
              </a:effectLst>
            </a:endParaRPr>
          </a:p>
        </p:txBody>
      </p:sp>
      <p:sp>
        <p:nvSpPr>
          <p:cNvPr id="17" name="TextBox 16"/>
          <p:cNvSpPr txBox="1"/>
          <p:nvPr/>
        </p:nvSpPr>
        <p:spPr>
          <a:xfrm>
            <a:off x="301356" y="4036825"/>
            <a:ext cx="1772730" cy="461665"/>
          </a:xfrm>
          <a:prstGeom prst="rect">
            <a:avLst/>
          </a:prstGeom>
          <a:noFill/>
        </p:spPr>
        <p:txBody>
          <a:bodyPr wrap="square" rtlCol="0">
            <a:spAutoFit/>
          </a:bodyPr>
          <a:lstStyle/>
          <a:p>
            <a:r>
              <a:rPr lang="en-US" sz="2400" b="1" dirty="0" smtClean="0">
                <a:solidFill>
                  <a:schemeClr val="bg1"/>
                </a:solidFill>
                <a:effectLst>
                  <a:glow rad="50800">
                    <a:schemeClr val="tx1"/>
                  </a:glow>
                  <a:outerShdw blurRad="38100" dist="38100" dir="2700000" algn="tl">
                    <a:srgbClr val="000000">
                      <a:alpha val="43137"/>
                    </a:srgbClr>
                  </a:outerShdw>
                </a:effectLst>
              </a:rPr>
              <a:t>Biomass</a:t>
            </a:r>
            <a:endParaRPr lang="en-US" sz="3200" b="1" dirty="0">
              <a:solidFill>
                <a:schemeClr val="bg1"/>
              </a:solidFill>
              <a:effectLst>
                <a:glow rad="50800">
                  <a:schemeClr val="tx1"/>
                </a:glow>
                <a:outerShdw blurRad="38100" dist="38100" dir="2700000" algn="tl">
                  <a:srgbClr val="000000">
                    <a:alpha val="43137"/>
                  </a:srgbClr>
                </a:outerShdw>
              </a:effectLst>
            </a:endParaRPr>
          </a:p>
        </p:txBody>
      </p:sp>
      <p:sp>
        <p:nvSpPr>
          <p:cNvPr id="18" name="TextBox 17"/>
          <p:cNvSpPr txBox="1"/>
          <p:nvPr/>
        </p:nvSpPr>
        <p:spPr>
          <a:xfrm>
            <a:off x="4751975" y="3759452"/>
            <a:ext cx="2059499" cy="1200329"/>
          </a:xfrm>
          <a:prstGeom prst="rect">
            <a:avLst/>
          </a:prstGeom>
          <a:noFill/>
        </p:spPr>
        <p:txBody>
          <a:bodyPr wrap="square" rtlCol="0">
            <a:spAutoFit/>
          </a:bodyPr>
          <a:lstStyle/>
          <a:p>
            <a:r>
              <a:rPr lang="en-US" sz="2400" b="1" dirty="0" smtClean="0">
                <a:solidFill>
                  <a:schemeClr val="bg1"/>
                </a:solidFill>
                <a:effectLst>
                  <a:glow rad="50800">
                    <a:schemeClr val="tx1"/>
                  </a:glow>
                  <a:outerShdw blurRad="38100" dist="38100" dir="2700000" algn="tl">
                    <a:srgbClr val="000000">
                      <a:alpha val="43137"/>
                    </a:srgbClr>
                  </a:outerShdw>
                </a:effectLst>
              </a:rPr>
              <a:t>Fast growth, pollinator habitat</a:t>
            </a:r>
            <a:endParaRPr lang="en-US" sz="2400" b="1" dirty="0">
              <a:solidFill>
                <a:schemeClr val="bg1"/>
              </a:solidFill>
              <a:effectLst>
                <a:glow rad="50800">
                  <a:schemeClr val="tx1"/>
                </a:glow>
                <a:outerShdw blurRad="38100" dist="38100" dir="2700000" algn="tl">
                  <a:srgbClr val="000000">
                    <a:alpha val="43137"/>
                  </a:srgbClr>
                </a:outerShdw>
              </a:effectLst>
            </a:endParaRPr>
          </a:p>
        </p:txBody>
      </p:sp>
      <p:sp>
        <p:nvSpPr>
          <p:cNvPr id="19" name="TextBox 18"/>
          <p:cNvSpPr txBox="1"/>
          <p:nvPr/>
        </p:nvSpPr>
        <p:spPr>
          <a:xfrm>
            <a:off x="2461880" y="1268138"/>
            <a:ext cx="1782826" cy="1200329"/>
          </a:xfrm>
          <a:prstGeom prst="rect">
            <a:avLst/>
          </a:prstGeom>
          <a:noFill/>
        </p:spPr>
        <p:txBody>
          <a:bodyPr wrap="square" rtlCol="0">
            <a:spAutoFit/>
          </a:bodyPr>
          <a:lstStyle/>
          <a:p>
            <a:r>
              <a:rPr lang="en-US" b="1" dirty="0">
                <a:solidFill>
                  <a:schemeClr val="bg1"/>
                </a:solidFill>
                <a:effectLst>
                  <a:glow rad="63500">
                    <a:schemeClr val="tx1">
                      <a:alpha val="40000"/>
                    </a:schemeClr>
                  </a:glow>
                </a:effectLst>
              </a:rPr>
              <a:t>Grows 10-12’ tall in 90-120 days. 4,000-5,000 </a:t>
            </a:r>
            <a:r>
              <a:rPr lang="en-US" b="1" dirty="0" smtClean="0">
                <a:solidFill>
                  <a:schemeClr val="bg1"/>
                </a:solidFill>
                <a:effectLst>
                  <a:glow rad="63500">
                    <a:schemeClr val="tx1">
                      <a:alpha val="40000"/>
                    </a:schemeClr>
                  </a:glow>
                </a:effectLst>
              </a:rPr>
              <a:t>lbs./acre</a:t>
            </a:r>
            <a:endParaRPr lang="en-US" b="1" dirty="0">
              <a:solidFill>
                <a:schemeClr val="bg1"/>
              </a:solidFill>
              <a:effectLst>
                <a:glow rad="63500">
                  <a:schemeClr val="tx1">
                    <a:alpha val="40000"/>
                  </a:schemeClr>
                </a:glow>
              </a:effectLst>
            </a:endParaRPr>
          </a:p>
        </p:txBody>
      </p:sp>
      <p:sp>
        <p:nvSpPr>
          <p:cNvPr id="20" name="TextBox 19"/>
          <p:cNvSpPr txBox="1"/>
          <p:nvPr/>
        </p:nvSpPr>
        <p:spPr>
          <a:xfrm>
            <a:off x="338239" y="1160417"/>
            <a:ext cx="1782826" cy="707886"/>
          </a:xfrm>
          <a:prstGeom prst="rect">
            <a:avLst/>
          </a:prstGeom>
          <a:noFill/>
        </p:spPr>
        <p:txBody>
          <a:bodyPr wrap="square" rtlCol="0">
            <a:spAutoFit/>
          </a:bodyPr>
          <a:lstStyle/>
          <a:p>
            <a:r>
              <a:rPr lang="en-US" sz="2000" b="1" dirty="0" smtClean="0">
                <a:solidFill>
                  <a:schemeClr val="bg1"/>
                </a:solidFill>
                <a:effectLst>
                  <a:glow rad="63500">
                    <a:schemeClr val="tx1">
                      <a:alpha val="40000"/>
                    </a:schemeClr>
                  </a:glow>
                </a:effectLst>
              </a:rPr>
              <a:t>Grows 4-6’ </a:t>
            </a:r>
            <a:r>
              <a:rPr lang="en-US" sz="2000" b="1" dirty="0">
                <a:solidFill>
                  <a:schemeClr val="bg1"/>
                </a:solidFill>
                <a:effectLst>
                  <a:glow rad="63500">
                    <a:schemeClr val="tx1">
                      <a:alpha val="40000"/>
                    </a:schemeClr>
                  </a:glow>
                </a:effectLst>
              </a:rPr>
              <a:t>tall in 90-120 days.</a:t>
            </a:r>
          </a:p>
        </p:txBody>
      </p:sp>
      <p:sp>
        <p:nvSpPr>
          <p:cNvPr id="21" name="TextBox 20"/>
          <p:cNvSpPr txBox="1"/>
          <p:nvPr/>
        </p:nvSpPr>
        <p:spPr>
          <a:xfrm>
            <a:off x="7141458" y="1353048"/>
            <a:ext cx="1782826" cy="1631216"/>
          </a:xfrm>
          <a:prstGeom prst="rect">
            <a:avLst/>
          </a:prstGeom>
          <a:noFill/>
        </p:spPr>
        <p:txBody>
          <a:bodyPr wrap="square" rtlCol="0">
            <a:spAutoFit/>
          </a:bodyPr>
          <a:lstStyle/>
          <a:p>
            <a:r>
              <a:rPr lang="en-US" sz="2000" b="1" dirty="0" smtClean="0">
                <a:solidFill>
                  <a:schemeClr val="bg1"/>
                </a:solidFill>
                <a:effectLst>
                  <a:glow rad="38100">
                    <a:schemeClr val="tx1"/>
                  </a:glow>
                  <a:outerShdw blurRad="38100" dist="38100" dir="2700000" algn="tl">
                    <a:srgbClr val="000000">
                      <a:alpha val="43137"/>
                    </a:srgbClr>
                  </a:outerShdw>
                </a:effectLst>
              </a:rPr>
              <a:t>Consistent producer of 100lbs of N per acre, Drought tolerant.</a:t>
            </a:r>
            <a:endParaRPr lang="en-US" sz="2000" b="1" dirty="0">
              <a:solidFill>
                <a:schemeClr val="bg1"/>
              </a:solidFill>
              <a:effectLst>
                <a:glow rad="38100">
                  <a:schemeClr val="tx1"/>
                </a:glow>
                <a:outerShdw blurRad="38100" dist="38100" dir="2700000" algn="tl">
                  <a:srgbClr val="000000">
                    <a:alpha val="43137"/>
                  </a:srgbClr>
                </a:outerShdw>
              </a:effectLst>
            </a:endParaRPr>
          </a:p>
        </p:txBody>
      </p:sp>
      <p:sp>
        <p:nvSpPr>
          <p:cNvPr id="22" name="TextBox 21"/>
          <p:cNvSpPr txBox="1"/>
          <p:nvPr/>
        </p:nvSpPr>
        <p:spPr>
          <a:xfrm>
            <a:off x="2267335" y="3695295"/>
            <a:ext cx="2255744" cy="1200329"/>
          </a:xfrm>
          <a:prstGeom prst="rect">
            <a:avLst/>
          </a:prstGeom>
          <a:noFill/>
        </p:spPr>
        <p:txBody>
          <a:bodyPr wrap="square" rtlCol="0">
            <a:spAutoFit/>
          </a:bodyPr>
          <a:lstStyle/>
          <a:p>
            <a:r>
              <a:rPr lang="en-US" sz="2400" b="1" dirty="0" smtClean="0">
                <a:solidFill>
                  <a:schemeClr val="bg1"/>
                </a:solidFill>
                <a:effectLst>
                  <a:glow rad="50800">
                    <a:schemeClr val="tx1"/>
                  </a:glow>
                  <a:outerShdw blurRad="38100" dist="38100" dir="2700000" algn="tl">
                    <a:srgbClr val="000000">
                      <a:alpha val="43137"/>
                    </a:srgbClr>
                  </a:outerShdw>
                </a:effectLst>
              </a:rPr>
              <a:t>Biomass, may suppress  root-knot nematodes</a:t>
            </a:r>
            <a:endParaRPr lang="en-US" sz="3200" b="1" dirty="0">
              <a:solidFill>
                <a:schemeClr val="bg1"/>
              </a:solidFill>
              <a:effectLst>
                <a:glow rad="50800">
                  <a:schemeClr val="tx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3572094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008" y="-27580"/>
            <a:ext cx="7886700" cy="973188"/>
          </a:xfrm>
        </p:spPr>
        <p:txBody>
          <a:bodyPr/>
          <a:lstStyle/>
          <a:p>
            <a:pPr algn="l"/>
            <a:r>
              <a:rPr lang="en-US" b="1" dirty="0" smtClean="0"/>
              <a:t>Common Winter </a:t>
            </a:r>
            <a:r>
              <a:rPr lang="en-US" b="1" dirty="0"/>
              <a:t>Cover Crops</a:t>
            </a:r>
          </a:p>
        </p:txBody>
      </p:sp>
      <p:pic>
        <p:nvPicPr>
          <p:cNvPr id="8" name="Content Placeholder 7"/>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52625" r="28578"/>
          <a:stretch/>
        </p:blipFill>
        <p:spPr>
          <a:xfrm rot="5400000">
            <a:off x="898139" y="1879894"/>
            <a:ext cx="3992193" cy="1986049"/>
          </a:xfrm>
          <a:effectLst>
            <a:softEdge rad="177800"/>
          </a:effectLst>
        </p:spPr>
      </p:pic>
      <p:pic>
        <p:nvPicPr>
          <p:cNvPr id="4" name="Picture 3"/>
          <p:cNvPicPr>
            <a:picLocks noChangeAspect="1"/>
          </p:cNvPicPr>
          <p:nvPr/>
        </p:nvPicPr>
        <p:blipFill rotWithShape="1">
          <a:blip r:embed="rId4"/>
          <a:srcRect l="35290" t="49080" r="51449" b="21242"/>
          <a:stretch/>
        </p:blipFill>
        <p:spPr>
          <a:xfrm>
            <a:off x="6539438" y="869699"/>
            <a:ext cx="2449913" cy="4112079"/>
          </a:xfrm>
          <a:prstGeom prst="rect">
            <a:avLst/>
          </a:prstGeom>
          <a:effectLst>
            <a:softEdge rad="177800"/>
          </a:effec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2038" r="64284" b="28874"/>
          <a:stretch/>
        </p:blipFill>
        <p:spPr>
          <a:xfrm>
            <a:off x="155358" y="935023"/>
            <a:ext cx="1720608" cy="3876348"/>
          </a:xfrm>
          <a:prstGeom prst="rect">
            <a:avLst/>
          </a:prstGeom>
          <a:effectLst>
            <a:softEdge rad="114300"/>
          </a:effectLst>
        </p:spPr>
      </p:pic>
      <p:pic>
        <p:nvPicPr>
          <p:cNvPr id="6" name="Picture 5"/>
          <p:cNvPicPr>
            <a:picLocks noChangeAspect="1"/>
          </p:cNvPicPr>
          <p:nvPr/>
        </p:nvPicPr>
        <p:blipFill rotWithShape="1">
          <a:blip r:embed="rId6"/>
          <a:srcRect l="21728" r="40252" b="25919"/>
          <a:stretch/>
        </p:blipFill>
        <p:spPr>
          <a:xfrm>
            <a:off x="3764181" y="828246"/>
            <a:ext cx="2809820" cy="4089346"/>
          </a:xfrm>
          <a:prstGeom prst="rect">
            <a:avLst/>
          </a:prstGeom>
          <a:effectLst>
            <a:softEdge rad="228600"/>
          </a:effectLst>
        </p:spPr>
      </p:pic>
      <p:sp>
        <p:nvSpPr>
          <p:cNvPr id="9" name="TextBox 8"/>
          <p:cNvSpPr txBox="1"/>
          <p:nvPr/>
        </p:nvSpPr>
        <p:spPr>
          <a:xfrm>
            <a:off x="155358" y="4874411"/>
            <a:ext cx="2004596" cy="461665"/>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rPr>
              <a:t>Winter wheat</a:t>
            </a:r>
            <a:endParaRPr lang="en-US" sz="2400" b="1" dirty="0">
              <a:effectLst>
                <a:outerShdw blurRad="38100" dist="38100" dir="2700000" algn="tl">
                  <a:srgbClr val="000000">
                    <a:alpha val="43137"/>
                  </a:srgbClr>
                </a:outerShdw>
              </a:effectLst>
            </a:endParaRPr>
          </a:p>
        </p:txBody>
      </p:sp>
      <p:sp>
        <p:nvSpPr>
          <p:cNvPr id="10" name="TextBox 9"/>
          <p:cNvSpPr txBox="1"/>
          <p:nvPr/>
        </p:nvSpPr>
        <p:spPr>
          <a:xfrm>
            <a:off x="2109692" y="4853672"/>
            <a:ext cx="1673791" cy="461665"/>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rPr>
              <a:t>Cereal Rye</a:t>
            </a:r>
            <a:endParaRPr lang="en-US" sz="2400" b="1" dirty="0">
              <a:effectLst>
                <a:outerShdw blurRad="38100" dist="38100" dir="2700000" algn="tl">
                  <a:srgbClr val="000000">
                    <a:alpha val="43137"/>
                  </a:srgbClr>
                </a:outerShdw>
              </a:effectLst>
            </a:endParaRPr>
          </a:p>
        </p:txBody>
      </p:sp>
      <p:sp>
        <p:nvSpPr>
          <p:cNvPr id="11" name="TextBox 10"/>
          <p:cNvSpPr txBox="1"/>
          <p:nvPr/>
        </p:nvSpPr>
        <p:spPr>
          <a:xfrm>
            <a:off x="4195358" y="4869413"/>
            <a:ext cx="2512359" cy="461665"/>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rPr>
              <a:t>Austrian Pea</a:t>
            </a:r>
            <a:endParaRPr lang="en-US" sz="2400" b="1" dirty="0">
              <a:effectLst>
                <a:outerShdw blurRad="38100" dist="38100" dir="2700000" algn="tl">
                  <a:srgbClr val="000000">
                    <a:alpha val="43137"/>
                  </a:srgbClr>
                </a:outerShdw>
              </a:effectLst>
            </a:endParaRPr>
          </a:p>
        </p:txBody>
      </p:sp>
      <p:sp>
        <p:nvSpPr>
          <p:cNvPr id="12" name="TextBox 11"/>
          <p:cNvSpPr txBox="1"/>
          <p:nvPr/>
        </p:nvSpPr>
        <p:spPr>
          <a:xfrm>
            <a:off x="6729105" y="4862835"/>
            <a:ext cx="1673791" cy="461665"/>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rPr>
              <a:t>Mustard</a:t>
            </a:r>
            <a:endParaRPr lang="en-US" sz="2400" b="1" dirty="0">
              <a:effectLst>
                <a:outerShdw blurRad="38100" dist="38100" dir="2700000" algn="tl">
                  <a:srgbClr val="000000">
                    <a:alpha val="43137"/>
                  </a:srgbClr>
                </a:outerShdw>
              </a:effectLst>
            </a:endParaRPr>
          </a:p>
        </p:txBody>
      </p:sp>
      <p:sp>
        <p:nvSpPr>
          <p:cNvPr id="13" name="TextBox 12"/>
          <p:cNvSpPr txBox="1"/>
          <p:nvPr/>
        </p:nvSpPr>
        <p:spPr>
          <a:xfrm>
            <a:off x="6903149" y="2265864"/>
            <a:ext cx="1757053" cy="1569660"/>
          </a:xfrm>
          <a:prstGeom prst="rect">
            <a:avLst/>
          </a:prstGeom>
          <a:noFill/>
        </p:spPr>
        <p:txBody>
          <a:bodyPr wrap="square" rtlCol="0">
            <a:spAutoFit/>
          </a:bodyPr>
          <a:lstStyle/>
          <a:p>
            <a:r>
              <a:rPr lang="en-US" sz="2400" b="1" dirty="0" smtClean="0">
                <a:solidFill>
                  <a:schemeClr val="bg1"/>
                </a:solidFill>
                <a:effectLst>
                  <a:glow rad="38100">
                    <a:schemeClr val="tx1"/>
                  </a:glow>
                  <a:outerShdw blurRad="38100" dist="38100" dir="2700000" algn="tl">
                    <a:srgbClr val="000000">
                      <a:alpha val="43137"/>
                    </a:srgbClr>
                  </a:outerShdw>
                </a:effectLst>
              </a:rPr>
              <a:t>Plant early to establish,</a:t>
            </a:r>
          </a:p>
          <a:p>
            <a:r>
              <a:rPr lang="en-US" sz="2400" b="1" dirty="0" smtClean="0">
                <a:solidFill>
                  <a:schemeClr val="bg1"/>
                </a:solidFill>
                <a:effectLst>
                  <a:glow rad="38100">
                    <a:schemeClr val="tx1"/>
                  </a:glow>
                  <a:outerShdw blurRad="38100" dist="38100" dir="2700000" algn="tl">
                    <a:srgbClr val="000000">
                      <a:alpha val="43137"/>
                    </a:srgbClr>
                  </a:outerShdw>
                </a:effectLst>
              </a:rPr>
              <a:t>May winter kill</a:t>
            </a:r>
            <a:endParaRPr lang="en-US" sz="2400" b="1" dirty="0">
              <a:solidFill>
                <a:schemeClr val="bg1"/>
              </a:solidFill>
              <a:effectLst>
                <a:glow rad="38100">
                  <a:schemeClr val="tx1"/>
                </a:glow>
                <a:outerShdw blurRad="38100" dist="38100" dir="2700000" algn="tl">
                  <a:srgbClr val="000000">
                    <a:alpha val="43137"/>
                  </a:srgbClr>
                </a:outerShdw>
              </a:effectLst>
            </a:endParaRPr>
          </a:p>
        </p:txBody>
      </p:sp>
      <p:sp>
        <p:nvSpPr>
          <p:cNvPr id="14" name="TextBox 13"/>
          <p:cNvSpPr txBox="1"/>
          <p:nvPr/>
        </p:nvSpPr>
        <p:spPr>
          <a:xfrm>
            <a:off x="4063178" y="1637013"/>
            <a:ext cx="2268705" cy="1569660"/>
          </a:xfrm>
          <a:prstGeom prst="rect">
            <a:avLst/>
          </a:prstGeom>
          <a:noFill/>
        </p:spPr>
        <p:txBody>
          <a:bodyPr wrap="square" rtlCol="0">
            <a:spAutoFit/>
          </a:bodyPr>
          <a:lstStyle/>
          <a:p>
            <a:r>
              <a:rPr lang="en-US" sz="2400" b="1" dirty="0" smtClean="0">
                <a:solidFill>
                  <a:schemeClr val="bg1"/>
                </a:solidFill>
                <a:effectLst>
                  <a:glow rad="38100">
                    <a:schemeClr val="tx1"/>
                  </a:glow>
                  <a:outerShdw blurRad="38100" dist="38100" dir="2700000" algn="tl">
                    <a:srgbClr val="000000">
                      <a:alpha val="43137"/>
                    </a:srgbClr>
                  </a:outerShdw>
                </a:effectLst>
              </a:rPr>
              <a:t>Reliable establishment, good amount of N for seed costs</a:t>
            </a:r>
            <a:endParaRPr lang="en-US" sz="2400" b="1" dirty="0">
              <a:solidFill>
                <a:schemeClr val="bg1"/>
              </a:solidFill>
              <a:effectLst>
                <a:glow rad="38100">
                  <a:schemeClr val="tx1"/>
                </a:glow>
                <a:outerShdw blurRad="38100" dist="38100" dir="2700000" algn="tl">
                  <a:srgbClr val="000000">
                    <a:alpha val="43137"/>
                  </a:srgbClr>
                </a:outerShdw>
              </a:effectLst>
            </a:endParaRPr>
          </a:p>
        </p:txBody>
      </p:sp>
      <p:sp>
        <p:nvSpPr>
          <p:cNvPr id="15" name="TextBox 14"/>
          <p:cNvSpPr txBox="1"/>
          <p:nvPr/>
        </p:nvSpPr>
        <p:spPr>
          <a:xfrm>
            <a:off x="2080126" y="1896532"/>
            <a:ext cx="1541071" cy="2308324"/>
          </a:xfrm>
          <a:prstGeom prst="rect">
            <a:avLst/>
          </a:prstGeom>
          <a:noFill/>
        </p:spPr>
        <p:txBody>
          <a:bodyPr wrap="square" rtlCol="0">
            <a:spAutoFit/>
          </a:bodyPr>
          <a:lstStyle/>
          <a:p>
            <a:r>
              <a:rPr lang="en-US" sz="2400" b="1" dirty="0" smtClean="0">
                <a:solidFill>
                  <a:schemeClr val="bg1"/>
                </a:solidFill>
                <a:effectLst>
                  <a:glow rad="50800">
                    <a:schemeClr val="tx1">
                      <a:alpha val="40000"/>
                    </a:schemeClr>
                  </a:glow>
                  <a:outerShdw blurRad="38100" dist="38100" dir="2700000" algn="tl">
                    <a:srgbClr val="000000">
                      <a:alpha val="43137"/>
                    </a:srgbClr>
                  </a:outerShdw>
                </a:effectLst>
              </a:rPr>
              <a:t>Can be planted late in fall, High Biomass</a:t>
            </a:r>
            <a:r>
              <a:rPr lang="en-US" sz="2400" b="1" dirty="0">
                <a:solidFill>
                  <a:schemeClr val="bg1"/>
                </a:solidFill>
                <a:effectLst>
                  <a:glow rad="50800">
                    <a:schemeClr val="tx1">
                      <a:alpha val="40000"/>
                    </a:schemeClr>
                  </a:glow>
                  <a:outerShdw blurRad="38100" dist="38100" dir="2700000" algn="tl">
                    <a:srgbClr val="000000">
                      <a:alpha val="43137"/>
                    </a:srgbClr>
                  </a:outerShdw>
                </a:effectLst>
              </a:rPr>
              <a:t>, high C:N</a:t>
            </a:r>
          </a:p>
        </p:txBody>
      </p:sp>
      <p:sp>
        <p:nvSpPr>
          <p:cNvPr id="16" name="TextBox 15"/>
          <p:cNvSpPr txBox="1"/>
          <p:nvPr/>
        </p:nvSpPr>
        <p:spPr>
          <a:xfrm>
            <a:off x="336774" y="1896532"/>
            <a:ext cx="1751623" cy="2677656"/>
          </a:xfrm>
          <a:prstGeom prst="rect">
            <a:avLst/>
          </a:prstGeom>
          <a:noFill/>
        </p:spPr>
        <p:txBody>
          <a:bodyPr wrap="square" rtlCol="0">
            <a:spAutoFit/>
          </a:bodyPr>
          <a:lstStyle/>
          <a:p>
            <a:r>
              <a:rPr lang="en-US" sz="2400" b="1" dirty="0" smtClean="0">
                <a:solidFill>
                  <a:schemeClr val="bg1"/>
                </a:solidFill>
                <a:effectLst>
                  <a:glow rad="50800">
                    <a:schemeClr val="tx1">
                      <a:alpha val="40000"/>
                    </a:schemeClr>
                  </a:glow>
                  <a:outerShdw blurRad="38100" dist="38100" dir="2700000" algn="tl">
                    <a:srgbClr val="000000">
                      <a:alpha val="43137"/>
                    </a:srgbClr>
                  </a:outerShdw>
                </a:effectLst>
              </a:rPr>
              <a:t>Fine root system, enhances nutrient cycling, good weed suppression</a:t>
            </a:r>
            <a:endParaRPr lang="en-US" sz="2400" b="1" dirty="0">
              <a:solidFill>
                <a:schemeClr val="bg1"/>
              </a:solidFill>
              <a:effectLst>
                <a:glow rad="50800">
                  <a:schemeClr val="tx1">
                    <a:alpha val="4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7644768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091" y="100588"/>
            <a:ext cx="8191259" cy="929560"/>
          </a:xfrm>
        </p:spPr>
        <p:txBody>
          <a:bodyPr/>
          <a:lstStyle/>
          <a:p>
            <a:pPr algn="l"/>
            <a:r>
              <a:rPr lang="en-US" b="1" dirty="0" smtClean="0"/>
              <a:t>Cover Crop Mixes</a:t>
            </a:r>
            <a:endParaRPr lang="en-US" b="1" dirty="0"/>
          </a:p>
        </p:txBody>
      </p:sp>
      <p:sp>
        <p:nvSpPr>
          <p:cNvPr id="3" name="Content Placeholder 2"/>
          <p:cNvSpPr>
            <a:spLocks noGrp="1"/>
          </p:cNvSpPr>
          <p:nvPr>
            <p:ph idx="1"/>
          </p:nvPr>
        </p:nvSpPr>
        <p:spPr>
          <a:xfrm>
            <a:off x="324091" y="1030148"/>
            <a:ext cx="6064009" cy="4287543"/>
          </a:xfrm>
        </p:spPr>
        <p:txBody>
          <a:bodyPr>
            <a:normAutofit fontScale="92500" lnSpcReduction="10000"/>
          </a:bodyPr>
          <a:lstStyle/>
          <a:p>
            <a:pPr marL="0" indent="0" algn="ctr">
              <a:buNone/>
            </a:pPr>
            <a:r>
              <a:rPr lang="en-US" sz="3000" i="1" dirty="0" smtClean="0">
                <a:solidFill>
                  <a:schemeClr val="accent6">
                    <a:lumMod val="50000"/>
                  </a:schemeClr>
                </a:solidFill>
                <a:effectLst>
                  <a:outerShdw blurRad="38100" dist="38100" dir="2700000" algn="tl">
                    <a:srgbClr val="000000">
                      <a:alpha val="43137"/>
                    </a:srgbClr>
                  </a:outerShdw>
                </a:effectLst>
              </a:rPr>
              <a:t>Cover crop mixes mimic plant diversity found in nature and can maximize the benefits of using cover crops</a:t>
            </a:r>
          </a:p>
          <a:p>
            <a:r>
              <a:rPr lang="en-US" sz="2000" dirty="0" smtClean="0"/>
              <a:t>Individual species in a mix should compliment one another</a:t>
            </a:r>
          </a:p>
          <a:p>
            <a:pPr lvl="1"/>
            <a:r>
              <a:rPr lang="en-US" sz="1700" dirty="0" smtClean="0"/>
              <a:t>Vines that can use grasses as a ladder</a:t>
            </a:r>
          </a:p>
          <a:p>
            <a:pPr lvl="1"/>
            <a:r>
              <a:rPr lang="en-US" sz="1700" dirty="0" smtClean="0"/>
              <a:t>Avoid combining species with dense canopies with something low growing</a:t>
            </a:r>
          </a:p>
          <a:p>
            <a:pPr lvl="1"/>
            <a:r>
              <a:rPr lang="en-US" sz="1700" dirty="0" smtClean="0"/>
              <a:t>Combine a slow growing grass species with a cover known to winter kill </a:t>
            </a:r>
          </a:p>
          <a:p>
            <a:pPr lvl="1"/>
            <a:r>
              <a:rPr lang="en-US" sz="1700" dirty="0" smtClean="0"/>
              <a:t>Combine a high C:N grass with a legume</a:t>
            </a:r>
          </a:p>
          <a:p>
            <a:pPr lvl="1"/>
            <a:r>
              <a:rPr lang="en-US" sz="1700" dirty="0" smtClean="0"/>
              <a:t>Chose covers that have similar maturation timelines</a:t>
            </a:r>
            <a:endParaRPr lang="en-US" sz="1800" dirty="0" smtClean="0"/>
          </a:p>
          <a:p>
            <a:r>
              <a:rPr lang="en-US" sz="2000" dirty="0" smtClean="0"/>
              <a:t>A good mixture has 3-5 species.</a:t>
            </a:r>
          </a:p>
          <a:p>
            <a:r>
              <a:rPr lang="en-US" sz="2000" dirty="0" smtClean="0"/>
              <a:t>Be aware of differences in seeding depth requirements</a:t>
            </a:r>
          </a:p>
          <a:p>
            <a:endParaRPr lang="en-US" dirty="0"/>
          </a:p>
        </p:txBody>
      </p:sp>
      <p:pic>
        <p:nvPicPr>
          <p:cNvPr id="4" name="Picture 3"/>
          <p:cNvPicPr>
            <a:picLocks noChangeAspect="1"/>
          </p:cNvPicPr>
          <p:nvPr/>
        </p:nvPicPr>
        <p:blipFill rotWithShape="1">
          <a:blip r:embed="rId3"/>
          <a:srcRect l="36094" r="31905" b="20765"/>
          <a:stretch/>
        </p:blipFill>
        <p:spPr>
          <a:xfrm>
            <a:off x="6755434" y="650454"/>
            <a:ext cx="2184400" cy="4056423"/>
          </a:xfrm>
          <a:prstGeom prst="rect">
            <a:avLst/>
          </a:prstGeom>
        </p:spPr>
      </p:pic>
      <p:sp>
        <p:nvSpPr>
          <p:cNvPr id="5" name="TextBox 4"/>
          <p:cNvSpPr txBox="1"/>
          <p:nvPr/>
        </p:nvSpPr>
        <p:spPr>
          <a:xfrm>
            <a:off x="6749969" y="4706877"/>
            <a:ext cx="2189865" cy="523220"/>
          </a:xfrm>
          <a:prstGeom prst="rect">
            <a:avLst/>
          </a:prstGeom>
          <a:noFill/>
        </p:spPr>
        <p:txBody>
          <a:bodyPr wrap="square" rtlCol="0">
            <a:spAutoFit/>
          </a:bodyPr>
          <a:lstStyle/>
          <a:p>
            <a:r>
              <a:rPr lang="en-US" sz="1400" dirty="0" smtClean="0">
                <a:solidFill>
                  <a:schemeClr val="accent2">
                    <a:lumMod val="75000"/>
                  </a:schemeClr>
                </a:solidFill>
                <a:effectLst/>
              </a:rPr>
              <a:t>Black oats, crimson clover and mustard cover crop</a:t>
            </a:r>
            <a:endParaRPr lang="en-US" sz="1400" dirty="0">
              <a:solidFill>
                <a:schemeClr val="accent2">
                  <a:lumMod val="75000"/>
                </a:schemeClr>
              </a:solidFill>
              <a:effectLst/>
            </a:endParaRPr>
          </a:p>
        </p:txBody>
      </p:sp>
    </p:spTree>
    <p:extLst>
      <p:ext uri="{BB962C8B-B14F-4D97-AF65-F5344CB8AC3E}">
        <p14:creationId xmlns:p14="http://schemas.microsoft.com/office/powerpoint/2010/main" val="4724019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5922"/>
            <a:ext cx="7886700" cy="1048398"/>
          </a:xfrm>
        </p:spPr>
        <p:txBody>
          <a:bodyPr/>
          <a:lstStyle/>
          <a:p>
            <a:pPr algn="l"/>
            <a:r>
              <a:rPr lang="en-US" b="1" dirty="0" smtClean="0"/>
              <a:t>Seeding Rates</a:t>
            </a:r>
            <a:endParaRPr lang="en-US" b="1" dirty="0"/>
          </a:p>
        </p:txBody>
      </p:sp>
      <p:sp>
        <p:nvSpPr>
          <p:cNvPr id="3" name="Content Placeholder 2"/>
          <p:cNvSpPr>
            <a:spLocks noGrp="1"/>
          </p:cNvSpPr>
          <p:nvPr>
            <p:ph idx="1"/>
          </p:nvPr>
        </p:nvSpPr>
        <p:spPr>
          <a:xfrm>
            <a:off x="582877" y="1246158"/>
            <a:ext cx="8442674" cy="790666"/>
          </a:xfrm>
        </p:spPr>
        <p:txBody>
          <a:bodyPr>
            <a:normAutofit fontScale="62500" lnSpcReduction="20000"/>
          </a:bodyPr>
          <a:lstStyle/>
          <a:p>
            <a:pPr marL="0" indent="0" algn="ctr">
              <a:buNone/>
            </a:pPr>
            <a:r>
              <a:rPr lang="en-US" sz="2800" b="1" i="1" dirty="0">
                <a:solidFill>
                  <a:schemeClr val="accent2">
                    <a:lumMod val="75000"/>
                  </a:schemeClr>
                </a:solidFill>
              </a:rPr>
              <a:t>Refer to local Extension publication and university research for the production system</a:t>
            </a:r>
          </a:p>
          <a:p>
            <a:pPr marL="0" indent="0" algn="ctr">
              <a:buNone/>
            </a:pPr>
            <a:r>
              <a:rPr lang="en-US" sz="2600" dirty="0" smtClean="0"/>
              <a:t>Seeding </a:t>
            </a:r>
            <a:r>
              <a:rPr lang="en-US" sz="2600" dirty="0"/>
              <a:t>rate will affect stand and characteristics of the crop</a:t>
            </a:r>
          </a:p>
          <a:p>
            <a:pPr marL="457200" lvl="1" indent="0" algn="ctr">
              <a:buNone/>
            </a:pPr>
            <a:r>
              <a:rPr lang="en-US" sz="2200" i="1" dirty="0" smtClean="0"/>
              <a:t>(i.e. High grass seeding rate results in thinner stems, lower rates result in thicker stems)</a:t>
            </a:r>
            <a:endParaRPr lang="en-US" sz="38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0617" t="53704" r="34196" b="29721"/>
          <a:stretch/>
        </p:blipFill>
        <p:spPr>
          <a:xfrm>
            <a:off x="5480122" y="107983"/>
            <a:ext cx="1182300" cy="1037468"/>
          </a:xfrm>
          <a:prstGeom prst="rect">
            <a:avLst/>
          </a:prstGeom>
          <a:effectLst>
            <a:softEdge rad="50800"/>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45370" t="32716" r="27593" b="30988"/>
          <a:stretch/>
        </p:blipFill>
        <p:spPr>
          <a:xfrm rot="5400000">
            <a:off x="6729177" y="92802"/>
            <a:ext cx="1043510" cy="1050657"/>
          </a:xfrm>
          <a:prstGeom prst="rect">
            <a:avLst/>
          </a:prstGeom>
          <a:effectLst>
            <a:softEdge rad="50800"/>
          </a:effectLst>
        </p:spPr>
      </p:pic>
      <p:pic>
        <p:nvPicPr>
          <p:cNvPr id="7" name="Picture 6"/>
          <p:cNvPicPr>
            <a:picLocks noChangeAspect="1"/>
          </p:cNvPicPr>
          <p:nvPr/>
        </p:nvPicPr>
        <p:blipFill rotWithShape="1">
          <a:blip r:embed="rId5"/>
          <a:srcRect l="27039" t="55926" r="40618" b="20741"/>
          <a:stretch/>
        </p:blipFill>
        <p:spPr>
          <a:xfrm>
            <a:off x="7839442" y="80090"/>
            <a:ext cx="1096064" cy="1054230"/>
          </a:xfrm>
          <a:prstGeom prst="rect">
            <a:avLst/>
          </a:prstGeom>
          <a:effectLst>
            <a:softEdge rad="50800"/>
          </a:effectLst>
        </p:spPr>
      </p:pic>
      <p:sp>
        <p:nvSpPr>
          <p:cNvPr id="8" name="Rectangle 7"/>
          <p:cNvSpPr/>
          <p:nvPr/>
        </p:nvSpPr>
        <p:spPr>
          <a:xfrm>
            <a:off x="4572000" y="2238238"/>
            <a:ext cx="4363506" cy="2923877"/>
          </a:xfrm>
          <a:prstGeom prst="rect">
            <a:avLst/>
          </a:prstGeom>
        </p:spPr>
        <p:txBody>
          <a:bodyPr wrap="square">
            <a:spAutoFit/>
          </a:bodyPr>
          <a:lstStyle/>
          <a:p>
            <a:pPr algn="ctr"/>
            <a:r>
              <a:rPr lang="en-US" sz="2400" dirty="0" smtClean="0"/>
              <a:t>Seeding Rates for Mixes</a:t>
            </a:r>
            <a:r>
              <a:rPr lang="en-US" sz="2400" dirty="0"/>
              <a:t>:</a:t>
            </a:r>
          </a:p>
          <a:p>
            <a:pPr marL="800100" lvl="1" indent="-342900">
              <a:buFont typeface="Arial" panose="020B0604020202020204" pitchFamily="34" charset="0"/>
              <a:buChar char="•"/>
            </a:pPr>
            <a:r>
              <a:rPr lang="en-US" dirty="0"/>
              <a:t>Change seeding rates based on species with competitive growth rates and desired crop mix. </a:t>
            </a:r>
          </a:p>
          <a:p>
            <a:pPr marL="1200150" lvl="2" indent="-285750">
              <a:buFont typeface="Arial" panose="020B0604020202020204" pitchFamily="34" charset="0"/>
              <a:buChar char="•"/>
            </a:pPr>
            <a:r>
              <a:rPr lang="en-US" b="1" dirty="0"/>
              <a:t>Grasses </a:t>
            </a:r>
            <a:r>
              <a:rPr lang="en-US" b="1" dirty="0" smtClean="0"/>
              <a:t>reduce rate 75-50%</a:t>
            </a:r>
            <a:endParaRPr lang="en-US" b="1" dirty="0"/>
          </a:p>
          <a:p>
            <a:pPr marL="1200150" lvl="2" indent="-285750">
              <a:buFont typeface="Arial" panose="020B0604020202020204" pitchFamily="34" charset="0"/>
              <a:buChar char="•"/>
            </a:pPr>
            <a:r>
              <a:rPr lang="en-US" b="1" dirty="0"/>
              <a:t>Legumes </a:t>
            </a:r>
            <a:r>
              <a:rPr lang="en-US" b="1" dirty="0" smtClean="0"/>
              <a:t>reduce rate 25%</a:t>
            </a:r>
            <a:endParaRPr lang="en-US" b="1" dirty="0"/>
          </a:p>
          <a:p>
            <a:pPr marL="1200150" lvl="2" indent="-285750">
              <a:buFont typeface="Arial" panose="020B0604020202020204" pitchFamily="34" charset="0"/>
              <a:buChar char="•"/>
            </a:pPr>
            <a:r>
              <a:rPr lang="en-US" b="1" dirty="0" smtClean="0"/>
              <a:t>Brassicas reduce rate 25%</a:t>
            </a:r>
            <a:endParaRPr lang="en-US" b="1" dirty="0"/>
          </a:p>
          <a:p>
            <a:pPr marL="800100" lvl="1" indent="-342900">
              <a:buFont typeface="Arial" panose="020B0604020202020204" pitchFamily="34" charset="0"/>
              <a:buChar char="•"/>
            </a:pPr>
            <a:r>
              <a:rPr lang="en-US" sz="2000" dirty="0"/>
              <a:t>Functional redundancy </a:t>
            </a:r>
            <a:endParaRPr lang="en-US" sz="2000" dirty="0" smtClean="0"/>
          </a:p>
          <a:p>
            <a:pPr marL="1257300" lvl="2" indent="-342900">
              <a:buFont typeface="Arial" panose="020B0604020202020204" pitchFamily="34" charset="0"/>
              <a:buChar char="•"/>
            </a:pPr>
            <a:r>
              <a:rPr lang="en-US" sz="1600" i="1" dirty="0" smtClean="0"/>
              <a:t>divide </a:t>
            </a:r>
            <a:r>
              <a:rPr lang="en-US" sz="1600" i="1" dirty="0"/>
              <a:t>each seeding rate by number of species that are </a:t>
            </a:r>
            <a:r>
              <a:rPr lang="en-US" sz="1600" i="1" dirty="0" smtClean="0"/>
              <a:t>redundant</a:t>
            </a:r>
            <a:endParaRPr lang="en-US" sz="1600" i="1" dirty="0"/>
          </a:p>
        </p:txBody>
      </p:sp>
      <p:sp>
        <p:nvSpPr>
          <p:cNvPr id="9" name="Rectangle 8"/>
          <p:cNvSpPr/>
          <p:nvPr/>
        </p:nvSpPr>
        <p:spPr>
          <a:xfrm>
            <a:off x="582877" y="2145640"/>
            <a:ext cx="4089400" cy="3385542"/>
          </a:xfrm>
          <a:prstGeom prst="rect">
            <a:avLst/>
          </a:prstGeom>
          <a:ln w="38100">
            <a:solidFill>
              <a:schemeClr val="tx1"/>
            </a:solidFill>
            <a:prstDash val="sysDash"/>
          </a:ln>
        </p:spPr>
        <p:txBody>
          <a:bodyPr wrap="square">
            <a:spAutoFit/>
          </a:bodyPr>
          <a:lstStyle/>
          <a:p>
            <a:pPr marL="342900" indent="-342900">
              <a:buFont typeface="Arial" panose="020B0604020202020204" pitchFamily="34" charset="0"/>
              <a:buChar char="•"/>
            </a:pPr>
            <a:r>
              <a:rPr lang="en-US" sz="2800" dirty="0" smtClean="0"/>
              <a:t>Examples:</a:t>
            </a:r>
          </a:p>
          <a:p>
            <a:r>
              <a:rPr lang="en-US" sz="1400" i="1" dirty="0" smtClean="0"/>
              <a:t> Standard rate per acre </a:t>
            </a:r>
            <a:r>
              <a:rPr lang="en-US" sz="1400" dirty="0"/>
              <a:t>x </a:t>
            </a:r>
            <a:r>
              <a:rPr lang="en-US" sz="1400" u="sng" dirty="0"/>
              <a:t>% of standard rate</a:t>
            </a:r>
            <a:r>
              <a:rPr lang="en-US" sz="1400" dirty="0"/>
              <a:t>= Mix rate     </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b="1" dirty="0" smtClean="0"/>
              <a:t>Austrian pea &amp; Cereal Rye</a:t>
            </a:r>
          </a:p>
          <a:p>
            <a:r>
              <a:rPr lang="en-US" sz="1600" dirty="0" smtClean="0"/>
              <a:t>  Aust. Peas: </a:t>
            </a:r>
            <a:r>
              <a:rPr lang="en-US" sz="1600" i="1" dirty="0" smtClean="0"/>
              <a:t>50 lbs.</a:t>
            </a:r>
            <a:r>
              <a:rPr lang="en-US" sz="1600" dirty="0" smtClean="0"/>
              <a:t> x </a:t>
            </a:r>
            <a:r>
              <a:rPr lang="en-US" sz="1600" u="sng" dirty="0" smtClean="0"/>
              <a:t>0.85</a:t>
            </a:r>
            <a:r>
              <a:rPr lang="en-US" sz="1600" dirty="0" smtClean="0"/>
              <a:t>= 42.5 lbs. ;</a:t>
            </a:r>
          </a:p>
          <a:p>
            <a:r>
              <a:rPr lang="en-US" sz="1600" dirty="0" smtClean="0"/>
              <a:t>  Cereal Rye: </a:t>
            </a:r>
            <a:r>
              <a:rPr lang="en-US" sz="1600" i="1" dirty="0" smtClean="0"/>
              <a:t>120 lbs.  </a:t>
            </a:r>
            <a:r>
              <a:rPr lang="en-US" sz="1600" dirty="0" smtClean="0"/>
              <a:t>x </a:t>
            </a:r>
            <a:r>
              <a:rPr lang="en-US" sz="1600" u="sng" dirty="0" smtClean="0"/>
              <a:t>0.50</a:t>
            </a:r>
            <a:r>
              <a:rPr lang="en-US" sz="1600" dirty="0" smtClean="0"/>
              <a:t>= 60 lbs. </a:t>
            </a:r>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r>
              <a:rPr lang="en-US" b="1" dirty="0" smtClean="0"/>
              <a:t>Triticale, Cereal Rye &amp; Crimson Clover</a:t>
            </a:r>
          </a:p>
          <a:p>
            <a:r>
              <a:rPr lang="en-US" sz="1400" b="1" i="1" dirty="0" smtClean="0"/>
              <a:t>Triticale and cereal rye are redundant ( divide by 2)</a:t>
            </a:r>
          </a:p>
          <a:p>
            <a:r>
              <a:rPr lang="en-US" sz="1600" dirty="0" smtClean="0"/>
              <a:t>Triticale, </a:t>
            </a:r>
            <a:r>
              <a:rPr lang="en-US" sz="1600" i="1" dirty="0"/>
              <a:t>120 </a:t>
            </a:r>
            <a:r>
              <a:rPr lang="en-US" sz="1600" i="1" dirty="0" smtClean="0"/>
              <a:t>lbs.  </a:t>
            </a:r>
            <a:r>
              <a:rPr lang="en-US" sz="1600" dirty="0"/>
              <a:t>x </a:t>
            </a:r>
            <a:r>
              <a:rPr lang="en-US" sz="1600" u="sng" dirty="0" smtClean="0"/>
              <a:t>0.50</a:t>
            </a:r>
            <a:r>
              <a:rPr lang="en-US" sz="1600" dirty="0" smtClean="0"/>
              <a:t> =</a:t>
            </a:r>
            <a:r>
              <a:rPr lang="en-US" sz="1600" dirty="0"/>
              <a:t> 60 /2 = 30 lbs. </a:t>
            </a:r>
          </a:p>
          <a:p>
            <a:r>
              <a:rPr lang="en-US" sz="1600" dirty="0"/>
              <a:t>Cereal Rye</a:t>
            </a:r>
            <a:r>
              <a:rPr lang="en-US" sz="1600" dirty="0" smtClean="0"/>
              <a:t> </a:t>
            </a:r>
            <a:r>
              <a:rPr lang="en-US" sz="1600" i="1" dirty="0"/>
              <a:t>120 </a:t>
            </a:r>
            <a:r>
              <a:rPr lang="en-US" sz="1600" i="1" dirty="0" smtClean="0"/>
              <a:t>lbs.  </a:t>
            </a:r>
            <a:r>
              <a:rPr lang="en-US" sz="1600" dirty="0"/>
              <a:t>x </a:t>
            </a:r>
            <a:r>
              <a:rPr lang="en-US" sz="1600" u="sng" dirty="0" smtClean="0"/>
              <a:t>0.50</a:t>
            </a:r>
            <a:r>
              <a:rPr lang="en-US" sz="1600" dirty="0" smtClean="0"/>
              <a:t> =</a:t>
            </a:r>
            <a:r>
              <a:rPr lang="en-US" sz="1600" dirty="0"/>
              <a:t> 60 /2 = 30 lbs. </a:t>
            </a:r>
          </a:p>
          <a:p>
            <a:r>
              <a:rPr lang="en-US" sz="1600" dirty="0" smtClean="0"/>
              <a:t>Crim. Clover 12lbs. x </a:t>
            </a:r>
            <a:r>
              <a:rPr lang="en-US" sz="1600" u="sng" dirty="0" smtClean="0"/>
              <a:t>0.90</a:t>
            </a:r>
            <a:r>
              <a:rPr lang="en-US" sz="1600" dirty="0" smtClean="0"/>
              <a:t> = 10.8 lbs.</a:t>
            </a:r>
            <a:endParaRPr lang="en-US" sz="1600" dirty="0"/>
          </a:p>
        </p:txBody>
      </p:sp>
    </p:spTree>
    <p:extLst>
      <p:ext uri="{BB962C8B-B14F-4D97-AF65-F5344CB8AC3E}">
        <p14:creationId xmlns:p14="http://schemas.microsoft.com/office/powerpoint/2010/main" val="37506284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Take home message</a:t>
            </a:r>
            <a:endParaRPr lang="en-US" b="1" dirty="0"/>
          </a:p>
        </p:txBody>
      </p:sp>
      <p:sp>
        <p:nvSpPr>
          <p:cNvPr id="3" name="Content Placeholder 2"/>
          <p:cNvSpPr>
            <a:spLocks noGrp="1"/>
          </p:cNvSpPr>
          <p:nvPr>
            <p:ph idx="1"/>
          </p:nvPr>
        </p:nvSpPr>
        <p:spPr/>
        <p:txBody>
          <a:bodyPr/>
          <a:lstStyle/>
          <a:p>
            <a:r>
              <a:rPr lang="en-US" dirty="0" smtClean="0"/>
              <a:t>Cover crops selection is goal, cropping system and farm specific</a:t>
            </a:r>
          </a:p>
          <a:p>
            <a:r>
              <a:rPr lang="en-US" dirty="0" smtClean="0"/>
              <a:t>Cover crop mixes are desirable because they mimic nature and combine the benefits of multiple types of cover crops</a:t>
            </a:r>
          </a:p>
          <a:p>
            <a:pPr lvl="1"/>
            <a:r>
              <a:rPr lang="en-US" sz="2400" i="1" dirty="0" smtClean="0"/>
              <a:t>Mixes should be a goal, but not necessarily a starting point</a:t>
            </a:r>
          </a:p>
          <a:p>
            <a:endParaRPr lang="en-US" sz="3200" dirty="0"/>
          </a:p>
        </p:txBody>
      </p:sp>
    </p:spTree>
    <p:extLst>
      <p:ext uri="{BB962C8B-B14F-4D97-AF65-F5344CB8AC3E}">
        <p14:creationId xmlns:p14="http://schemas.microsoft.com/office/powerpoint/2010/main" val="20308768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3014" y="1417638"/>
            <a:ext cx="4024288" cy="3726194"/>
          </a:xfrm>
          <a:prstGeom prst="rect">
            <a:avLst/>
          </a:prstGeom>
        </p:spPr>
      </p:pic>
      <p:sp>
        <p:nvSpPr>
          <p:cNvPr id="4" name="Title 3"/>
          <p:cNvSpPr>
            <a:spLocks noGrp="1"/>
          </p:cNvSpPr>
          <p:nvPr>
            <p:ph type="title"/>
          </p:nvPr>
        </p:nvSpPr>
        <p:spPr/>
        <p:txBody>
          <a:bodyPr/>
          <a:lstStyle/>
          <a:p>
            <a:pPr algn="l"/>
            <a:r>
              <a:rPr lang="en-US" b="1" dirty="0" smtClean="0"/>
              <a:t>Authors and Acknowledgements</a:t>
            </a:r>
            <a:endParaRPr lang="en-US" b="1" dirty="0"/>
          </a:p>
        </p:txBody>
      </p:sp>
      <p:sp>
        <p:nvSpPr>
          <p:cNvPr id="5" name="TextBox 4"/>
          <p:cNvSpPr txBox="1"/>
          <p:nvPr/>
        </p:nvSpPr>
        <p:spPr>
          <a:xfrm>
            <a:off x="580434" y="1839710"/>
            <a:ext cx="3991566" cy="3970318"/>
          </a:xfrm>
          <a:prstGeom prst="rect">
            <a:avLst/>
          </a:prstGeom>
          <a:noFill/>
        </p:spPr>
        <p:txBody>
          <a:bodyPr wrap="square" rtlCol="0">
            <a:spAutoFit/>
          </a:bodyPr>
          <a:lstStyle/>
          <a:p>
            <a:r>
              <a:rPr lang="en-US" dirty="0"/>
              <a:t>This presentation was prepared </a:t>
            </a:r>
            <a:r>
              <a:rPr lang="en-US" dirty="0" smtClean="0"/>
              <a:t>by </a:t>
            </a:r>
          </a:p>
          <a:p>
            <a:r>
              <a:rPr lang="en-US" dirty="0" smtClean="0"/>
              <a:t>Drs</a:t>
            </a:r>
            <a:r>
              <a:rPr lang="en-US" dirty="0"/>
              <a:t>. Amanda McWhirt and Jackie Lee </a:t>
            </a:r>
            <a:r>
              <a:rPr lang="en-US" dirty="0" smtClean="0"/>
              <a:t>with support from a </a:t>
            </a:r>
            <a:r>
              <a:rPr lang="en-US" b="1" dirty="0" smtClean="0"/>
              <a:t>Southern SARE</a:t>
            </a:r>
            <a:endParaRPr lang="en-US" b="1" dirty="0" smtClean="0"/>
          </a:p>
          <a:p>
            <a:r>
              <a:rPr lang="en-US" b="1" dirty="0" smtClean="0"/>
              <a:t>Professional Development </a:t>
            </a:r>
            <a:r>
              <a:rPr lang="en-US" b="1" dirty="0" smtClean="0"/>
              <a:t>Program Grant (</a:t>
            </a:r>
            <a:r>
              <a:rPr lang="en-US" b="1" dirty="0" smtClean="0"/>
              <a:t>RD309-137 / S001419 – ES17-135) </a:t>
            </a:r>
            <a:r>
              <a:rPr lang="en-US" dirty="0" smtClean="0"/>
              <a:t>and are </a:t>
            </a:r>
            <a:r>
              <a:rPr lang="en-US" dirty="0" smtClean="0"/>
              <a:t>provided </a:t>
            </a:r>
            <a:r>
              <a:rPr lang="en-US" dirty="0"/>
              <a:t>by the USDA-SARE program to educators and producers for outreach and educational </a:t>
            </a:r>
            <a:r>
              <a:rPr lang="en-US" dirty="0" smtClean="0"/>
              <a:t>purposes. These presentations were further reviewed by </a:t>
            </a:r>
            <a:r>
              <a:rPr lang="en-US" dirty="0" smtClean="0"/>
              <a:t>Dr</a:t>
            </a:r>
            <a:r>
              <a:rPr lang="en-US" dirty="0" smtClean="0"/>
              <a:t>. Trent </a:t>
            </a:r>
            <a:r>
              <a:rPr lang="en-US" dirty="0" smtClean="0"/>
              <a:t>Roberts and</a:t>
            </a:r>
            <a:endParaRPr lang="en-US" dirty="0"/>
          </a:p>
          <a:p>
            <a:r>
              <a:rPr lang="en-US" dirty="0" smtClean="0"/>
              <a:t>Dr. Bill </a:t>
            </a:r>
            <a:r>
              <a:rPr lang="en-US" dirty="0" smtClean="0"/>
              <a:t>Robertson.</a:t>
            </a:r>
            <a:endParaRPr lang="en-US" dirty="0"/>
          </a:p>
          <a:p>
            <a:r>
              <a:rPr lang="en-US" dirty="0"/>
              <a:t> </a:t>
            </a:r>
          </a:p>
          <a:p>
            <a:endParaRPr lang="en-US" dirty="0"/>
          </a:p>
          <a:p>
            <a:endParaRPr lang="en-US" dirty="0"/>
          </a:p>
        </p:txBody>
      </p:sp>
    </p:spTree>
    <p:extLst>
      <p:ext uri="{BB962C8B-B14F-4D97-AF65-F5344CB8AC3E}">
        <p14:creationId xmlns:p14="http://schemas.microsoft.com/office/powerpoint/2010/main" val="7102874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Resources and Sources</a:t>
            </a:r>
            <a:endParaRPr lang="en-US" b="1" dirty="0"/>
          </a:p>
        </p:txBody>
      </p:sp>
      <p:sp>
        <p:nvSpPr>
          <p:cNvPr id="3" name="Rectangle 2"/>
          <p:cNvSpPr/>
          <p:nvPr/>
        </p:nvSpPr>
        <p:spPr>
          <a:xfrm>
            <a:off x="628650" y="1417638"/>
            <a:ext cx="7886700" cy="3077766"/>
          </a:xfrm>
          <a:prstGeom prst="rect">
            <a:avLst/>
          </a:prstGeom>
        </p:spPr>
        <p:txBody>
          <a:bodyPr wrap="square">
            <a:spAutoFit/>
          </a:bodyPr>
          <a:lstStyle/>
          <a:p>
            <a:pPr marL="285750" indent="-285750">
              <a:buFont typeface="Arial" panose="020B0604020202020204" pitchFamily="34" charset="0"/>
              <a:buChar char="•"/>
            </a:pPr>
            <a:r>
              <a:rPr lang="en-US" sz="1600" b="1" dirty="0" smtClean="0"/>
              <a:t>USDA. The </a:t>
            </a:r>
            <a:r>
              <a:rPr lang="en-US" sz="1600" b="1" dirty="0"/>
              <a:t>Cover Crop Chart (v. 3.0</a:t>
            </a:r>
            <a:r>
              <a:rPr lang="en-US" sz="1600" b="1" dirty="0" smtClean="0"/>
              <a:t>). </a:t>
            </a:r>
            <a:r>
              <a:rPr lang="en-US" sz="1600" dirty="0" smtClean="0">
                <a:hlinkClick r:id="rId3"/>
              </a:rPr>
              <a:t>https</a:t>
            </a:r>
            <a:r>
              <a:rPr lang="en-US" sz="1600" dirty="0">
                <a:hlinkClick r:id="rId3"/>
              </a:rPr>
              <a:t>://www.ars.usda.gov/plains-area/mandan-nd/ngprl/docs/cover-crop-chart</a:t>
            </a:r>
            <a:r>
              <a:rPr lang="en-US" sz="1600" dirty="0" smtClean="0">
                <a:hlinkClick r:id="rId3"/>
              </a:rPr>
              <a:t>/</a:t>
            </a:r>
            <a:r>
              <a:rPr lang="en-US" sz="1600" dirty="0" smtClean="0"/>
              <a:t> </a:t>
            </a:r>
          </a:p>
          <a:p>
            <a:pPr marL="285750" indent="-285750">
              <a:buFont typeface="Arial" panose="020B0604020202020204" pitchFamily="34" charset="0"/>
              <a:buChar char="•"/>
            </a:pPr>
            <a:r>
              <a:rPr lang="en-US" sz="1600" b="1" dirty="0" smtClean="0"/>
              <a:t>FSA2156</a:t>
            </a:r>
            <a:r>
              <a:rPr lang="en-US" sz="1600" b="1" dirty="0"/>
              <a:t>. Understanding Cover </a:t>
            </a:r>
            <a:r>
              <a:rPr lang="en-US" sz="1600" b="1" dirty="0" smtClean="0"/>
              <a:t>Crops</a:t>
            </a:r>
            <a:r>
              <a:rPr lang="en-US" sz="1600" dirty="0" smtClean="0"/>
              <a:t>. </a:t>
            </a:r>
            <a:r>
              <a:rPr lang="en-US" sz="1600" u="sng" dirty="0">
                <a:hlinkClick r:id="rId4"/>
              </a:rPr>
              <a:t>https://</a:t>
            </a:r>
            <a:r>
              <a:rPr lang="en-US" sz="1600" u="sng" dirty="0" smtClean="0">
                <a:hlinkClick r:id="rId4"/>
              </a:rPr>
              <a:t>www.uaex.edu/publications/pdf/FSA-2156.pdf</a:t>
            </a:r>
            <a:endParaRPr lang="en-US" sz="1600" u="sng" dirty="0" smtClean="0"/>
          </a:p>
          <a:p>
            <a:pPr marL="285750" indent="-285750">
              <a:buFont typeface="Arial" panose="020B0604020202020204" pitchFamily="34" charset="0"/>
              <a:buChar char="•"/>
            </a:pPr>
            <a:r>
              <a:rPr lang="en-US" sz="1600" b="1" dirty="0"/>
              <a:t>Making the Most of Mixtures: Considerations for Winter Cover Crops in Temperate </a:t>
            </a:r>
            <a:r>
              <a:rPr lang="en-US" sz="1600" b="1" dirty="0" smtClean="0"/>
              <a:t>Climates </a:t>
            </a:r>
            <a:r>
              <a:rPr lang="en-US" sz="1600" dirty="0" smtClean="0">
                <a:hlinkClick r:id="rId5"/>
              </a:rPr>
              <a:t>https</a:t>
            </a:r>
            <a:r>
              <a:rPr lang="en-US" sz="1600" dirty="0">
                <a:hlinkClick r:id="rId5"/>
              </a:rPr>
              <a:t>://articles.extension.org/pages/72973/making-the-most-of-mixtures:-</a:t>
            </a:r>
            <a:r>
              <a:rPr lang="en-US" sz="1600" dirty="0" smtClean="0">
                <a:hlinkClick r:id="rId5"/>
              </a:rPr>
              <a:t>considerations-for-winter-cover-crops-in-temperate-climates</a:t>
            </a:r>
            <a:r>
              <a:rPr lang="en-US" sz="1600" dirty="0" smtClean="0"/>
              <a:t> </a:t>
            </a:r>
          </a:p>
          <a:p>
            <a:pPr marL="171450" indent="-171450">
              <a:buFont typeface="Arial" panose="020B0604020202020204" pitchFamily="34" charset="0"/>
              <a:buChar char="•"/>
            </a:pPr>
            <a:r>
              <a:rPr lang="en-US" sz="1600" b="1" dirty="0"/>
              <a:t>Clark, A., editor. 2012. </a:t>
            </a:r>
            <a:r>
              <a:rPr lang="en-US" sz="1600" b="1" i="1" dirty="0"/>
              <a:t>Managing Cover Crops Profitably, 3rd Edition. </a:t>
            </a:r>
            <a:r>
              <a:rPr lang="en-US" sz="1600" b="1" dirty="0"/>
              <a:t>Sustainable Agriculture Research and Education. Handbook Series Book 9</a:t>
            </a:r>
            <a:r>
              <a:rPr lang="en-US" sz="1600" dirty="0"/>
              <a:t>. </a:t>
            </a:r>
            <a:r>
              <a:rPr lang="en-US" sz="1600" dirty="0">
                <a:hlinkClick r:id="rId6"/>
              </a:rPr>
              <a:t>https://</a:t>
            </a:r>
            <a:r>
              <a:rPr lang="en-US" sz="1600" dirty="0" smtClean="0">
                <a:hlinkClick r:id="rId6"/>
              </a:rPr>
              <a:t>www.sare.org/Learning-Center/Books/Managing-Cover-Crops-Profitably-3rd-Edition/Text-Version/Printable-Version</a:t>
            </a:r>
            <a:endParaRPr lang="en-US" sz="105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0896408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t>Outline</a:t>
            </a:r>
            <a:r>
              <a:rPr lang="en-US" dirty="0" smtClean="0"/>
              <a:t/>
            </a:r>
            <a:br>
              <a:rPr lang="en-US" dirty="0" smtClean="0"/>
            </a:br>
            <a:endParaRPr lang="en-US" dirty="0"/>
          </a:p>
        </p:txBody>
      </p:sp>
      <p:sp>
        <p:nvSpPr>
          <p:cNvPr id="3" name="Content Placeholder 2"/>
          <p:cNvSpPr>
            <a:spLocks noGrp="1"/>
          </p:cNvSpPr>
          <p:nvPr>
            <p:ph idx="1"/>
          </p:nvPr>
        </p:nvSpPr>
        <p:spPr>
          <a:xfrm>
            <a:off x="457200" y="1162463"/>
            <a:ext cx="8229600" cy="4525963"/>
          </a:xfrm>
        </p:spPr>
        <p:txBody>
          <a:bodyPr/>
          <a:lstStyle/>
          <a:p>
            <a:pPr lvl="1"/>
            <a:r>
              <a:rPr lang="en-US" dirty="0" smtClean="0"/>
              <a:t>Cover crop groups</a:t>
            </a:r>
          </a:p>
          <a:p>
            <a:pPr lvl="2"/>
            <a:r>
              <a:rPr lang="en-US" i="1" dirty="0" smtClean="0"/>
              <a:t>Legume</a:t>
            </a:r>
            <a:endParaRPr lang="en-US" i="1" dirty="0"/>
          </a:p>
          <a:p>
            <a:pPr lvl="2"/>
            <a:r>
              <a:rPr lang="en-US" i="1" dirty="0"/>
              <a:t>Grass</a:t>
            </a:r>
          </a:p>
          <a:p>
            <a:pPr lvl="2"/>
            <a:r>
              <a:rPr lang="en-US" i="1" dirty="0" smtClean="0"/>
              <a:t>Brassicas</a:t>
            </a:r>
            <a:endParaRPr lang="en-US" i="1" dirty="0"/>
          </a:p>
          <a:p>
            <a:pPr lvl="1"/>
            <a:r>
              <a:rPr lang="en-US" dirty="0" smtClean="0"/>
              <a:t>Cover crop selection</a:t>
            </a:r>
          </a:p>
          <a:p>
            <a:pPr lvl="1"/>
            <a:r>
              <a:rPr lang="en-US" dirty="0" smtClean="0"/>
              <a:t>Winter/summer</a:t>
            </a:r>
            <a:endParaRPr lang="en-US" dirty="0"/>
          </a:p>
          <a:p>
            <a:pPr lvl="1"/>
            <a:r>
              <a:rPr lang="en-US" dirty="0"/>
              <a:t>Seeding rate selection</a:t>
            </a:r>
          </a:p>
          <a:p>
            <a:pPr lvl="1"/>
            <a:r>
              <a:rPr lang="en-US" dirty="0"/>
              <a:t>Planting date selection</a:t>
            </a:r>
          </a:p>
        </p:txBody>
      </p:sp>
      <p:pic>
        <p:nvPicPr>
          <p:cNvPr id="4" name="Picture 3"/>
          <p:cNvPicPr>
            <a:picLocks noChangeAspect="1"/>
          </p:cNvPicPr>
          <p:nvPr/>
        </p:nvPicPr>
        <p:blipFill rotWithShape="1">
          <a:blip r:embed="rId3"/>
          <a:srcRect l="-1" r="20221" b="48333"/>
          <a:stretch/>
        </p:blipFill>
        <p:spPr>
          <a:xfrm>
            <a:off x="6110073" y="3059778"/>
            <a:ext cx="2314276" cy="1998359"/>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870" t="33334" r="6611" b="16296"/>
          <a:stretch/>
        </p:blipFill>
        <p:spPr>
          <a:xfrm>
            <a:off x="5613721" y="867379"/>
            <a:ext cx="2810628" cy="2002783"/>
          </a:xfrm>
          <a:prstGeom prst="rect">
            <a:avLst/>
          </a:prstGeom>
        </p:spPr>
      </p:pic>
    </p:spTree>
    <p:extLst>
      <p:ext uri="{BB962C8B-B14F-4D97-AF65-F5344CB8AC3E}">
        <p14:creationId xmlns:p14="http://schemas.microsoft.com/office/powerpoint/2010/main" val="13370575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8073" b="3981"/>
          <a:stretch/>
        </p:blipFill>
        <p:spPr bwMode="auto">
          <a:xfrm>
            <a:off x="4693186" y="1368573"/>
            <a:ext cx="4031530" cy="2353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t="36280" b="39285"/>
          <a:stretch/>
        </p:blipFill>
        <p:spPr>
          <a:xfrm>
            <a:off x="4693187" y="3820838"/>
            <a:ext cx="4031529" cy="1481559"/>
          </a:xfrm>
          <a:prstGeom prst="rect">
            <a:avLst/>
          </a:prstGeom>
        </p:spPr>
      </p:pic>
      <p:sp>
        <p:nvSpPr>
          <p:cNvPr id="2" name="Title 1"/>
          <p:cNvSpPr>
            <a:spLocks noGrp="1"/>
          </p:cNvSpPr>
          <p:nvPr>
            <p:ph type="title"/>
          </p:nvPr>
        </p:nvSpPr>
        <p:spPr>
          <a:xfrm>
            <a:off x="159489" y="376403"/>
            <a:ext cx="2792055" cy="990600"/>
          </a:xfrm>
        </p:spPr>
        <p:txBody>
          <a:bodyPr>
            <a:normAutofit/>
          </a:bodyPr>
          <a:lstStyle/>
          <a:p>
            <a:r>
              <a:rPr lang="en-US" sz="4000" b="1" dirty="0" smtClean="0"/>
              <a:t>Cover Crops</a:t>
            </a:r>
            <a:endParaRPr lang="en-US" sz="4000" b="1" dirty="0"/>
          </a:p>
        </p:txBody>
      </p:sp>
      <p:pic>
        <p:nvPicPr>
          <p:cNvPr id="14" name="Content Placeholder 13"/>
          <p:cNvPicPr>
            <a:picLocks noGrp="1" noChangeAspect="1"/>
          </p:cNvPicPr>
          <p:nvPr>
            <p:ph sz="half" idx="2"/>
          </p:nvPr>
        </p:nvPicPr>
        <p:blipFill rotWithShape="1">
          <a:blip r:embed="rId5" cstate="print">
            <a:extLst>
              <a:ext uri="{28A0092B-C50C-407E-A947-70E740481C1C}">
                <a14:useLocalDpi xmlns:a14="http://schemas.microsoft.com/office/drawing/2010/main" val="0"/>
              </a:ext>
            </a:extLst>
          </a:blip>
          <a:srcRect l="21129" t="12067" r="25996" b="-12067"/>
          <a:stretch/>
        </p:blipFill>
        <p:spPr>
          <a:xfrm rot="5400000">
            <a:off x="204167" y="923690"/>
            <a:ext cx="3935393" cy="4822020"/>
          </a:xfrm>
          <a:prstGeom prst="rect">
            <a:avLst/>
          </a:prstGeom>
        </p:spPr>
      </p:pic>
      <p:sp>
        <p:nvSpPr>
          <p:cNvPr id="4" name="Rectangle 3"/>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0" name="Rectangle 9"/>
          <p:cNvSpPr/>
          <p:nvPr/>
        </p:nvSpPr>
        <p:spPr>
          <a:xfrm>
            <a:off x="2944035" y="619328"/>
            <a:ext cx="6199965" cy="646331"/>
          </a:xfrm>
          <a:prstGeom prst="rect">
            <a:avLst/>
          </a:prstGeom>
        </p:spPr>
        <p:txBody>
          <a:bodyPr wrap="square">
            <a:spAutoFit/>
          </a:bodyPr>
          <a:lstStyle/>
          <a:p>
            <a:r>
              <a:rPr lang="en-US" altLang="en-US" dirty="0"/>
              <a:t>Instead of harvesting as a cash crop, cover crops are grown for the benefits they have on the </a:t>
            </a:r>
            <a:r>
              <a:rPr lang="en-US" altLang="en-US" dirty="0" smtClean="0"/>
              <a:t>soil</a:t>
            </a:r>
            <a:r>
              <a:rPr lang="en-US" altLang="en-US" dirty="0"/>
              <a:t> </a:t>
            </a:r>
            <a:r>
              <a:rPr lang="en-US" altLang="en-US" dirty="0" smtClean="0"/>
              <a:t>or on subsequent crops</a:t>
            </a:r>
            <a:endParaRPr lang="en-US" altLang="en-US" dirty="0"/>
          </a:p>
        </p:txBody>
      </p:sp>
      <p:sp>
        <p:nvSpPr>
          <p:cNvPr id="18" name="Content Placeholder 2"/>
          <p:cNvSpPr txBox="1">
            <a:spLocks/>
          </p:cNvSpPr>
          <p:nvPr/>
        </p:nvSpPr>
        <p:spPr>
          <a:xfrm>
            <a:off x="381275" y="3165046"/>
            <a:ext cx="1813738" cy="527908"/>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n-US" altLang="en-US" b="1" dirty="0" smtClean="0">
                <a:solidFill>
                  <a:schemeClr val="bg1"/>
                </a:solidFill>
                <a:effectLst>
                  <a:outerShdw blurRad="38100" dist="38100" dir="2700000" algn="tl">
                    <a:srgbClr val="000000">
                      <a:alpha val="43137"/>
                    </a:srgbClr>
                  </a:outerShdw>
                </a:effectLst>
              </a:rPr>
              <a:t>Grasses</a:t>
            </a:r>
          </a:p>
          <a:p>
            <a:pPr marL="274320" lvl="1" indent="0">
              <a:buNone/>
            </a:pPr>
            <a:endParaRPr lang="en-US" altLang="en-US" sz="2400" b="1" dirty="0" smtClean="0">
              <a:solidFill>
                <a:schemeClr val="bg1"/>
              </a:solidFill>
            </a:endParaRPr>
          </a:p>
          <a:p>
            <a:pPr marL="0" indent="0">
              <a:buNone/>
            </a:pPr>
            <a:endParaRPr lang="en-US" sz="2800" b="1" dirty="0">
              <a:solidFill>
                <a:schemeClr val="bg1"/>
              </a:solidFill>
            </a:endParaRPr>
          </a:p>
        </p:txBody>
      </p:sp>
      <p:sp>
        <p:nvSpPr>
          <p:cNvPr id="19" name="Content Placeholder 2"/>
          <p:cNvSpPr txBox="1">
            <a:spLocks/>
          </p:cNvSpPr>
          <p:nvPr/>
        </p:nvSpPr>
        <p:spPr>
          <a:xfrm>
            <a:off x="4778735" y="1364143"/>
            <a:ext cx="1996139" cy="3088424"/>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n-US" altLang="en-US" b="1" dirty="0" smtClean="0">
                <a:solidFill>
                  <a:schemeClr val="bg1"/>
                </a:solidFill>
                <a:effectLst>
                  <a:outerShdw blurRad="38100" dist="38100" dir="2700000" algn="tl">
                    <a:srgbClr val="000000">
                      <a:alpha val="43137"/>
                    </a:srgbClr>
                  </a:outerShdw>
                </a:effectLst>
              </a:rPr>
              <a:t>Legumes</a:t>
            </a:r>
          </a:p>
          <a:p>
            <a:pPr lvl="1"/>
            <a:endParaRPr lang="en-US" altLang="en-US" sz="1400" dirty="0" smtClean="0">
              <a:solidFill>
                <a:schemeClr val="bg1"/>
              </a:solidFill>
            </a:endParaRPr>
          </a:p>
          <a:p>
            <a:endParaRPr lang="en-US" sz="1600" dirty="0">
              <a:solidFill>
                <a:schemeClr val="bg1"/>
              </a:solidFill>
            </a:endParaRPr>
          </a:p>
        </p:txBody>
      </p:sp>
      <p:sp>
        <p:nvSpPr>
          <p:cNvPr id="23" name="Content Placeholder 2"/>
          <p:cNvSpPr txBox="1">
            <a:spLocks/>
          </p:cNvSpPr>
          <p:nvPr/>
        </p:nvSpPr>
        <p:spPr>
          <a:xfrm>
            <a:off x="4760034" y="3856669"/>
            <a:ext cx="1996139" cy="3088424"/>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n-US" altLang="en-US" b="1" dirty="0" smtClean="0">
                <a:solidFill>
                  <a:schemeClr val="bg1"/>
                </a:solidFill>
                <a:effectLst>
                  <a:outerShdw blurRad="38100" dist="38100" dir="2700000" algn="tl">
                    <a:srgbClr val="000000">
                      <a:alpha val="43137"/>
                    </a:srgbClr>
                  </a:outerShdw>
                </a:effectLst>
              </a:rPr>
              <a:t>Brassicas</a:t>
            </a:r>
          </a:p>
          <a:p>
            <a:pPr lvl="1"/>
            <a:endParaRPr lang="en-US" altLang="en-US" sz="1400" dirty="0" smtClean="0">
              <a:solidFill>
                <a:schemeClr val="bg1"/>
              </a:solidFill>
            </a:endParaRPr>
          </a:p>
          <a:p>
            <a:endParaRPr lang="en-US" sz="1600" dirty="0">
              <a:solidFill>
                <a:schemeClr val="bg1"/>
              </a:solidFill>
            </a:endParaRPr>
          </a:p>
        </p:txBody>
      </p:sp>
      <p:sp>
        <p:nvSpPr>
          <p:cNvPr id="3" name="Rectangle 2"/>
          <p:cNvSpPr/>
          <p:nvPr/>
        </p:nvSpPr>
        <p:spPr>
          <a:xfrm>
            <a:off x="4816299" y="1892692"/>
            <a:ext cx="2636341" cy="1015663"/>
          </a:xfrm>
          <a:prstGeom prst="rect">
            <a:avLst/>
          </a:prstGeom>
        </p:spPr>
        <p:txBody>
          <a:bodyPr wrap="square">
            <a:spAutoFit/>
          </a:bodyPr>
          <a:lstStyle/>
          <a:p>
            <a:r>
              <a:rPr lang="en-US" altLang="en-US" sz="2000" b="1" dirty="0" smtClean="0">
                <a:solidFill>
                  <a:schemeClr val="bg1">
                    <a:lumMod val="95000"/>
                  </a:schemeClr>
                </a:solidFill>
                <a:effectLst>
                  <a:outerShdw blurRad="38100" dist="38100" dir="2700000" algn="tl">
                    <a:srgbClr val="000000">
                      <a:alpha val="43137"/>
                    </a:srgbClr>
                  </a:outerShdw>
                </a:effectLst>
              </a:rPr>
              <a:t>Provide </a:t>
            </a:r>
            <a:r>
              <a:rPr lang="en-US" altLang="en-US" sz="2000" b="1" dirty="0">
                <a:solidFill>
                  <a:schemeClr val="bg1">
                    <a:lumMod val="95000"/>
                  </a:schemeClr>
                </a:solidFill>
                <a:effectLst>
                  <a:outerShdw blurRad="38100" dist="38100" dir="2700000" algn="tl">
                    <a:srgbClr val="000000">
                      <a:alpha val="43137"/>
                    </a:srgbClr>
                  </a:outerShdw>
                </a:effectLst>
              </a:rPr>
              <a:t>N to the following crop when tilled into the soil</a:t>
            </a:r>
          </a:p>
        </p:txBody>
      </p:sp>
      <p:sp>
        <p:nvSpPr>
          <p:cNvPr id="12" name="Rectangle 11"/>
          <p:cNvSpPr/>
          <p:nvPr/>
        </p:nvSpPr>
        <p:spPr>
          <a:xfrm>
            <a:off x="381275" y="3794298"/>
            <a:ext cx="2177586" cy="1015663"/>
          </a:xfrm>
          <a:prstGeom prst="rect">
            <a:avLst/>
          </a:prstGeom>
        </p:spPr>
        <p:txBody>
          <a:bodyPr wrap="square">
            <a:spAutoFit/>
          </a:bodyPr>
          <a:lstStyle/>
          <a:p>
            <a:r>
              <a:rPr lang="en-US" altLang="en-US" sz="2000" b="1" dirty="0" smtClean="0">
                <a:solidFill>
                  <a:schemeClr val="bg1">
                    <a:lumMod val="95000"/>
                  </a:schemeClr>
                </a:solidFill>
                <a:effectLst>
                  <a:outerShdw blurRad="38100" dist="38100" dir="2700000" algn="tl">
                    <a:srgbClr val="000000">
                      <a:alpha val="43137"/>
                    </a:srgbClr>
                  </a:outerShdw>
                </a:effectLst>
              </a:rPr>
              <a:t>Produce Biomass! Increase Soil Organic Matter</a:t>
            </a:r>
            <a:endParaRPr lang="en-US" altLang="en-US" sz="2000" b="1" dirty="0">
              <a:solidFill>
                <a:schemeClr val="bg1">
                  <a:lumMod val="95000"/>
                </a:schemeClr>
              </a:solidFill>
              <a:effectLst>
                <a:outerShdw blurRad="38100" dist="38100" dir="2700000" algn="tl">
                  <a:srgbClr val="000000">
                    <a:alpha val="43137"/>
                  </a:srgbClr>
                </a:outerShdw>
              </a:effectLst>
            </a:endParaRPr>
          </a:p>
        </p:txBody>
      </p:sp>
      <p:sp>
        <p:nvSpPr>
          <p:cNvPr id="13" name="Rectangle 12"/>
          <p:cNvSpPr/>
          <p:nvPr/>
        </p:nvSpPr>
        <p:spPr>
          <a:xfrm>
            <a:off x="4816299" y="4523539"/>
            <a:ext cx="2177586" cy="707886"/>
          </a:xfrm>
          <a:prstGeom prst="rect">
            <a:avLst/>
          </a:prstGeom>
        </p:spPr>
        <p:txBody>
          <a:bodyPr wrap="square">
            <a:spAutoFit/>
          </a:bodyPr>
          <a:lstStyle/>
          <a:p>
            <a:r>
              <a:rPr lang="en-US" altLang="en-US" sz="2000" b="1" dirty="0" smtClean="0">
                <a:solidFill>
                  <a:schemeClr val="bg1">
                    <a:lumMod val="95000"/>
                  </a:schemeClr>
                </a:solidFill>
                <a:effectLst>
                  <a:outerShdw blurRad="38100" dist="38100" dir="2700000" algn="tl">
                    <a:srgbClr val="000000">
                      <a:alpha val="43137"/>
                    </a:srgbClr>
                  </a:outerShdw>
                </a:effectLst>
              </a:rPr>
              <a:t>Disease Suppression</a:t>
            </a:r>
            <a:endParaRPr lang="en-US" altLang="en-US" sz="2000" b="1" dirty="0">
              <a:solidFill>
                <a:schemeClr val="bg1">
                  <a:lumMod val="9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45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8073" b="3981"/>
          <a:stretch/>
        </p:blipFill>
        <p:spPr bwMode="auto">
          <a:xfrm>
            <a:off x="4693186" y="1368573"/>
            <a:ext cx="4031530" cy="2353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t="36280" b="39285"/>
          <a:stretch/>
        </p:blipFill>
        <p:spPr>
          <a:xfrm>
            <a:off x="4693187" y="3820838"/>
            <a:ext cx="4031529" cy="1481559"/>
          </a:xfrm>
          <a:prstGeom prst="rect">
            <a:avLst/>
          </a:prstGeom>
        </p:spPr>
      </p:pic>
      <p:sp>
        <p:nvSpPr>
          <p:cNvPr id="2" name="Title 1"/>
          <p:cNvSpPr>
            <a:spLocks noGrp="1"/>
          </p:cNvSpPr>
          <p:nvPr>
            <p:ph type="title"/>
          </p:nvPr>
        </p:nvSpPr>
        <p:spPr>
          <a:xfrm>
            <a:off x="159489" y="376403"/>
            <a:ext cx="2792055" cy="990600"/>
          </a:xfrm>
        </p:spPr>
        <p:txBody>
          <a:bodyPr>
            <a:normAutofit/>
          </a:bodyPr>
          <a:lstStyle/>
          <a:p>
            <a:r>
              <a:rPr lang="en-US" sz="4000" b="1" dirty="0" smtClean="0"/>
              <a:t>Cover Crops</a:t>
            </a:r>
            <a:endParaRPr lang="en-US" sz="4000" b="1" dirty="0"/>
          </a:p>
        </p:txBody>
      </p:sp>
      <p:pic>
        <p:nvPicPr>
          <p:cNvPr id="14" name="Content Placeholder 13"/>
          <p:cNvPicPr>
            <a:picLocks noGrp="1" noChangeAspect="1"/>
          </p:cNvPicPr>
          <p:nvPr>
            <p:ph sz="half" idx="2"/>
          </p:nvPr>
        </p:nvPicPr>
        <p:blipFill rotWithShape="1">
          <a:blip r:embed="rId5" cstate="print">
            <a:extLst>
              <a:ext uri="{28A0092B-C50C-407E-A947-70E740481C1C}">
                <a14:useLocalDpi xmlns:a14="http://schemas.microsoft.com/office/drawing/2010/main" val="0"/>
              </a:ext>
            </a:extLst>
          </a:blip>
          <a:srcRect l="21129" t="12067" r="25996" b="-12067"/>
          <a:stretch/>
        </p:blipFill>
        <p:spPr>
          <a:xfrm rot="5400000">
            <a:off x="204167" y="923690"/>
            <a:ext cx="3935393" cy="4822020"/>
          </a:xfrm>
          <a:prstGeom prst="rect">
            <a:avLst/>
          </a:prstGeom>
        </p:spPr>
      </p:pic>
      <p:sp>
        <p:nvSpPr>
          <p:cNvPr id="4" name="Rectangle 3"/>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0" name="Rectangle 9"/>
          <p:cNvSpPr/>
          <p:nvPr/>
        </p:nvSpPr>
        <p:spPr>
          <a:xfrm>
            <a:off x="2944035" y="619328"/>
            <a:ext cx="6199965" cy="646331"/>
          </a:xfrm>
          <a:prstGeom prst="rect">
            <a:avLst/>
          </a:prstGeom>
        </p:spPr>
        <p:txBody>
          <a:bodyPr wrap="square">
            <a:spAutoFit/>
          </a:bodyPr>
          <a:lstStyle/>
          <a:p>
            <a:r>
              <a:rPr lang="en-US" altLang="en-US" dirty="0"/>
              <a:t>Instead of harvesting as a cash crop, cover crops are grown for the benefits they have on the </a:t>
            </a:r>
            <a:r>
              <a:rPr lang="en-US" altLang="en-US" dirty="0" smtClean="0"/>
              <a:t>soil</a:t>
            </a:r>
            <a:r>
              <a:rPr lang="en-US" altLang="en-US" dirty="0"/>
              <a:t> </a:t>
            </a:r>
            <a:r>
              <a:rPr lang="en-US" altLang="en-US" dirty="0" smtClean="0"/>
              <a:t>or on subsequent crops</a:t>
            </a:r>
            <a:endParaRPr lang="en-US" altLang="en-US" dirty="0"/>
          </a:p>
        </p:txBody>
      </p:sp>
      <p:sp>
        <p:nvSpPr>
          <p:cNvPr id="18" name="Content Placeholder 2"/>
          <p:cNvSpPr txBox="1">
            <a:spLocks/>
          </p:cNvSpPr>
          <p:nvPr/>
        </p:nvSpPr>
        <p:spPr>
          <a:xfrm>
            <a:off x="381275" y="3165046"/>
            <a:ext cx="1813738" cy="527908"/>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n-US" altLang="en-US" b="1" dirty="0" smtClean="0">
                <a:solidFill>
                  <a:schemeClr val="bg1"/>
                </a:solidFill>
                <a:effectLst>
                  <a:outerShdw blurRad="38100" dist="38100" dir="2700000" algn="tl">
                    <a:srgbClr val="000000">
                      <a:alpha val="43137"/>
                    </a:srgbClr>
                  </a:outerShdw>
                </a:effectLst>
              </a:rPr>
              <a:t>Grasses</a:t>
            </a:r>
          </a:p>
          <a:p>
            <a:pPr marL="274320" lvl="1" indent="0">
              <a:buNone/>
            </a:pPr>
            <a:endParaRPr lang="en-US" altLang="en-US" sz="2400" b="1" dirty="0" smtClean="0">
              <a:solidFill>
                <a:schemeClr val="bg1"/>
              </a:solidFill>
            </a:endParaRPr>
          </a:p>
          <a:p>
            <a:pPr marL="0" indent="0">
              <a:buNone/>
            </a:pPr>
            <a:endParaRPr lang="en-US" sz="2800" b="1" dirty="0">
              <a:solidFill>
                <a:schemeClr val="bg1"/>
              </a:solidFill>
            </a:endParaRPr>
          </a:p>
        </p:txBody>
      </p:sp>
      <p:sp>
        <p:nvSpPr>
          <p:cNvPr id="19" name="Content Placeholder 2"/>
          <p:cNvSpPr txBox="1">
            <a:spLocks/>
          </p:cNvSpPr>
          <p:nvPr/>
        </p:nvSpPr>
        <p:spPr>
          <a:xfrm>
            <a:off x="4778735" y="1364143"/>
            <a:ext cx="1996139" cy="3088424"/>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n-US" altLang="en-US" b="1" dirty="0" smtClean="0">
                <a:solidFill>
                  <a:schemeClr val="bg1"/>
                </a:solidFill>
                <a:effectLst>
                  <a:outerShdw blurRad="38100" dist="38100" dir="2700000" algn="tl">
                    <a:srgbClr val="000000">
                      <a:alpha val="43137"/>
                    </a:srgbClr>
                  </a:outerShdw>
                </a:effectLst>
              </a:rPr>
              <a:t>Legumes</a:t>
            </a:r>
          </a:p>
          <a:p>
            <a:pPr lvl="1"/>
            <a:endParaRPr lang="en-US" altLang="en-US" sz="1400" dirty="0" smtClean="0">
              <a:solidFill>
                <a:schemeClr val="bg1"/>
              </a:solidFill>
            </a:endParaRPr>
          </a:p>
          <a:p>
            <a:endParaRPr lang="en-US" sz="1600" dirty="0">
              <a:solidFill>
                <a:schemeClr val="bg1"/>
              </a:solidFill>
            </a:endParaRPr>
          </a:p>
        </p:txBody>
      </p:sp>
      <p:sp>
        <p:nvSpPr>
          <p:cNvPr id="23" name="Content Placeholder 2"/>
          <p:cNvSpPr txBox="1">
            <a:spLocks/>
          </p:cNvSpPr>
          <p:nvPr/>
        </p:nvSpPr>
        <p:spPr>
          <a:xfrm>
            <a:off x="4760034" y="3856669"/>
            <a:ext cx="1996139" cy="3088424"/>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n-US" altLang="en-US" b="1" dirty="0" smtClean="0">
                <a:solidFill>
                  <a:schemeClr val="bg1"/>
                </a:solidFill>
                <a:effectLst>
                  <a:outerShdw blurRad="38100" dist="38100" dir="2700000" algn="tl">
                    <a:srgbClr val="000000">
                      <a:alpha val="43137"/>
                    </a:srgbClr>
                  </a:outerShdw>
                </a:effectLst>
              </a:rPr>
              <a:t>Brassicas</a:t>
            </a:r>
          </a:p>
          <a:p>
            <a:pPr lvl="1"/>
            <a:endParaRPr lang="en-US" altLang="en-US" sz="1400" dirty="0" smtClean="0">
              <a:solidFill>
                <a:schemeClr val="bg1"/>
              </a:solidFill>
            </a:endParaRPr>
          </a:p>
          <a:p>
            <a:endParaRPr lang="en-US" sz="1600" dirty="0">
              <a:solidFill>
                <a:schemeClr val="bg1"/>
              </a:solidFill>
            </a:endParaRPr>
          </a:p>
        </p:txBody>
      </p:sp>
      <p:sp>
        <p:nvSpPr>
          <p:cNvPr id="3" name="Rectangle 2"/>
          <p:cNvSpPr/>
          <p:nvPr/>
        </p:nvSpPr>
        <p:spPr>
          <a:xfrm>
            <a:off x="4816299" y="1892692"/>
            <a:ext cx="2636341" cy="1015663"/>
          </a:xfrm>
          <a:prstGeom prst="rect">
            <a:avLst/>
          </a:prstGeom>
        </p:spPr>
        <p:txBody>
          <a:bodyPr wrap="square">
            <a:spAutoFit/>
          </a:bodyPr>
          <a:lstStyle/>
          <a:p>
            <a:r>
              <a:rPr lang="en-US" altLang="en-US" sz="2000" b="1" dirty="0" smtClean="0">
                <a:solidFill>
                  <a:schemeClr val="bg1">
                    <a:lumMod val="95000"/>
                  </a:schemeClr>
                </a:solidFill>
                <a:effectLst>
                  <a:outerShdw blurRad="38100" dist="38100" dir="2700000" algn="tl">
                    <a:srgbClr val="000000">
                      <a:alpha val="43137"/>
                    </a:srgbClr>
                  </a:outerShdw>
                </a:effectLst>
              </a:rPr>
              <a:t>Provide </a:t>
            </a:r>
            <a:r>
              <a:rPr lang="en-US" altLang="en-US" sz="2000" b="1" dirty="0">
                <a:solidFill>
                  <a:schemeClr val="bg1">
                    <a:lumMod val="95000"/>
                  </a:schemeClr>
                </a:solidFill>
                <a:effectLst>
                  <a:outerShdw blurRad="38100" dist="38100" dir="2700000" algn="tl">
                    <a:srgbClr val="000000">
                      <a:alpha val="43137"/>
                    </a:srgbClr>
                  </a:outerShdw>
                </a:effectLst>
              </a:rPr>
              <a:t>N to the following crop when tilled into the soil</a:t>
            </a:r>
          </a:p>
        </p:txBody>
      </p:sp>
      <p:sp>
        <p:nvSpPr>
          <p:cNvPr id="12" name="Rectangle 11"/>
          <p:cNvSpPr/>
          <p:nvPr/>
        </p:nvSpPr>
        <p:spPr>
          <a:xfrm>
            <a:off x="381275" y="3794298"/>
            <a:ext cx="2177586" cy="1015663"/>
          </a:xfrm>
          <a:prstGeom prst="rect">
            <a:avLst/>
          </a:prstGeom>
        </p:spPr>
        <p:txBody>
          <a:bodyPr wrap="square">
            <a:spAutoFit/>
          </a:bodyPr>
          <a:lstStyle/>
          <a:p>
            <a:r>
              <a:rPr lang="en-US" altLang="en-US" sz="2000" b="1" dirty="0" smtClean="0">
                <a:solidFill>
                  <a:schemeClr val="bg1">
                    <a:lumMod val="95000"/>
                  </a:schemeClr>
                </a:solidFill>
                <a:effectLst>
                  <a:outerShdw blurRad="38100" dist="38100" dir="2700000" algn="tl">
                    <a:srgbClr val="000000">
                      <a:alpha val="43137"/>
                    </a:srgbClr>
                  </a:outerShdw>
                </a:effectLst>
              </a:rPr>
              <a:t>Produce Biomass! Increase Soil Organic Matter</a:t>
            </a:r>
            <a:endParaRPr lang="en-US" altLang="en-US" sz="2000" b="1" dirty="0">
              <a:solidFill>
                <a:schemeClr val="bg1">
                  <a:lumMod val="95000"/>
                </a:schemeClr>
              </a:solidFill>
              <a:effectLst>
                <a:outerShdw blurRad="38100" dist="38100" dir="2700000" algn="tl">
                  <a:srgbClr val="000000">
                    <a:alpha val="43137"/>
                  </a:srgbClr>
                </a:outerShdw>
              </a:effectLst>
            </a:endParaRPr>
          </a:p>
        </p:txBody>
      </p:sp>
      <p:sp>
        <p:nvSpPr>
          <p:cNvPr id="13" name="Rectangle 12"/>
          <p:cNvSpPr/>
          <p:nvPr/>
        </p:nvSpPr>
        <p:spPr>
          <a:xfrm>
            <a:off x="4816299" y="4523539"/>
            <a:ext cx="2177586" cy="707886"/>
          </a:xfrm>
          <a:prstGeom prst="rect">
            <a:avLst/>
          </a:prstGeom>
        </p:spPr>
        <p:txBody>
          <a:bodyPr wrap="square">
            <a:spAutoFit/>
          </a:bodyPr>
          <a:lstStyle/>
          <a:p>
            <a:r>
              <a:rPr lang="en-US" altLang="en-US" sz="2000" b="1" dirty="0" smtClean="0">
                <a:solidFill>
                  <a:schemeClr val="bg1">
                    <a:lumMod val="95000"/>
                  </a:schemeClr>
                </a:solidFill>
                <a:effectLst>
                  <a:outerShdw blurRad="38100" dist="38100" dir="2700000" algn="tl">
                    <a:srgbClr val="000000">
                      <a:alpha val="43137"/>
                    </a:srgbClr>
                  </a:outerShdw>
                </a:effectLst>
              </a:rPr>
              <a:t>Disease Suppression</a:t>
            </a:r>
            <a:endParaRPr lang="en-US" altLang="en-US" sz="2000" b="1" dirty="0">
              <a:solidFill>
                <a:schemeClr val="bg1">
                  <a:lumMod val="95000"/>
                </a:schemeClr>
              </a:solidFill>
              <a:effectLst>
                <a:outerShdw blurRad="38100" dist="38100" dir="2700000" algn="tl">
                  <a:srgbClr val="000000">
                    <a:alpha val="43137"/>
                  </a:srgbClr>
                </a:outerShdw>
              </a:effectLst>
            </a:endParaRPr>
          </a:p>
        </p:txBody>
      </p:sp>
      <p:sp>
        <p:nvSpPr>
          <p:cNvPr id="15" name="Left-Right-Up Arrow 14"/>
          <p:cNvSpPr/>
          <p:nvPr/>
        </p:nvSpPr>
        <p:spPr>
          <a:xfrm rot="16200000">
            <a:off x="3550794" y="557879"/>
            <a:ext cx="3605456" cy="5589322"/>
          </a:xfrm>
          <a:prstGeom prst="leftRightUpArrow">
            <a:avLst>
              <a:gd name="adj1" fmla="val 8593"/>
              <a:gd name="adj2" fmla="val 9347"/>
              <a:gd name="adj3" fmla="val 12459"/>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81275" y="2242500"/>
            <a:ext cx="7165696" cy="769441"/>
          </a:xfrm>
          <a:prstGeom prst="rect">
            <a:avLst/>
          </a:prstGeom>
          <a:noFill/>
        </p:spPr>
        <p:txBody>
          <a:bodyPr wrap="square" rtlCol="0">
            <a:spAutoFit/>
          </a:bodyPr>
          <a:lstStyle/>
          <a:p>
            <a:r>
              <a:rPr lang="en-US" sz="4400" b="1" dirty="0" smtClean="0">
                <a:solidFill>
                  <a:schemeClr val="accent1">
                    <a:lumMod val="40000"/>
                    <a:lumOff val="60000"/>
                  </a:schemeClr>
                </a:solidFill>
                <a:effectLst>
                  <a:glow rad="50800">
                    <a:schemeClr val="tx1"/>
                  </a:glow>
                  <a:outerShdw blurRad="38100" dist="38100" dir="2700000" algn="tl">
                    <a:srgbClr val="000000">
                      <a:alpha val="43137"/>
                    </a:srgbClr>
                  </a:outerShdw>
                </a:effectLst>
                <a:latin typeface="Segoe UI Emoji" panose="020B0502040204020203" pitchFamily="34" charset="0"/>
                <a:ea typeface="Segoe UI Emoji" panose="020B0502040204020203" pitchFamily="34" charset="0"/>
                <a:cs typeface="Calibri Light" panose="020F0302020204030204" pitchFamily="34" charset="0"/>
              </a:rPr>
              <a:t>Interplant Mixes</a:t>
            </a:r>
            <a:endParaRPr lang="en-US" sz="2800" b="1" dirty="0">
              <a:solidFill>
                <a:schemeClr val="accent1">
                  <a:lumMod val="40000"/>
                  <a:lumOff val="60000"/>
                </a:schemeClr>
              </a:solidFill>
              <a:effectLst>
                <a:glow rad="50800">
                  <a:schemeClr val="tx1"/>
                </a:glow>
                <a:outerShdw blurRad="38100" dist="38100" dir="2700000" algn="tl">
                  <a:srgbClr val="000000">
                    <a:alpha val="43137"/>
                  </a:srgbClr>
                </a:outerShdw>
              </a:effectLst>
              <a:latin typeface="Segoe UI Emoji" panose="020B0502040204020203" pitchFamily="34" charset="0"/>
              <a:ea typeface="Segoe UI Emoji" panose="020B0502040204020203" pitchFamily="34" charset="0"/>
              <a:cs typeface="Calibri Light" panose="020F0302020204030204" pitchFamily="34" charset="0"/>
            </a:endParaRPr>
          </a:p>
        </p:txBody>
      </p:sp>
    </p:spTree>
    <p:extLst>
      <p:ext uri="{BB962C8B-B14F-4D97-AF65-F5344CB8AC3E}">
        <p14:creationId xmlns:p14="http://schemas.microsoft.com/office/powerpoint/2010/main" val="15884877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124365182"/>
              </p:ext>
            </p:extLst>
          </p:nvPr>
        </p:nvGraphicFramePr>
        <p:xfrm>
          <a:off x="745317" y="885332"/>
          <a:ext cx="8212012" cy="47900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119614" y="0"/>
            <a:ext cx="8197665" cy="1116012"/>
          </a:xfrm>
        </p:spPr>
        <p:txBody>
          <a:bodyPr>
            <a:normAutofit/>
          </a:bodyPr>
          <a:lstStyle/>
          <a:p>
            <a:pPr algn="l"/>
            <a:r>
              <a:rPr lang="en-US" b="1" dirty="0" smtClean="0"/>
              <a:t>Cover Crop Selection</a:t>
            </a:r>
            <a:endParaRPr lang="en-US" b="1" dirty="0"/>
          </a:p>
        </p:txBody>
      </p:sp>
      <p:sp>
        <p:nvSpPr>
          <p:cNvPr id="3" name="TextBox 2"/>
          <p:cNvSpPr txBox="1"/>
          <p:nvPr/>
        </p:nvSpPr>
        <p:spPr>
          <a:xfrm rot="1415764">
            <a:off x="5973449" y="2337829"/>
            <a:ext cx="2336800" cy="523220"/>
          </a:xfrm>
          <a:prstGeom prst="rect">
            <a:avLst/>
          </a:prstGeom>
          <a:noFill/>
        </p:spPr>
        <p:txBody>
          <a:bodyPr wrap="square" rtlCol="0">
            <a:spAutoFit/>
          </a:bodyPr>
          <a:lstStyle/>
          <a:p>
            <a:r>
              <a:rPr lang="en-US" sz="1400" dirty="0" smtClean="0"/>
              <a:t>Non-host to disease or nematode</a:t>
            </a:r>
            <a:endParaRPr lang="en-US" sz="1400" dirty="0"/>
          </a:p>
        </p:txBody>
      </p:sp>
      <p:sp>
        <p:nvSpPr>
          <p:cNvPr id="5" name="TextBox 4"/>
          <p:cNvSpPr txBox="1"/>
          <p:nvPr/>
        </p:nvSpPr>
        <p:spPr>
          <a:xfrm rot="1415764">
            <a:off x="6002143" y="1726325"/>
            <a:ext cx="2336800" cy="307777"/>
          </a:xfrm>
          <a:prstGeom prst="rect">
            <a:avLst/>
          </a:prstGeom>
          <a:noFill/>
        </p:spPr>
        <p:txBody>
          <a:bodyPr wrap="square" rtlCol="0">
            <a:spAutoFit/>
          </a:bodyPr>
          <a:lstStyle/>
          <a:p>
            <a:r>
              <a:rPr lang="en-US" sz="1400" dirty="0" smtClean="0"/>
              <a:t>Wet or dry soil</a:t>
            </a:r>
            <a:endParaRPr lang="en-US" sz="1400" dirty="0"/>
          </a:p>
        </p:txBody>
      </p:sp>
      <p:sp>
        <p:nvSpPr>
          <p:cNvPr id="6" name="TextBox 5"/>
          <p:cNvSpPr txBox="1"/>
          <p:nvPr/>
        </p:nvSpPr>
        <p:spPr>
          <a:xfrm rot="20479637">
            <a:off x="2161151" y="1145831"/>
            <a:ext cx="2336800" cy="307777"/>
          </a:xfrm>
          <a:prstGeom prst="rect">
            <a:avLst/>
          </a:prstGeom>
          <a:noFill/>
        </p:spPr>
        <p:txBody>
          <a:bodyPr wrap="square" rtlCol="0">
            <a:spAutoFit/>
          </a:bodyPr>
          <a:lstStyle/>
          <a:p>
            <a:r>
              <a:rPr lang="en-US" sz="1400" dirty="0"/>
              <a:t>Frost prone</a:t>
            </a:r>
          </a:p>
        </p:txBody>
      </p:sp>
      <p:sp>
        <p:nvSpPr>
          <p:cNvPr id="7" name="TextBox 6"/>
          <p:cNvSpPr txBox="1"/>
          <p:nvPr/>
        </p:nvSpPr>
        <p:spPr>
          <a:xfrm rot="20382386">
            <a:off x="1861297" y="1665697"/>
            <a:ext cx="1791909" cy="307777"/>
          </a:xfrm>
          <a:prstGeom prst="rect">
            <a:avLst/>
          </a:prstGeom>
          <a:noFill/>
        </p:spPr>
        <p:txBody>
          <a:bodyPr wrap="square" rtlCol="0">
            <a:spAutoFit/>
          </a:bodyPr>
          <a:lstStyle/>
          <a:p>
            <a:r>
              <a:rPr lang="en-US" sz="1400" dirty="0" smtClean="0"/>
              <a:t>Requires flail mower</a:t>
            </a:r>
            <a:endParaRPr lang="en-US" sz="1400" dirty="0"/>
          </a:p>
        </p:txBody>
      </p:sp>
      <p:sp>
        <p:nvSpPr>
          <p:cNvPr id="8" name="TextBox 7"/>
          <p:cNvSpPr txBox="1"/>
          <p:nvPr/>
        </p:nvSpPr>
        <p:spPr>
          <a:xfrm rot="20100855">
            <a:off x="2119230" y="2390013"/>
            <a:ext cx="1445898" cy="307777"/>
          </a:xfrm>
          <a:prstGeom prst="rect">
            <a:avLst/>
          </a:prstGeom>
          <a:noFill/>
        </p:spPr>
        <p:txBody>
          <a:bodyPr wrap="square" rtlCol="0">
            <a:spAutoFit/>
          </a:bodyPr>
          <a:lstStyle/>
          <a:p>
            <a:r>
              <a:rPr lang="en-US" sz="1400" dirty="0" smtClean="0"/>
              <a:t>Cold tolerance</a:t>
            </a:r>
            <a:endParaRPr lang="en-US" sz="1400" dirty="0"/>
          </a:p>
        </p:txBody>
      </p:sp>
      <p:sp>
        <p:nvSpPr>
          <p:cNvPr id="9" name="TextBox 8"/>
          <p:cNvSpPr txBox="1"/>
          <p:nvPr/>
        </p:nvSpPr>
        <p:spPr>
          <a:xfrm rot="20100855">
            <a:off x="2366934" y="2880325"/>
            <a:ext cx="1445898" cy="523220"/>
          </a:xfrm>
          <a:prstGeom prst="rect">
            <a:avLst/>
          </a:prstGeom>
          <a:noFill/>
        </p:spPr>
        <p:txBody>
          <a:bodyPr wrap="square" rtlCol="0">
            <a:spAutoFit/>
          </a:bodyPr>
          <a:lstStyle/>
          <a:p>
            <a:r>
              <a:rPr lang="en-US" sz="1400" dirty="0" smtClean="0"/>
              <a:t>Not in the same plant family</a:t>
            </a:r>
            <a:endParaRPr lang="en-US" sz="1400" dirty="0"/>
          </a:p>
        </p:txBody>
      </p:sp>
      <p:sp>
        <p:nvSpPr>
          <p:cNvPr id="10" name="TextBox 9"/>
          <p:cNvSpPr txBox="1"/>
          <p:nvPr/>
        </p:nvSpPr>
        <p:spPr>
          <a:xfrm rot="1833890">
            <a:off x="6170862" y="2970594"/>
            <a:ext cx="1445898" cy="738664"/>
          </a:xfrm>
          <a:prstGeom prst="rect">
            <a:avLst/>
          </a:prstGeom>
          <a:noFill/>
        </p:spPr>
        <p:txBody>
          <a:bodyPr wrap="square" rtlCol="0">
            <a:spAutoFit/>
          </a:bodyPr>
          <a:lstStyle/>
          <a:p>
            <a:r>
              <a:rPr lang="en-US" sz="1400" dirty="0" smtClean="0"/>
              <a:t>Different nutrient use patterns</a:t>
            </a:r>
            <a:endParaRPr lang="en-US" sz="1400" dirty="0"/>
          </a:p>
        </p:txBody>
      </p:sp>
      <p:sp>
        <p:nvSpPr>
          <p:cNvPr id="11" name="TextBox 10"/>
          <p:cNvSpPr txBox="1"/>
          <p:nvPr/>
        </p:nvSpPr>
        <p:spPr>
          <a:xfrm rot="1774173">
            <a:off x="5466131" y="4037033"/>
            <a:ext cx="1445898" cy="307777"/>
          </a:xfrm>
          <a:prstGeom prst="rect">
            <a:avLst/>
          </a:prstGeom>
          <a:noFill/>
        </p:spPr>
        <p:txBody>
          <a:bodyPr wrap="square" rtlCol="0">
            <a:spAutoFit/>
          </a:bodyPr>
          <a:lstStyle/>
          <a:p>
            <a:r>
              <a:rPr lang="en-US" sz="1400" dirty="0" smtClean="0"/>
              <a:t>Days to maturity</a:t>
            </a:r>
            <a:endParaRPr lang="en-US" sz="1400" dirty="0"/>
          </a:p>
        </p:txBody>
      </p:sp>
      <p:sp>
        <p:nvSpPr>
          <p:cNvPr id="12" name="TextBox 11"/>
          <p:cNvSpPr txBox="1"/>
          <p:nvPr/>
        </p:nvSpPr>
        <p:spPr>
          <a:xfrm rot="20438475">
            <a:off x="2908641" y="3763960"/>
            <a:ext cx="1445898" cy="523220"/>
          </a:xfrm>
          <a:prstGeom prst="rect">
            <a:avLst/>
          </a:prstGeom>
          <a:noFill/>
        </p:spPr>
        <p:txBody>
          <a:bodyPr wrap="square" rtlCol="0">
            <a:spAutoFit/>
          </a:bodyPr>
          <a:lstStyle/>
          <a:p>
            <a:r>
              <a:rPr lang="en-US" sz="1400" dirty="0" smtClean="0"/>
              <a:t>Winter, spring, fall, or summer</a:t>
            </a:r>
            <a:endParaRPr lang="en-US" sz="1400" dirty="0"/>
          </a:p>
        </p:txBody>
      </p:sp>
      <p:sp>
        <p:nvSpPr>
          <p:cNvPr id="13" name="TextBox 12"/>
          <p:cNvSpPr txBox="1"/>
          <p:nvPr/>
        </p:nvSpPr>
        <p:spPr>
          <a:xfrm rot="2694024">
            <a:off x="7065608" y="2298709"/>
            <a:ext cx="1809890" cy="523220"/>
          </a:xfrm>
          <a:prstGeom prst="rect">
            <a:avLst/>
          </a:prstGeom>
          <a:noFill/>
        </p:spPr>
        <p:txBody>
          <a:bodyPr wrap="square" rtlCol="0">
            <a:spAutoFit/>
          </a:bodyPr>
          <a:lstStyle/>
          <a:p>
            <a:r>
              <a:rPr lang="en-US" sz="1400" dirty="0" smtClean="0"/>
              <a:t>Avoid cover crops that may become weeds</a:t>
            </a:r>
            <a:endParaRPr lang="en-US" sz="1400" dirty="0"/>
          </a:p>
        </p:txBody>
      </p:sp>
      <p:sp>
        <p:nvSpPr>
          <p:cNvPr id="14" name="TextBox 13"/>
          <p:cNvSpPr txBox="1"/>
          <p:nvPr/>
        </p:nvSpPr>
        <p:spPr>
          <a:xfrm rot="19417757">
            <a:off x="660776" y="2498500"/>
            <a:ext cx="1695903" cy="523220"/>
          </a:xfrm>
          <a:prstGeom prst="rect">
            <a:avLst/>
          </a:prstGeom>
          <a:noFill/>
        </p:spPr>
        <p:txBody>
          <a:bodyPr wrap="square" rtlCol="0">
            <a:spAutoFit/>
          </a:bodyPr>
          <a:lstStyle/>
          <a:p>
            <a:r>
              <a:rPr lang="en-US" sz="1400" dirty="0" smtClean="0"/>
              <a:t>Requires herbicide to terminate</a:t>
            </a:r>
            <a:endParaRPr lang="en-US" sz="1400" dirty="0"/>
          </a:p>
        </p:txBody>
      </p:sp>
    </p:spTree>
    <p:extLst>
      <p:ext uri="{BB962C8B-B14F-4D97-AF65-F5344CB8AC3E}">
        <p14:creationId xmlns:p14="http://schemas.microsoft.com/office/powerpoint/2010/main" val="2350635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950" y="35718"/>
            <a:ext cx="7886700" cy="1325563"/>
          </a:xfrm>
        </p:spPr>
        <p:txBody>
          <a:bodyPr/>
          <a:lstStyle/>
          <a:p>
            <a:pPr algn="l"/>
            <a:r>
              <a:rPr lang="en-US" b="1" dirty="0" smtClean="0"/>
              <a:t>Cover Crop Goal: Weed control</a:t>
            </a:r>
            <a:endParaRPr lang="en-US" b="1" dirty="0"/>
          </a:p>
        </p:txBody>
      </p:sp>
      <p:sp>
        <p:nvSpPr>
          <p:cNvPr id="3" name="Content Placeholder 2"/>
          <p:cNvSpPr>
            <a:spLocks noGrp="1"/>
          </p:cNvSpPr>
          <p:nvPr>
            <p:ph idx="1"/>
          </p:nvPr>
        </p:nvSpPr>
        <p:spPr>
          <a:xfrm>
            <a:off x="485531" y="1087071"/>
            <a:ext cx="8446706" cy="4351338"/>
          </a:xfrm>
        </p:spPr>
        <p:txBody>
          <a:bodyPr>
            <a:normAutofit/>
          </a:bodyPr>
          <a:lstStyle/>
          <a:p>
            <a:r>
              <a:rPr lang="en-US" sz="2000" dirty="0" smtClean="0"/>
              <a:t>Grasses produce the most </a:t>
            </a:r>
            <a:r>
              <a:rPr lang="en-US" sz="2000" b="1" dirty="0" smtClean="0">
                <a:solidFill>
                  <a:srgbClr val="0070C0"/>
                </a:solidFill>
              </a:rPr>
              <a:t>biomass</a:t>
            </a:r>
            <a:r>
              <a:rPr lang="en-US" sz="2000" dirty="0" smtClean="0">
                <a:solidFill>
                  <a:srgbClr val="0070C0"/>
                </a:solidFill>
              </a:rPr>
              <a:t> </a:t>
            </a:r>
            <a:r>
              <a:rPr lang="en-US" sz="2000" dirty="0" smtClean="0"/>
              <a:t>and create the most effective weed mat</a:t>
            </a:r>
          </a:p>
          <a:p>
            <a:pPr lvl="1"/>
            <a:r>
              <a:rPr lang="en-US" sz="1600" dirty="0"/>
              <a:t>Increase seeding </a:t>
            </a:r>
            <a:r>
              <a:rPr lang="en-US" sz="1600" dirty="0" smtClean="0"/>
              <a:t>rates and plant on-time to ensure </a:t>
            </a:r>
            <a:r>
              <a:rPr lang="en-US" sz="1600" dirty="0"/>
              <a:t>a good cover crop </a:t>
            </a:r>
            <a:r>
              <a:rPr lang="en-US" sz="1600" dirty="0" smtClean="0"/>
              <a:t>stand</a:t>
            </a:r>
          </a:p>
          <a:p>
            <a:pPr lvl="1"/>
            <a:r>
              <a:rPr lang="en-US" sz="1600" dirty="0" smtClean="0"/>
              <a:t>Long-vined legume varieties are preferred over short-vined for weed control</a:t>
            </a:r>
          </a:p>
          <a:p>
            <a:endParaRPr lang="en-US" sz="20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053"/>
          <a:stretch/>
        </p:blipFill>
        <p:spPr>
          <a:xfrm rot="5400000">
            <a:off x="1444265" y="2473779"/>
            <a:ext cx="3407623" cy="277954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286635" y="2585690"/>
            <a:ext cx="3407626" cy="2555720"/>
          </a:xfrm>
          <a:prstGeom prst="rect">
            <a:avLst/>
          </a:prstGeom>
        </p:spPr>
      </p:pic>
    </p:spTree>
    <p:extLst>
      <p:ext uri="{BB962C8B-B14F-4D97-AF65-F5344CB8AC3E}">
        <p14:creationId xmlns:p14="http://schemas.microsoft.com/office/powerpoint/2010/main" val="2848185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4952" r="27532"/>
          <a:stretch/>
        </p:blipFill>
        <p:spPr>
          <a:xfrm>
            <a:off x="3137623" y="2724832"/>
            <a:ext cx="2729535" cy="2611097"/>
          </a:xfrm>
          <a:prstGeom prst="rect">
            <a:avLst/>
          </a:prstGeom>
          <a:effectLst>
            <a:softEdge rad="241300"/>
          </a:effectLst>
        </p:spPr>
      </p:pic>
      <p:sp>
        <p:nvSpPr>
          <p:cNvPr id="2" name="Title 1"/>
          <p:cNvSpPr>
            <a:spLocks noGrp="1"/>
          </p:cNvSpPr>
          <p:nvPr>
            <p:ph type="title"/>
          </p:nvPr>
        </p:nvSpPr>
        <p:spPr>
          <a:xfrm>
            <a:off x="299053" y="0"/>
            <a:ext cx="8337550" cy="1325563"/>
          </a:xfrm>
        </p:spPr>
        <p:txBody>
          <a:bodyPr>
            <a:normAutofit/>
          </a:bodyPr>
          <a:lstStyle/>
          <a:p>
            <a:pPr algn="l"/>
            <a:r>
              <a:rPr lang="en-US" sz="4000" b="1" dirty="0" smtClean="0"/>
              <a:t>Cover Crop Goal: Nitrogen</a:t>
            </a:r>
            <a:endParaRPr lang="en-US" sz="4000" b="1" dirty="0"/>
          </a:p>
        </p:txBody>
      </p:sp>
      <p:sp>
        <p:nvSpPr>
          <p:cNvPr id="3" name="Content Placeholder 2"/>
          <p:cNvSpPr>
            <a:spLocks noGrp="1"/>
          </p:cNvSpPr>
          <p:nvPr>
            <p:ph idx="1"/>
          </p:nvPr>
        </p:nvSpPr>
        <p:spPr>
          <a:xfrm>
            <a:off x="640224" y="1070859"/>
            <a:ext cx="7886700" cy="4351338"/>
          </a:xfrm>
        </p:spPr>
        <p:txBody>
          <a:bodyPr>
            <a:normAutofit/>
          </a:bodyPr>
          <a:lstStyle/>
          <a:p>
            <a:r>
              <a:rPr lang="en-US" sz="2400" dirty="0" smtClean="0"/>
              <a:t>Legumes fix nitrogen</a:t>
            </a:r>
          </a:p>
          <a:p>
            <a:pPr lvl="1"/>
            <a:r>
              <a:rPr lang="en-US" sz="2000" dirty="0" smtClean="0"/>
              <a:t>Termination timing and crop stand influence nitrogen credits</a:t>
            </a:r>
            <a:r>
              <a:rPr lang="en-US" sz="2000" dirty="0"/>
              <a:t>. </a:t>
            </a:r>
            <a:endParaRPr lang="en-US" sz="2000" dirty="0" smtClean="0"/>
          </a:p>
          <a:p>
            <a:pPr lvl="1"/>
            <a:r>
              <a:rPr lang="en-US" sz="2000" i="1" dirty="0" smtClean="0"/>
              <a:t>Consider </a:t>
            </a:r>
            <a:r>
              <a:rPr lang="en-US" sz="2000" i="1" dirty="0"/>
              <a:t>seed costs and potential lbs. N/ acre fixed.</a:t>
            </a:r>
          </a:p>
          <a:p>
            <a:r>
              <a:rPr lang="en-US" sz="2400" dirty="0" smtClean="0"/>
              <a:t>Legumes tend to be poor competitors against weeds</a:t>
            </a:r>
            <a:endParaRPr lang="en-US" sz="2400" dirty="0"/>
          </a:p>
        </p:txBody>
      </p:sp>
      <p:pic>
        <p:nvPicPr>
          <p:cNvPr id="5" name="Picture 4"/>
          <p:cNvPicPr>
            <a:picLocks noChangeAspect="1"/>
          </p:cNvPicPr>
          <p:nvPr/>
        </p:nvPicPr>
        <p:blipFill rotWithShape="1">
          <a:blip r:embed="rId4"/>
          <a:srcRect r="62193" b="33831"/>
          <a:stretch/>
        </p:blipFill>
        <p:spPr>
          <a:xfrm>
            <a:off x="640224" y="2735901"/>
            <a:ext cx="2451100" cy="2524187"/>
          </a:xfrm>
          <a:prstGeom prst="rect">
            <a:avLst/>
          </a:prstGeom>
          <a:effectLst>
            <a:softEdge rad="190500"/>
          </a:effec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r="28822"/>
          <a:stretch/>
        </p:blipFill>
        <p:spPr>
          <a:xfrm rot="5400000">
            <a:off x="5917693" y="2750367"/>
            <a:ext cx="2517959" cy="2653166"/>
          </a:xfrm>
          <a:prstGeom prst="rect">
            <a:avLst/>
          </a:prstGeom>
          <a:effectLst>
            <a:softEdge rad="190500"/>
          </a:effectLst>
        </p:spPr>
      </p:pic>
    </p:spTree>
    <p:extLst>
      <p:ext uri="{BB962C8B-B14F-4D97-AF65-F5344CB8AC3E}">
        <p14:creationId xmlns:p14="http://schemas.microsoft.com/office/powerpoint/2010/main" val="6029604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t="74239"/>
          <a:stretch/>
        </p:blipFill>
        <p:spPr>
          <a:xfrm>
            <a:off x="248919" y="4218230"/>
            <a:ext cx="8895081" cy="1562100"/>
          </a:xfrm>
          <a:prstGeom prst="rect">
            <a:avLst/>
          </a:prstGeom>
        </p:spPr>
      </p:pic>
      <p:sp>
        <p:nvSpPr>
          <p:cNvPr id="2" name="Title 1"/>
          <p:cNvSpPr>
            <a:spLocks noGrp="1"/>
          </p:cNvSpPr>
          <p:nvPr>
            <p:ph type="title"/>
          </p:nvPr>
        </p:nvSpPr>
        <p:spPr>
          <a:xfrm>
            <a:off x="512957" y="131258"/>
            <a:ext cx="7886700" cy="1325563"/>
          </a:xfrm>
        </p:spPr>
        <p:txBody>
          <a:bodyPr/>
          <a:lstStyle/>
          <a:p>
            <a:pPr algn="l"/>
            <a:r>
              <a:rPr lang="en-US" b="1" dirty="0" smtClean="0"/>
              <a:t>Cover Crop Goal: Pest Control</a:t>
            </a:r>
            <a:endParaRPr lang="en-US" b="1" dirty="0"/>
          </a:p>
        </p:txBody>
      </p:sp>
      <p:sp>
        <p:nvSpPr>
          <p:cNvPr id="3" name="Content Placeholder 2"/>
          <p:cNvSpPr>
            <a:spLocks noGrp="1"/>
          </p:cNvSpPr>
          <p:nvPr>
            <p:ph idx="1"/>
          </p:nvPr>
        </p:nvSpPr>
        <p:spPr>
          <a:xfrm>
            <a:off x="628649" y="1200692"/>
            <a:ext cx="7886700" cy="3406032"/>
          </a:xfrm>
          <a:effectLst>
            <a:glow rad="203200">
              <a:schemeClr val="bg1"/>
            </a:glow>
          </a:effectLst>
        </p:spPr>
        <p:txBody>
          <a:bodyPr>
            <a:normAutofit fontScale="85000" lnSpcReduction="20000"/>
          </a:bodyPr>
          <a:lstStyle/>
          <a:p>
            <a:r>
              <a:rPr lang="en-US" dirty="0" smtClean="0">
                <a:effectLst>
                  <a:glow>
                    <a:schemeClr val="bg1"/>
                  </a:glow>
                </a:effectLst>
              </a:rPr>
              <a:t>Nematodes</a:t>
            </a:r>
          </a:p>
          <a:p>
            <a:pPr lvl="1"/>
            <a:r>
              <a:rPr lang="en-US" sz="2600" dirty="0" smtClean="0">
                <a:effectLst>
                  <a:glow>
                    <a:schemeClr val="bg1"/>
                  </a:glow>
                </a:effectLst>
              </a:rPr>
              <a:t>Pearl Millet </a:t>
            </a:r>
            <a:r>
              <a:rPr lang="en-US" sz="1700" i="1" dirty="0" smtClean="0">
                <a:effectLst>
                  <a:glow>
                    <a:schemeClr val="bg1"/>
                  </a:glow>
                </a:effectLst>
              </a:rPr>
              <a:t>Poor or non-host </a:t>
            </a:r>
            <a:r>
              <a:rPr lang="en-US" sz="1700" i="1" dirty="0">
                <a:effectLst>
                  <a:glow>
                    <a:schemeClr val="bg1"/>
                  </a:glow>
                </a:effectLst>
              </a:rPr>
              <a:t>to root </a:t>
            </a:r>
            <a:r>
              <a:rPr lang="en-US" sz="1700" i="1" dirty="0" smtClean="0">
                <a:effectLst>
                  <a:glow>
                    <a:schemeClr val="bg1"/>
                  </a:glow>
                </a:effectLst>
              </a:rPr>
              <a:t>knot and lesion nematodes</a:t>
            </a:r>
            <a:endParaRPr lang="en-US" sz="2600" i="1" dirty="0">
              <a:effectLst>
                <a:glow>
                  <a:schemeClr val="bg1"/>
                </a:glow>
              </a:effectLst>
            </a:endParaRPr>
          </a:p>
          <a:p>
            <a:pPr lvl="1"/>
            <a:r>
              <a:rPr lang="en-US" sz="2600" dirty="0" smtClean="0">
                <a:effectLst>
                  <a:glow>
                    <a:schemeClr val="bg1"/>
                  </a:glow>
                </a:effectLst>
              </a:rPr>
              <a:t>Cereal </a:t>
            </a:r>
            <a:r>
              <a:rPr lang="en-US" sz="2600" dirty="0">
                <a:effectLst>
                  <a:glow>
                    <a:schemeClr val="bg1"/>
                  </a:glow>
                </a:effectLst>
              </a:rPr>
              <a:t>Rye </a:t>
            </a:r>
            <a:r>
              <a:rPr lang="en-US" sz="1700" i="1" dirty="0">
                <a:effectLst>
                  <a:glow>
                    <a:schemeClr val="bg1"/>
                  </a:glow>
                </a:effectLst>
              </a:rPr>
              <a:t>Poor or Non-host to root </a:t>
            </a:r>
            <a:r>
              <a:rPr lang="en-US" sz="1700" i="1" dirty="0" smtClean="0">
                <a:effectLst>
                  <a:glow>
                    <a:schemeClr val="bg1"/>
                  </a:glow>
                </a:effectLst>
              </a:rPr>
              <a:t>knot, lesion and dagger nematodes</a:t>
            </a:r>
          </a:p>
          <a:p>
            <a:pPr lvl="1"/>
            <a:r>
              <a:rPr lang="en-US" sz="2600" dirty="0" smtClean="0">
                <a:effectLst>
                  <a:glow>
                    <a:schemeClr val="bg1"/>
                  </a:glow>
                </a:effectLst>
              </a:rPr>
              <a:t>Cowpea ‘Iron Clay’ </a:t>
            </a:r>
            <a:r>
              <a:rPr lang="en-US" sz="1700" i="1" dirty="0">
                <a:effectLst>
                  <a:glow>
                    <a:schemeClr val="bg1"/>
                  </a:glow>
                </a:effectLst>
              </a:rPr>
              <a:t>Poor or Non-host </a:t>
            </a:r>
            <a:r>
              <a:rPr lang="en-US" sz="1700" i="1" dirty="0" smtClean="0">
                <a:effectLst>
                  <a:glow>
                    <a:schemeClr val="bg1"/>
                  </a:glow>
                </a:effectLst>
              </a:rPr>
              <a:t>to root knot nematode</a:t>
            </a:r>
          </a:p>
          <a:p>
            <a:r>
              <a:rPr lang="en-US" dirty="0" smtClean="0">
                <a:effectLst>
                  <a:glow>
                    <a:schemeClr val="bg1"/>
                  </a:glow>
                </a:effectLst>
              </a:rPr>
              <a:t>Diseases</a:t>
            </a:r>
          </a:p>
          <a:p>
            <a:pPr lvl="1"/>
            <a:r>
              <a:rPr lang="en-US" dirty="0" smtClean="0">
                <a:effectLst>
                  <a:glow>
                    <a:schemeClr val="bg1"/>
                  </a:glow>
                </a:effectLst>
              </a:rPr>
              <a:t>Mustard and brassica cover crops have </a:t>
            </a:r>
            <a:r>
              <a:rPr lang="en-US" i="1" dirty="0" err="1" smtClean="0">
                <a:solidFill>
                  <a:srgbClr val="00B0F0"/>
                </a:solidFill>
                <a:effectLst>
                  <a:glow>
                    <a:schemeClr val="bg1"/>
                  </a:glow>
                </a:effectLst>
              </a:rPr>
              <a:t>glucosinolate</a:t>
            </a:r>
            <a:r>
              <a:rPr lang="en-US" dirty="0" smtClean="0">
                <a:solidFill>
                  <a:srgbClr val="00B0F0"/>
                </a:solidFill>
                <a:effectLst>
                  <a:glow>
                    <a:schemeClr val="bg1"/>
                  </a:glow>
                </a:effectLst>
              </a:rPr>
              <a:t> </a:t>
            </a:r>
            <a:r>
              <a:rPr lang="en-US" dirty="0">
                <a:effectLst>
                  <a:glow>
                    <a:schemeClr val="bg1"/>
                  </a:glow>
                </a:effectLst>
              </a:rPr>
              <a:t>compounds </a:t>
            </a:r>
            <a:r>
              <a:rPr lang="en-US" dirty="0" smtClean="0">
                <a:effectLst>
                  <a:glow>
                    <a:schemeClr val="bg1"/>
                  </a:glow>
                </a:effectLst>
              </a:rPr>
              <a:t>in their leaves. After mowing and soil incorporation these compounds breakdown </a:t>
            </a:r>
            <a:r>
              <a:rPr lang="en-US" dirty="0">
                <a:effectLst>
                  <a:glow>
                    <a:schemeClr val="bg1"/>
                  </a:glow>
                </a:effectLst>
              </a:rPr>
              <a:t>and release </a:t>
            </a:r>
            <a:r>
              <a:rPr lang="en-US" b="1" i="1" dirty="0" err="1">
                <a:solidFill>
                  <a:srgbClr val="00B0F0"/>
                </a:solidFill>
                <a:effectLst>
                  <a:glow>
                    <a:schemeClr val="bg1"/>
                  </a:glow>
                </a:effectLst>
              </a:rPr>
              <a:t>isothiocyanates</a:t>
            </a:r>
            <a:r>
              <a:rPr lang="en-US" dirty="0">
                <a:solidFill>
                  <a:srgbClr val="00B0F0"/>
                </a:solidFill>
                <a:effectLst>
                  <a:glow>
                    <a:schemeClr val="bg1"/>
                  </a:glow>
                </a:effectLst>
              </a:rPr>
              <a:t> </a:t>
            </a:r>
            <a:r>
              <a:rPr lang="en-US" dirty="0">
                <a:effectLst>
                  <a:glow>
                    <a:schemeClr val="bg1"/>
                  </a:glow>
                </a:effectLst>
              </a:rPr>
              <a:t>(biological fumigant)</a:t>
            </a:r>
          </a:p>
          <a:p>
            <a:endParaRPr lang="en-US" dirty="0" smtClean="0"/>
          </a:p>
          <a:p>
            <a:endParaRPr lang="en-US" dirty="0"/>
          </a:p>
        </p:txBody>
      </p:sp>
    </p:spTree>
    <p:extLst>
      <p:ext uri="{BB962C8B-B14F-4D97-AF65-F5344CB8AC3E}">
        <p14:creationId xmlns:p14="http://schemas.microsoft.com/office/powerpoint/2010/main" val="27231600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a:t>Cover Crop Goal: </a:t>
            </a:r>
            <a:r>
              <a:rPr lang="en-US" b="1" dirty="0" smtClean="0"/>
              <a:t>Easing Soil Compaction</a:t>
            </a:r>
            <a:endParaRPr lang="en-US" dirty="0"/>
          </a:p>
        </p:txBody>
      </p:sp>
      <p:sp>
        <p:nvSpPr>
          <p:cNvPr id="3" name="Content Placeholder 2"/>
          <p:cNvSpPr>
            <a:spLocks noGrp="1"/>
          </p:cNvSpPr>
          <p:nvPr>
            <p:ph idx="1"/>
          </p:nvPr>
        </p:nvSpPr>
        <p:spPr>
          <a:xfrm>
            <a:off x="628650" y="1547833"/>
            <a:ext cx="5066094" cy="3614481"/>
          </a:xfrm>
        </p:spPr>
        <p:txBody>
          <a:bodyPr>
            <a:normAutofit fontScale="85000" lnSpcReduction="20000"/>
          </a:bodyPr>
          <a:lstStyle/>
          <a:p>
            <a:r>
              <a:rPr lang="en-US" dirty="0" smtClean="0"/>
              <a:t>Oilseed or daikon radish types</a:t>
            </a:r>
          </a:p>
          <a:p>
            <a:pPr lvl="1"/>
            <a:r>
              <a:rPr lang="en-US" i="1" dirty="0" smtClean="0"/>
              <a:t>Ex. </a:t>
            </a:r>
            <a:r>
              <a:rPr lang="en-US" i="1" dirty="0" err="1" smtClean="0"/>
              <a:t>GroundHog</a:t>
            </a:r>
            <a:r>
              <a:rPr lang="en-US" i="1" dirty="0" smtClean="0"/>
              <a:t> </a:t>
            </a:r>
            <a:r>
              <a:rPr lang="en-US" i="1" dirty="0"/>
              <a:t>radish™, Nitro radish, Sodbuster, and Bio-till radish</a:t>
            </a:r>
            <a:endParaRPr lang="en-US" i="1" dirty="0" smtClean="0"/>
          </a:p>
          <a:p>
            <a:r>
              <a:rPr lang="en-US" dirty="0" smtClean="0"/>
              <a:t>May winter kill  </a:t>
            </a:r>
          </a:p>
          <a:p>
            <a:r>
              <a:rPr lang="en-US" dirty="0" smtClean="0"/>
              <a:t>Soil texture will impact rooting depth</a:t>
            </a:r>
          </a:p>
          <a:p>
            <a:r>
              <a:rPr lang="en-US" dirty="0" smtClean="0"/>
              <a:t>Good at taking up and rapidly releasing nutrients as biomass decomposes</a:t>
            </a:r>
          </a:p>
          <a:p>
            <a:endParaRPr lang="en-US" dirty="0" smtClean="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055" t="19108"/>
          <a:stretch/>
        </p:blipFill>
        <p:spPr>
          <a:xfrm rot="5400000">
            <a:off x="5295422" y="1979859"/>
            <a:ext cx="4032326" cy="2750429"/>
          </a:xfrm>
          <a:prstGeom prst="rect">
            <a:avLst/>
          </a:prstGeom>
          <a:effectLst>
            <a:softEdge rad="88900"/>
          </a:effectLst>
        </p:spPr>
      </p:pic>
    </p:spTree>
    <p:extLst>
      <p:ext uri="{BB962C8B-B14F-4D97-AF65-F5344CB8AC3E}">
        <p14:creationId xmlns:p14="http://schemas.microsoft.com/office/powerpoint/2010/main" val="1953648042"/>
      </p:ext>
    </p:extLst>
  </p:cSld>
  <p:clrMapOvr>
    <a:masterClrMapping/>
  </p:clrMapOvr>
  <p:timing>
    <p:tnLst>
      <p:par>
        <p:cTn id="1" dur="indefinite" restart="never" nodeType="tmRoot"/>
      </p:par>
    </p:tnLst>
  </p:timing>
</p:sld>
</file>

<file path=ppt/theme/theme1.xml><?xml version="1.0" encoding="utf-8"?>
<a:theme xmlns:a="http://schemas.openxmlformats.org/drawingml/2006/main" name="CoverCrop 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ver Crop Training [Read-Only]" id="{FD453A38-6711-4205-9561-39E3056AF7B8}" vid="{845F3CBD-BD90-4AE7-883E-734F9A4A10F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ver Crop Training [Read-Only]" id="{FD453A38-6711-4205-9561-39E3056AF7B8}" vid="{8701F1C8-E109-4D10-A29C-7FDDEE3D9B7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2901</TotalTime>
  <Words>2233</Words>
  <Application>Microsoft Office PowerPoint</Application>
  <PresentationFormat>On-screen Show (4:3)</PresentationFormat>
  <Paragraphs>224</Paragraphs>
  <Slides>17</Slides>
  <Notes>16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Calibri Light</vt:lpstr>
      <vt:lpstr>Segoe UI Emoji</vt:lpstr>
      <vt:lpstr>Times New Roman</vt:lpstr>
      <vt:lpstr>CoverCrop training</vt:lpstr>
      <vt:lpstr>Custom Design</vt:lpstr>
      <vt:lpstr>Session 2</vt:lpstr>
      <vt:lpstr>Outline </vt:lpstr>
      <vt:lpstr>Cover Crops</vt:lpstr>
      <vt:lpstr>Cover Crops</vt:lpstr>
      <vt:lpstr>Cover Crop Selection</vt:lpstr>
      <vt:lpstr>Cover Crop Goal: Weed control</vt:lpstr>
      <vt:lpstr>Cover Crop Goal: Nitrogen</vt:lpstr>
      <vt:lpstr>Cover Crop Goal: Pest Control</vt:lpstr>
      <vt:lpstr>Cover Crop Goal: Easing Soil Compaction</vt:lpstr>
      <vt:lpstr>PowerPoint Presentation</vt:lpstr>
      <vt:lpstr>Common Summer Cover Crops</vt:lpstr>
      <vt:lpstr>Common Winter Cover Crops</vt:lpstr>
      <vt:lpstr>Cover Crop Mixes</vt:lpstr>
      <vt:lpstr>Seeding Rates</vt:lpstr>
      <vt:lpstr>Take home message</vt:lpstr>
      <vt:lpstr>Authors and Acknowledgements</vt:lpstr>
      <vt:lpstr>Resources and Sources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L. McWhirt</dc:creator>
  <cp:lastModifiedBy>Amanda McWhirt</cp:lastModifiedBy>
  <cp:revision>62</cp:revision>
  <dcterms:created xsi:type="dcterms:W3CDTF">2019-01-12T20:14:32Z</dcterms:created>
  <dcterms:modified xsi:type="dcterms:W3CDTF">2019-07-23T18:09:56Z</dcterms:modified>
</cp:coreProperties>
</file>