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74" r:id="rId2"/>
  </p:sldMasterIdLst>
  <p:notesMasterIdLst>
    <p:notesMasterId r:id="rId21"/>
  </p:notesMasterIdLst>
  <p:handoutMasterIdLst>
    <p:handoutMasterId r:id="rId22"/>
  </p:handoutMasterIdLst>
  <p:sldIdLst>
    <p:sldId id="284" r:id="rId3"/>
    <p:sldId id="257" r:id="rId4"/>
    <p:sldId id="259" r:id="rId5"/>
    <p:sldId id="269" r:id="rId6"/>
    <p:sldId id="276" r:id="rId7"/>
    <p:sldId id="258" r:id="rId8"/>
    <p:sldId id="272" r:id="rId9"/>
    <p:sldId id="273" r:id="rId10"/>
    <p:sldId id="280" r:id="rId11"/>
    <p:sldId id="278" r:id="rId12"/>
    <p:sldId id="271" r:id="rId13"/>
    <p:sldId id="281" r:id="rId14"/>
    <p:sldId id="282" r:id="rId15"/>
    <p:sldId id="275" r:id="rId16"/>
    <p:sldId id="270" r:id="rId17"/>
    <p:sldId id="279" r:id="rId18"/>
    <p:sldId id="285" r:id="rId19"/>
    <p:sldId id="277"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8" autoAdjust="0"/>
    <p:restoredTop sz="75847" autoAdjust="0"/>
  </p:normalViewPr>
  <p:slideViewPr>
    <p:cSldViewPr snapToGrid="0">
      <p:cViewPr varScale="1">
        <p:scale>
          <a:sx n="85" d="100"/>
          <a:sy n="85" d="100"/>
        </p:scale>
        <p:origin x="182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92A0957-2925-4FF6-9B8A-821049A16458}" type="datetimeFigureOut">
              <a:rPr lang="en-US" smtClean="0"/>
              <a:t>7/23/2019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413C09E-22AB-46D9-957B-F65738B1D221}" type="slidenum">
              <a:rPr lang="en-US" smtClean="0"/>
              <a:t>‹#›</a:t>
            </a:fld>
            <a:endParaRPr lang="en-US"/>
          </a:p>
        </p:txBody>
      </p:sp>
    </p:spTree>
    <p:extLst>
      <p:ext uri="{BB962C8B-B14F-4D97-AF65-F5344CB8AC3E}">
        <p14:creationId xmlns:p14="http://schemas.microsoft.com/office/powerpoint/2010/main" val="22239407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862B85-18B6-49D4-940D-AE4F368F52BF}" type="datetimeFigureOut">
              <a:rPr lang="en-US" smtClean="0"/>
              <a:t>7/23/2019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2D4602-D404-4A8A-85DD-D23A91F65666}" type="slidenum">
              <a:rPr lang="en-US" smtClean="0"/>
              <a:t>‹#›</a:t>
            </a:fld>
            <a:endParaRPr lang="en-US"/>
          </a:p>
        </p:txBody>
      </p:sp>
    </p:spTree>
    <p:extLst>
      <p:ext uri="{BB962C8B-B14F-4D97-AF65-F5344CB8AC3E}">
        <p14:creationId xmlns:p14="http://schemas.microsoft.com/office/powerpoint/2010/main" val="1790659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2D4602-D404-4A8A-85DD-D23A91F65666}" type="slidenum">
              <a:rPr lang="en-US" smtClean="0"/>
              <a:t>1</a:t>
            </a:fld>
            <a:endParaRPr lang="en-US"/>
          </a:p>
        </p:txBody>
      </p:sp>
    </p:spTree>
    <p:extLst>
      <p:ext uri="{BB962C8B-B14F-4D97-AF65-F5344CB8AC3E}">
        <p14:creationId xmlns:p14="http://schemas.microsoft.com/office/powerpoint/2010/main" val="36605469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However cover crops can also help increase how deeply</a:t>
            </a:r>
            <a:r>
              <a:rPr lang="en-US" baseline="0" dirty="0" smtClean="0"/>
              <a:t> water infiltrates the soil. </a:t>
            </a:r>
          </a:p>
          <a:p>
            <a:pPr marL="171450" indent="-171450">
              <a:buFont typeface="Arial" panose="020B0604020202020204" pitchFamily="34" charset="0"/>
              <a:buChar char="•"/>
            </a:pPr>
            <a:r>
              <a:rPr lang="en-US" baseline="0" dirty="0" smtClean="0"/>
              <a:t>This can happen when deep rooted cover crops break up compaction layers in the soil.</a:t>
            </a:r>
          </a:p>
          <a:p>
            <a:pPr marL="171450" indent="-171450">
              <a:buFont typeface="Arial" panose="020B0604020202020204" pitchFamily="34" charset="0"/>
              <a:buChar char="•"/>
            </a:pPr>
            <a:r>
              <a:rPr lang="en-US" baseline="0" dirty="0" smtClean="0"/>
              <a:t> The roots will create new channels for water to move in the soil. </a:t>
            </a:r>
          </a:p>
          <a:p>
            <a:pPr marL="171450" indent="-171450">
              <a:buFont typeface="Arial" panose="020B0604020202020204" pitchFamily="34" charset="0"/>
              <a:buChar char="•"/>
            </a:pPr>
            <a:r>
              <a:rPr lang="en-US" baseline="0" dirty="0" smtClean="0"/>
              <a:t>This means more water will move deeper into the soil and less  water will accumulate on the soil surface and run off. </a:t>
            </a:r>
          </a:p>
          <a:p>
            <a:pPr marL="171450" indent="-171450">
              <a:buFont typeface="Arial" panose="020B0604020202020204" pitchFamily="34" charset="0"/>
              <a:buChar char="•"/>
            </a:pPr>
            <a:r>
              <a:rPr lang="en-US" baseline="0" dirty="0" smtClean="0"/>
              <a:t>The release of soil compaction will help subsequent cash crops to be able to root deeper and access the higher amount of stored soil water.</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FD2D4602-D404-4A8A-85DD-D23A91F65666}" type="slidenum">
              <a:rPr lang="en-US" smtClean="0"/>
              <a:t>10</a:t>
            </a:fld>
            <a:endParaRPr lang="en-US"/>
          </a:p>
        </p:txBody>
      </p:sp>
    </p:spTree>
    <p:extLst>
      <p:ext uri="{BB962C8B-B14F-4D97-AF65-F5344CB8AC3E}">
        <p14:creationId xmlns:p14="http://schemas.microsoft.com/office/powerpoint/2010/main" val="8386245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Legume cover crops use nitrogen from the atmosphere as source of nitrogen. </a:t>
            </a:r>
          </a:p>
          <a:p>
            <a:pPr marL="171450" indent="-171450">
              <a:buFont typeface="Arial" panose="020B0604020202020204" pitchFamily="34" charset="0"/>
              <a:buChar char="•"/>
            </a:pPr>
            <a:r>
              <a:rPr lang="en-US" dirty="0" smtClean="0"/>
              <a:t>Most plants</a:t>
            </a:r>
            <a:r>
              <a:rPr lang="en-US" baseline="0" dirty="0" smtClean="0"/>
              <a:t> can’t access atmospheric nitrogen. But rhizobia bacteria in the roots of legumes can convert gaseous Nitrogen into plant available forms the plant can use to grow </a:t>
            </a:r>
          </a:p>
          <a:p>
            <a:pPr marL="628650" lvl="1" indent="-171450">
              <a:buFont typeface="Arial" panose="020B0604020202020204" pitchFamily="34" charset="0"/>
              <a:buChar char="•"/>
            </a:pPr>
            <a:r>
              <a:rPr lang="en-US" baseline="0" dirty="0" smtClean="0"/>
              <a:t>(aka. Biological nitrogen fixation). </a:t>
            </a:r>
          </a:p>
          <a:p>
            <a:pPr marL="171450" indent="-171450">
              <a:buFont typeface="Arial" panose="020B0604020202020204" pitchFamily="34" charset="0"/>
              <a:buChar char="•"/>
            </a:pPr>
            <a:r>
              <a:rPr lang="en-US" baseline="0" dirty="0" smtClean="0"/>
              <a:t>When the legumes are tilled into the soil or left of the soil surface to decompose that nitrogen is released to the subsequent cash crop.</a:t>
            </a:r>
          </a:p>
          <a:p>
            <a:pPr marL="171450" indent="-171450">
              <a:buFont typeface="Arial" panose="020B0604020202020204" pitchFamily="34" charset="0"/>
              <a:buChar char="•"/>
            </a:pPr>
            <a:r>
              <a:rPr lang="en-US" baseline="0" dirty="0" smtClean="0"/>
              <a:t> All of these processes of nitrogen cycling are reliant on soil microorganisms</a:t>
            </a:r>
          </a:p>
          <a:p>
            <a:pPr marL="171450" indent="-171450">
              <a:buFont typeface="Arial" panose="020B0604020202020204" pitchFamily="34" charset="0"/>
              <a:buChar char="•"/>
            </a:pPr>
            <a:r>
              <a:rPr lang="en-US" b="1" dirty="0" smtClean="0"/>
              <a:t>This is like</a:t>
            </a:r>
            <a:r>
              <a:rPr lang="en-US" b="1" baseline="0" dirty="0" smtClean="0"/>
              <a:t> planting tiny nitrogen fertilizer factories all across your field. The factories take nitrogen gas from the air and convert it into fertilizer for the next crop.</a:t>
            </a:r>
            <a:endParaRPr lang="en-US" b="1" dirty="0"/>
          </a:p>
        </p:txBody>
      </p:sp>
      <p:sp>
        <p:nvSpPr>
          <p:cNvPr id="4" name="Slide Number Placeholder 3"/>
          <p:cNvSpPr>
            <a:spLocks noGrp="1"/>
          </p:cNvSpPr>
          <p:nvPr>
            <p:ph type="sldNum" sz="quarter" idx="10"/>
          </p:nvPr>
        </p:nvSpPr>
        <p:spPr/>
        <p:txBody>
          <a:bodyPr/>
          <a:lstStyle/>
          <a:p>
            <a:fld id="{FD2D4602-D404-4A8A-85DD-D23A91F65666}" type="slidenum">
              <a:rPr lang="en-US" smtClean="0"/>
              <a:t>11</a:t>
            </a:fld>
            <a:endParaRPr lang="en-US"/>
          </a:p>
        </p:txBody>
      </p:sp>
    </p:spTree>
    <p:extLst>
      <p:ext uri="{BB962C8B-B14F-4D97-AF65-F5344CB8AC3E}">
        <p14:creationId xmlns:p14="http://schemas.microsoft.com/office/powerpoint/2010/main" val="19343345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Cover crops can help capture nutrients that are in the soil and prone to being washed</a:t>
            </a:r>
            <a:r>
              <a:rPr lang="en-US" baseline="0" dirty="0" smtClean="0"/>
              <a:t> away (leached). </a:t>
            </a:r>
          </a:p>
          <a:p>
            <a:pPr marL="171450" indent="-171450">
              <a:buFont typeface="Arial" panose="020B0604020202020204" pitchFamily="34" charset="0"/>
              <a:buChar char="•"/>
            </a:pPr>
            <a:r>
              <a:rPr lang="en-US" baseline="0" dirty="0" smtClean="0"/>
              <a:t>Cover crops take up the nutrients as they grow and then return them to the soil when they decompose. </a:t>
            </a:r>
          </a:p>
          <a:p>
            <a:pPr marL="171450" indent="-171450">
              <a:buFont typeface="Arial" panose="020B0604020202020204" pitchFamily="34" charset="0"/>
              <a:buChar char="•"/>
            </a:pPr>
            <a:r>
              <a:rPr lang="en-US" baseline="0" dirty="0" smtClean="0"/>
              <a:t>This is important because large amounts of N, P may be lost in the off-season if ground is left fallow. </a:t>
            </a:r>
          </a:p>
          <a:p>
            <a:pPr marL="171450" indent="-171450">
              <a:buFont typeface="Arial" panose="020B0604020202020204" pitchFamily="34" charset="0"/>
              <a:buChar char="•"/>
            </a:pPr>
            <a:r>
              <a:rPr lang="en-US" baseline="0" dirty="0" smtClean="0"/>
              <a:t>These losses mean lost nutrients to the farmer and may cause issues in local and national waterways where they can cause contamination issues and environmental damage.</a:t>
            </a:r>
          </a:p>
          <a:p>
            <a:pPr marL="628650" lvl="1" indent="-171450">
              <a:buFont typeface="Arial" panose="020B0604020202020204" pitchFamily="34" charset="0"/>
              <a:buChar char="•"/>
            </a:pPr>
            <a:r>
              <a:rPr lang="en-US" baseline="0" dirty="0" smtClean="0"/>
              <a:t>i.e. algae blooms and red tide</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FD2D4602-D404-4A8A-85DD-D23A91F65666}" type="slidenum">
              <a:rPr lang="en-US" smtClean="0"/>
              <a:t>12</a:t>
            </a:fld>
            <a:endParaRPr lang="en-US"/>
          </a:p>
        </p:txBody>
      </p:sp>
    </p:spTree>
    <p:extLst>
      <p:ext uri="{BB962C8B-B14F-4D97-AF65-F5344CB8AC3E}">
        <p14:creationId xmlns:p14="http://schemas.microsoft.com/office/powerpoint/2010/main" val="7412105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Cover Crops also provide habitat for many beneficial</a:t>
            </a:r>
            <a:r>
              <a:rPr lang="en-US" baseline="0" dirty="0" smtClean="0"/>
              <a:t> (the good guys!) soil microorganisms. </a:t>
            </a:r>
          </a:p>
          <a:p>
            <a:pPr marL="171450" indent="-171450">
              <a:buFont typeface="Arial" panose="020B0604020202020204" pitchFamily="34" charset="0"/>
              <a:buChar char="•"/>
            </a:pPr>
            <a:r>
              <a:rPr lang="en-US" baseline="0" dirty="0" smtClean="0"/>
              <a:t>Soil microbes perform many important functions:</a:t>
            </a:r>
          </a:p>
          <a:p>
            <a:pPr marL="628650" lvl="1" indent="-171450">
              <a:buFont typeface="Arial" panose="020B0604020202020204" pitchFamily="34" charset="0"/>
              <a:buChar char="•"/>
            </a:pPr>
            <a:r>
              <a:rPr lang="en-US" baseline="0" dirty="0" smtClean="0"/>
              <a:t>Breaking down organic matter to release nutrients</a:t>
            </a:r>
          </a:p>
          <a:p>
            <a:pPr marL="628650" lvl="1" indent="-171450">
              <a:buFont typeface="Arial" panose="020B0604020202020204" pitchFamily="34" charset="0"/>
              <a:buChar char="•"/>
            </a:pPr>
            <a:r>
              <a:rPr lang="en-US" baseline="0" dirty="0" smtClean="0"/>
              <a:t>Helping to improve gas and water exchange with the surface (earthworms- soil engineers)</a:t>
            </a:r>
          </a:p>
          <a:p>
            <a:pPr marL="628650" lvl="1" indent="-171450">
              <a:buFont typeface="Arial" panose="020B0604020202020204" pitchFamily="34" charset="0"/>
              <a:buChar char="•"/>
            </a:pPr>
            <a:r>
              <a:rPr lang="en-US" baseline="0" dirty="0" smtClean="0"/>
              <a:t>Helping to balance and combat soil pests ( diseases, insects and nematodes)</a:t>
            </a:r>
          </a:p>
          <a:p>
            <a:pPr marL="171450" lvl="0" indent="-171450">
              <a:buFont typeface="Arial" panose="020B0604020202020204" pitchFamily="34" charset="0"/>
              <a:buChar char="•"/>
            </a:pPr>
            <a:r>
              <a:rPr lang="en-US" baseline="0" dirty="0" smtClean="0"/>
              <a:t>One example is Arbuscular Mycorrhizal fungi (pronounced: are-bus-Q-u-lar my-co-</a:t>
            </a:r>
            <a:r>
              <a:rPr lang="en-US" baseline="0" dirty="0" err="1" smtClean="0"/>
              <a:t>ri</a:t>
            </a:r>
            <a:r>
              <a:rPr lang="en-US" baseline="0" dirty="0" smtClean="0"/>
              <a:t>-</a:t>
            </a:r>
            <a:r>
              <a:rPr lang="en-US" baseline="0" dirty="0" err="1" smtClean="0"/>
              <a:t>za</a:t>
            </a:r>
            <a:r>
              <a:rPr lang="en-US" baseline="0" dirty="0" smtClean="0"/>
              <a:t>). Also known as: “A.M.F.”</a:t>
            </a:r>
          </a:p>
          <a:p>
            <a:pPr marL="171450" lvl="0" indent="-171450">
              <a:buFont typeface="Arial" panose="020B0604020202020204" pitchFamily="34" charset="0"/>
              <a:buChar char="•"/>
            </a:pPr>
            <a:r>
              <a:rPr lang="en-US" baseline="0" dirty="0" smtClean="0"/>
              <a:t>Over 80% of plants form associations with AMF! </a:t>
            </a:r>
            <a:r>
              <a:rPr lang="en-US" baseline="0" smtClean="0"/>
              <a:t>(Brassicas </a:t>
            </a:r>
            <a:r>
              <a:rPr lang="en-US" baseline="0" dirty="0" smtClean="0"/>
              <a:t>are </a:t>
            </a:r>
            <a:r>
              <a:rPr lang="en-US" baseline="0" smtClean="0"/>
              <a:t>an exception)</a:t>
            </a:r>
            <a:endParaRPr lang="en-US" baseline="0" dirty="0" smtClean="0"/>
          </a:p>
          <a:p>
            <a:pPr marL="171450" lvl="0" indent="-171450">
              <a:buFont typeface="Arial" panose="020B0604020202020204" pitchFamily="34" charset="0"/>
              <a:buChar char="•"/>
            </a:pPr>
            <a:r>
              <a:rPr lang="en-US" baseline="0" dirty="0" smtClean="0"/>
              <a:t>AMF live inside of plant’s roots and have their own ‘hyphal’ root network that extends into the soil. </a:t>
            </a:r>
          </a:p>
          <a:p>
            <a:pPr marL="628650" lvl="1" indent="-171450">
              <a:buFont typeface="Arial" panose="020B0604020202020204" pitchFamily="34" charset="0"/>
              <a:buChar char="•"/>
            </a:pPr>
            <a:r>
              <a:rPr lang="en-US" baseline="0" dirty="0" smtClean="0"/>
              <a:t>This helps the plant take up nutrients, take up water in drought and can protect the root from disease in some cases.</a:t>
            </a:r>
          </a:p>
          <a:p>
            <a:pPr marL="628650" lvl="1" indent="-171450">
              <a:buFont typeface="Arial" panose="020B0604020202020204" pitchFamily="34" charset="0"/>
              <a:buChar char="•"/>
            </a:pPr>
            <a:r>
              <a:rPr lang="en-US" baseline="0" dirty="0" smtClean="0"/>
              <a:t>They require a host plant to survive long-term</a:t>
            </a:r>
          </a:p>
          <a:p>
            <a:pPr marL="628650" lvl="1" indent="-171450">
              <a:buFont typeface="Arial" panose="020B0604020202020204" pitchFamily="34" charset="0"/>
              <a:buChar char="•"/>
            </a:pPr>
            <a:r>
              <a:rPr lang="en-US" baseline="0" dirty="0" smtClean="0"/>
              <a:t>Long fallow periods and excessive tillage may reduce their populations</a:t>
            </a:r>
          </a:p>
          <a:p>
            <a:pPr marL="171450" lvl="0" indent="-171450">
              <a:buFont typeface="Arial" panose="020B0604020202020204" pitchFamily="34" charset="0"/>
              <a:buChar char="•"/>
            </a:pPr>
            <a:r>
              <a:rPr lang="en-US" baseline="0" dirty="0" smtClean="0"/>
              <a:t>Cover crops can help them to survive from season to season. </a:t>
            </a:r>
          </a:p>
          <a:p>
            <a:pPr marL="628650" lvl="1" indent="-171450">
              <a:buFont typeface="Arial" panose="020B0604020202020204" pitchFamily="34" charset="0"/>
              <a:buChar char="•"/>
            </a:pPr>
            <a:r>
              <a:rPr lang="en-US" baseline="0" dirty="0" smtClean="0"/>
              <a:t>“A green bridge- living plant bridge”--- in this case this is a good thing. </a:t>
            </a:r>
          </a:p>
          <a:p>
            <a:pPr marL="457200" lvl="1" indent="0">
              <a:buFont typeface="Arial" panose="020B0604020202020204" pitchFamily="34" charset="0"/>
              <a:buNone/>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D2D4602-D404-4A8A-85DD-D23A91F65666}" type="slidenum">
              <a:rPr lang="en-US" smtClean="0"/>
              <a:t>13</a:t>
            </a:fld>
            <a:endParaRPr lang="en-US"/>
          </a:p>
        </p:txBody>
      </p:sp>
    </p:spTree>
    <p:extLst>
      <p:ext uri="{BB962C8B-B14F-4D97-AF65-F5344CB8AC3E}">
        <p14:creationId xmlns:p14="http://schemas.microsoft.com/office/powerpoint/2010/main" val="29364510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Cover crops can </a:t>
            </a:r>
            <a:r>
              <a:rPr lang="en-US" baseline="0" dirty="0" smtClean="0"/>
              <a:t>also provide habitat ABOVE ground</a:t>
            </a:r>
          </a:p>
          <a:p>
            <a:pPr marL="171450" indent="-171450">
              <a:buFont typeface="Arial" panose="020B0604020202020204" pitchFamily="34" charset="0"/>
              <a:buChar char="•"/>
            </a:pPr>
            <a:r>
              <a:rPr lang="en-US" baseline="0" dirty="0" smtClean="0"/>
              <a:t>Examples of Beneficial insects are pollinators, predatory insects that attack pest organisms like parasitoid wasps or some spiders.</a:t>
            </a:r>
          </a:p>
          <a:p>
            <a:pPr marL="171450" indent="-171450">
              <a:buFont typeface="Arial" panose="020B0604020202020204" pitchFamily="34" charset="0"/>
              <a:buChar char="•"/>
            </a:pPr>
            <a:r>
              <a:rPr lang="en-US" baseline="0" dirty="0" smtClean="0"/>
              <a:t>Most beneficial insects rely on floral </a:t>
            </a:r>
            <a:r>
              <a:rPr lang="en-US" baseline="0" dirty="0" err="1" smtClean="0"/>
              <a:t>nectaries</a:t>
            </a:r>
            <a:r>
              <a:rPr lang="en-US" baseline="0" dirty="0" smtClean="0"/>
              <a:t> or pollen resources, so allowing the cover crop to flower can increase the attracting of pollinating beneficial insects.</a:t>
            </a:r>
          </a:p>
          <a:p>
            <a:pPr marL="171450" indent="-171450">
              <a:buFont typeface="Arial" panose="020B0604020202020204" pitchFamily="34" charset="0"/>
              <a:buChar char="•"/>
            </a:pPr>
            <a:r>
              <a:rPr lang="en-US" baseline="0" dirty="0" smtClean="0"/>
              <a:t>Cover crops can be planted to help support healthy populations of native pollinators between crops that require pollinators. </a:t>
            </a:r>
          </a:p>
          <a:p>
            <a:pPr marL="171450" indent="-171450">
              <a:buFont typeface="Arial" panose="020B0604020202020204" pitchFamily="34" charset="0"/>
              <a:buChar char="•"/>
            </a:pPr>
            <a:r>
              <a:rPr lang="en-US" baseline="0" dirty="0" smtClean="0"/>
              <a:t>Buckwheat (picture on the right) is a fast growing crop that is good for promoting beneficial insects.</a:t>
            </a:r>
          </a:p>
          <a:p>
            <a:pPr marL="171450" indent="-171450">
              <a:buFont typeface="Arial" panose="020B0604020202020204" pitchFamily="34" charset="0"/>
              <a:buChar char="•"/>
            </a:pPr>
            <a:r>
              <a:rPr lang="en-US" baseline="0" dirty="0" smtClean="0"/>
              <a:t>Cowpeas also have extra floral </a:t>
            </a:r>
            <a:r>
              <a:rPr lang="en-US" baseline="0" dirty="0" err="1" smtClean="0"/>
              <a:t>nectaries</a:t>
            </a:r>
            <a:r>
              <a:rPr lang="en-US" baseline="0" dirty="0" smtClean="0"/>
              <a:t>.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FD2D4602-D404-4A8A-85DD-D23A91F65666}" type="slidenum">
              <a:rPr lang="en-US" smtClean="0"/>
              <a:t>14</a:t>
            </a:fld>
            <a:endParaRPr lang="en-US"/>
          </a:p>
        </p:txBody>
      </p:sp>
    </p:spTree>
    <p:extLst>
      <p:ext uri="{BB962C8B-B14F-4D97-AF65-F5344CB8AC3E}">
        <p14:creationId xmlns:p14="http://schemas.microsoft.com/office/powerpoint/2010/main" val="22436377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xfrm>
            <a:off x="1371600" y="1143000"/>
            <a:ext cx="4114800" cy="3086100"/>
          </a:xfrm>
          <a:ln/>
        </p:spPr>
      </p:sp>
      <p:sp>
        <p:nvSpPr>
          <p:cNvPr id="2765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 typeface="Arial" panose="020B0604020202020204" pitchFamily="34" charset="0"/>
              <a:buChar char="•"/>
            </a:pPr>
            <a:r>
              <a:rPr lang="en-US" altLang="en-US" dirty="0" smtClean="0">
                <a:latin typeface="Times New Roman" panose="02020603050405020304" pitchFamily="18" charset="0"/>
              </a:rPr>
              <a:t>One</a:t>
            </a:r>
            <a:r>
              <a:rPr lang="en-US" altLang="en-US" baseline="0" dirty="0" smtClean="0">
                <a:latin typeface="Times New Roman" panose="02020603050405020304" pitchFamily="18" charset="0"/>
              </a:rPr>
              <a:t> of the most important things cover crops do is increase soil organic matter (</a:t>
            </a:r>
            <a:r>
              <a:rPr lang="en-US" altLang="en-US" dirty="0" smtClean="0">
                <a:latin typeface="Times New Roman" panose="02020603050405020304" pitchFamily="18" charset="0"/>
              </a:rPr>
              <a:t>SOM).</a:t>
            </a:r>
          </a:p>
          <a:p>
            <a:pPr marL="171450" indent="-171450">
              <a:buFont typeface="Arial" panose="020B0604020202020204" pitchFamily="34" charset="0"/>
              <a:buChar char="•"/>
            </a:pPr>
            <a:r>
              <a:rPr lang="en-US" altLang="en-US" dirty="0" smtClean="0">
                <a:latin typeface="Times New Roman" panose="02020603050405020304" pitchFamily="18" charset="0"/>
              </a:rPr>
              <a:t>SOM is important for helping the soil function,</a:t>
            </a:r>
            <a:r>
              <a:rPr lang="en-US" altLang="en-US" baseline="0" dirty="0" smtClean="0">
                <a:latin typeface="Times New Roman" panose="02020603050405020304" pitchFamily="18" charset="0"/>
              </a:rPr>
              <a:t> b/c SOM is the base of the food pyramid for soil microbes. </a:t>
            </a:r>
          </a:p>
          <a:p>
            <a:pPr marL="171450" indent="-171450">
              <a:buFont typeface="Arial" panose="020B0604020202020204" pitchFamily="34" charset="0"/>
              <a:buChar char="•"/>
            </a:pPr>
            <a:r>
              <a:rPr lang="en-US" altLang="en-US" baseline="0" dirty="0" smtClean="0">
                <a:latin typeface="Times New Roman" panose="02020603050405020304" pitchFamily="18" charset="0"/>
              </a:rPr>
              <a:t>Many soil microbes use SOM for food/ energy. </a:t>
            </a:r>
          </a:p>
          <a:p>
            <a:pPr marL="628650" lvl="1" indent="-171450">
              <a:buFont typeface="Arial" panose="020B0604020202020204" pitchFamily="34" charset="0"/>
              <a:buChar char="•"/>
            </a:pPr>
            <a:r>
              <a:rPr lang="en-US" altLang="en-US" b="1" baseline="0" dirty="0" smtClean="0">
                <a:latin typeface="Times New Roman" panose="02020603050405020304" pitchFamily="18" charset="0"/>
              </a:rPr>
              <a:t>So adding SOM is feeding the soil!</a:t>
            </a:r>
          </a:p>
          <a:p>
            <a:pPr marL="628650" lvl="1" indent="-171450">
              <a:buFont typeface="Arial" panose="020B0604020202020204" pitchFamily="34" charset="0"/>
              <a:buChar char="•"/>
            </a:pPr>
            <a:r>
              <a:rPr lang="en-US" altLang="en-US" b="0" u="sng" baseline="0" dirty="0" smtClean="0">
                <a:latin typeface="Times New Roman" panose="02020603050405020304" pitchFamily="18" charset="0"/>
              </a:rPr>
              <a:t>Microbes help suppress diseases and cycle nutrients</a:t>
            </a:r>
            <a:endParaRPr lang="en-US" altLang="en-US" b="0" u="sng" dirty="0" smtClean="0">
              <a:latin typeface="Times New Roman" panose="02020603050405020304" pitchFamily="18" charset="0"/>
            </a:endParaRPr>
          </a:p>
          <a:p>
            <a:pPr marL="171450" indent="-171450">
              <a:buFont typeface="Arial" panose="020B0604020202020204" pitchFamily="34" charset="0"/>
              <a:buChar char="•"/>
            </a:pPr>
            <a:r>
              <a:rPr lang="en-US" altLang="en-US" dirty="0" smtClean="0">
                <a:latin typeface="Times New Roman" panose="02020603050405020304" pitchFamily="18" charset="0"/>
              </a:rPr>
              <a:t> SOM also acts as a glue holding the soil aggregates together</a:t>
            </a:r>
          </a:p>
          <a:p>
            <a:pPr marL="171450" indent="-171450">
              <a:buFont typeface="Arial" panose="020B0604020202020204" pitchFamily="34" charset="0"/>
              <a:buChar char="•"/>
            </a:pPr>
            <a:r>
              <a:rPr lang="en-US" altLang="en-US" dirty="0" smtClean="0">
                <a:latin typeface="Times New Roman" panose="02020603050405020304" pitchFamily="18" charset="0"/>
              </a:rPr>
              <a:t>Soil health is achieved</a:t>
            </a:r>
            <a:r>
              <a:rPr lang="en-US" altLang="en-US" baseline="0" dirty="0" smtClean="0">
                <a:latin typeface="Times New Roman" panose="02020603050405020304" pitchFamily="18" charset="0"/>
              </a:rPr>
              <a:t> when the physical, chemical and biological components of the soil are functioning well. </a:t>
            </a:r>
          </a:p>
          <a:p>
            <a:pPr marL="171450" indent="-171450">
              <a:buFont typeface="Arial" panose="020B0604020202020204" pitchFamily="34" charset="0"/>
              <a:buChar char="•"/>
            </a:pPr>
            <a:r>
              <a:rPr lang="en-US" altLang="en-US" b="1" i="1" baseline="0" dirty="0" smtClean="0">
                <a:latin typeface="Times New Roman" panose="02020603050405020304" pitchFamily="18" charset="0"/>
              </a:rPr>
              <a:t>When soil is healthy it will promote healthy plants!</a:t>
            </a:r>
            <a:endParaRPr lang="en-US" altLang="en-US" b="1" i="1" dirty="0" smtClean="0">
              <a:latin typeface="Times New Roman" panose="02020603050405020304" pitchFamily="18" charset="0"/>
            </a:endParaRPr>
          </a:p>
          <a:p>
            <a:r>
              <a:rPr lang="en-US" altLang="en-US" dirty="0" smtClean="0">
                <a:latin typeface="Times New Roman" panose="02020603050405020304" pitchFamily="18" charset="0"/>
              </a:rPr>
              <a:t> </a:t>
            </a:r>
            <a:endParaRPr lang="en-US" altLang="en-US" dirty="0" smtClean="0"/>
          </a:p>
          <a:p>
            <a:endParaRPr lang="en-US" altLang="en-US" dirty="0" smtClean="0"/>
          </a:p>
        </p:txBody>
      </p:sp>
      <p:sp>
        <p:nvSpPr>
          <p:cNvPr id="2765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08025" indent="-271463" eaLnBrk="0" hangingPunct="0">
              <a:spcBef>
                <a:spcPct val="30000"/>
              </a:spcBef>
              <a:defRPr sz="1200">
                <a:solidFill>
                  <a:schemeClr val="tx1"/>
                </a:solidFill>
                <a:latin typeface="Arial" panose="020B0604020202020204" pitchFamily="34" charset="0"/>
              </a:defRPr>
            </a:lvl2pPr>
            <a:lvl3pPr marL="1090613" indent="-217488" eaLnBrk="0" hangingPunct="0">
              <a:spcBef>
                <a:spcPct val="30000"/>
              </a:spcBef>
              <a:defRPr sz="1200">
                <a:solidFill>
                  <a:schemeClr val="tx1"/>
                </a:solidFill>
                <a:latin typeface="Arial" panose="020B0604020202020204" pitchFamily="34" charset="0"/>
              </a:defRPr>
            </a:lvl3pPr>
            <a:lvl4pPr marL="1527175" indent="-217488" eaLnBrk="0" hangingPunct="0">
              <a:spcBef>
                <a:spcPct val="30000"/>
              </a:spcBef>
              <a:defRPr sz="1200">
                <a:solidFill>
                  <a:schemeClr val="tx1"/>
                </a:solidFill>
                <a:latin typeface="Arial" panose="020B0604020202020204" pitchFamily="34" charset="0"/>
              </a:defRPr>
            </a:lvl4pPr>
            <a:lvl5pPr marL="1963738" indent="-217488" eaLnBrk="0" hangingPunct="0">
              <a:spcBef>
                <a:spcPct val="30000"/>
              </a:spcBef>
              <a:defRPr sz="1200">
                <a:solidFill>
                  <a:schemeClr val="tx1"/>
                </a:solidFill>
                <a:latin typeface="Arial" panose="020B0604020202020204" pitchFamily="34" charset="0"/>
              </a:defRPr>
            </a:lvl5pPr>
            <a:lvl6pPr marL="2420938" indent="-217488" eaLnBrk="0" fontAlgn="base" hangingPunct="0">
              <a:spcBef>
                <a:spcPct val="30000"/>
              </a:spcBef>
              <a:spcAft>
                <a:spcPct val="0"/>
              </a:spcAft>
              <a:defRPr sz="1200">
                <a:solidFill>
                  <a:schemeClr val="tx1"/>
                </a:solidFill>
                <a:latin typeface="Arial" panose="020B0604020202020204" pitchFamily="34" charset="0"/>
              </a:defRPr>
            </a:lvl6pPr>
            <a:lvl7pPr marL="2878138" indent="-217488" eaLnBrk="0" fontAlgn="base" hangingPunct="0">
              <a:spcBef>
                <a:spcPct val="30000"/>
              </a:spcBef>
              <a:spcAft>
                <a:spcPct val="0"/>
              </a:spcAft>
              <a:defRPr sz="1200">
                <a:solidFill>
                  <a:schemeClr val="tx1"/>
                </a:solidFill>
                <a:latin typeface="Arial" panose="020B0604020202020204" pitchFamily="34" charset="0"/>
              </a:defRPr>
            </a:lvl7pPr>
            <a:lvl8pPr marL="3335338" indent="-217488" eaLnBrk="0" fontAlgn="base" hangingPunct="0">
              <a:spcBef>
                <a:spcPct val="30000"/>
              </a:spcBef>
              <a:spcAft>
                <a:spcPct val="0"/>
              </a:spcAft>
              <a:defRPr sz="1200">
                <a:solidFill>
                  <a:schemeClr val="tx1"/>
                </a:solidFill>
                <a:latin typeface="Arial" panose="020B0604020202020204" pitchFamily="34" charset="0"/>
              </a:defRPr>
            </a:lvl8pPr>
            <a:lvl9pPr marL="3792538" indent="-217488"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848065EF-0EB3-41BB-8BF3-116086529306}" type="slidenum">
              <a:rPr lang="en-US" altLang="en-US">
                <a:solidFill>
                  <a:srgbClr val="000000"/>
                </a:solidFill>
              </a:rPr>
              <a:pPr eaLnBrk="1" hangingPunct="1">
                <a:spcBef>
                  <a:spcPct val="0"/>
                </a:spcBef>
              </a:pPr>
              <a:t>15</a:t>
            </a:fld>
            <a:endParaRPr lang="en-US" altLang="en-US">
              <a:solidFill>
                <a:srgbClr val="000000"/>
              </a:solidFill>
            </a:endParaRPr>
          </a:p>
        </p:txBody>
      </p:sp>
    </p:spTree>
    <p:extLst>
      <p:ext uri="{BB962C8B-B14F-4D97-AF65-F5344CB8AC3E}">
        <p14:creationId xmlns:p14="http://schemas.microsoft.com/office/powerpoint/2010/main" val="37710270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Cover crops can have many diverse impacts on soil health and plant health.</a:t>
            </a:r>
            <a:r>
              <a:rPr lang="en-US" baseline="0" dirty="0" smtClean="0"/>
              <a:t> </a:t>
            </a:r>
          </a:p>
          <a:p>
            <a:pPr marL="171450" indent="-171450">
              <a:buFont typeface="Arial" panose="020B0604020202020204" pitchFamily="34" charset="0"/>
              <a:buChar char="•"/>
            </a:pPr>
            <a:r>
              <a:rPr lang="en-US" baseline="0" dirty="0" smtClean="0"/>
              <a:t>They are planted to promote the long-term viability and health of agricultural systems. </a:t>
            </a:r>
          </a:p>
          <a:p>
            <a:pPr marL="171450" indent="-171450">
              <a:buFont typeface="Arial" panose="020B0604020202020204" pitchFamily="34" charset="0"/>
              <a:buChar char="•"/>
            </a:pPr>
            <a:r>
              <a:rPr lang="en-US" baseline="0" dirty="0" smtClean="0"/>
              <a:t>Organic matter is key to long-term soil health!</a:t>
            </a:r>
            <a:endParaRPr lang="en-US" dirty="0"/>
          </a:p>
        </p:txBody>
      </p:sp>
      <p:sp>
        <p:nvSpPr>
          <p:cNvPr id="4" name="Slide Number Placeholder 3"/>
          <p:cNvSpPr>
            <a:spLocks noGrp="1"/>
          </p:cNvSpPr>
          <p:nvPr>
            <p:ph type="sldNum" sz="quarter" idx="10"/>
          </p:nvPr>
        </p:nvSpPr>
        <p:spPr/>
        <p:txBody>
          <a:bodyPr/>
          <a:lstStyle/>
          <a:p>
            <a:fld id="{FD2D4602-D404-4A8A-85DD-D23A91F65666}" type="slidenum">
              <a:rPr lang="en-US" smtClean="0"/>
              <a:t>16</a:t>
            </a:fld>
            <a:endParaRPr lang="en-US"/>
          </a:p>
        </p:txBody>
      </p:sp>
    </p:spTree>
    <p:extLst>
      <p:ext uri="{BB962C8B-B14F-4D97-AF65-F5344CB8AC3E}">
        <p14:creationId xmlns:p14="http://schemas.microsoft.com/office/powerpoint/2010/main" val="38686040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These training</a:t>
            </a:r>
            <a:r>
              <a:rPr lang="en-US" baseline="0" dirty="0" smtClean="0"/>
              <a:t> was developed by Drs. Amanda McWhirt and Jackie Lee with support from a Southern SARE Professional Development Program Grant. </a:t>
            </a:r>
            <a:endParaRPr lang="en-US" dirty="0" smtClean="0"/>
          </a:p>
          <a:p>
            <a:endParaRPr lang="en-US" dirty="0"/>
          </a:p>
        </p:txBody>
      </p:sp>
      <p:sp>
        <p:nvSpPr>
          <p:cNvPr id="4" name="Slide Number Placeholder 3"/>
          <p:cNvSpPr>
            <a:spLocks noGrp="1"/>
          </p:cNvSpPr>
          <p:nvPr>
            <p:ph type="sldNum" sz="quarter" idx="10"/>
          </p:nvPr>
        </p:nvSpPr>
        <p:spPr/>
        <p:txBody>
          <a:bodyPr/>
          <a:lstStyle/>
          <a:p>
            <a:fld id="{D1AD842F-98E1-4BD8-AAA3-9F7C885C9F19}" type="slidenum">
              <a:rPr lang="en-US" smtClean="0"/>
              <a:t>17</a:t>
            </a:fld>
            <a:endParaRPr lang="en-US"/>
          </a:p>
        </p:txBody>
      </p:sp>
    </p:spTree>
    <p:extLst>
      <p:ext uri="{BB962C8B-B14F-4D97-AF65-F5344CB8AC3E}">
        <p14:creationId xmlns:p14="http://schemas.microsoft.com/office/powerpoint/2010/main" val="31197428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For more information see these resources and links. </a:t>
            </a:r>
          </a:p>
          <a:p>
            <a:endParaRPr lang="en-US" dirty="0"/>
          </a:p>
        </p:txBody>
      </p:sp>
      <p:sp>
        <p:nvSpPr>
          <p:cNvPr id="4" name="Slide Number Placeholder 3"/>
          <p:cNvSpPr>
            <a:spLocks noGrp="1"/>
          </p:cNvSpPr>
          <p:nvPr>
            <p:ph type="sldNum" sz="quarter" idx="10"/>
          </p:nvPr>
        </p:nvSpPr>
        <p:spPr/>
        <p:txBody>
          <a:bodyPr/>
          <a:lstStyle/>
          <a:p>
            <a:fld id="{FD2D4602-D404-4A8A-85DD-D23A91F65666}" type="slidenum">
              <a:rPr lang="en-US" smtClean="0"/>
              <a:t>18</a:t>
            </a:fld>
            <a:endParaRPr lang="en-US"/>
          </a:p>
        </p:txBody>
      </p:sp>
    </p:spTree>
    <p:extLst>
      <p:ext uri="{BB962C8B-B14F-4D97-AF65-F5344CB8AC3E}">
        <p14:creationId xmlns:p14="http://schemas.microsoft.com/office/powerpoint/2010/main" val="10013926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topics covered in this presentation are a brief introduction to what defines a cover crop, why they are planted and the benefits we can expect to see on soil health and subsequent cash crops.</a:t>
            </a:r>
            <a:endParaRPr lang="en-US" dirty="0"/>
          </a:p>
        </p:txBody>
      </p:sp>
      <p:sp>
        <p:nvSpPr>
          <p:cNvPr id="4" name="Slide Number Placeholder 3"/>
          <p:cNvSpPr>
            <a:spLocks noGrp="1"/>
          </p:cNvSpPr>
          <p:nvPr>
            <p:ph type="sldNum" sz="quarter" idx="10"/>
          </p:nvPr>
        </p:nvSpPr>
        <p:spPr/>
        <p:txBody>
          <a:bodyPr/>
          <a:lstStyle/>
          <a:p>
            <a:fld id="{FD2D4602-D404-4A8A-85DD-D23A91F65666}" type="slidenum">
              <a:rPr lang="en-US" smtClean="0"/>
              <a:t>2</a:t>
            </a:fld>
            <a:endParaRPr lang="en-US"/>
          </a:p>
        </p:txBody>
      </p:sp>
    </p:spTree>
    <p:extLst>
      <p:ext uri="{BB962C8B-B14F-4D97-AF65-F5344CB8AC3E}">
        <p14:creationId xmlns:p14="http://schemas.microsoft.com/office/powerpoint/2010/main" val="3206665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Cover crops are planted because of the effects they have on</a:t>
            </a:r>
            <a:r>
              <a:rPr lang="en-US" baseline="0" dirty="0" smtClean="0"/>
              <a:t> the soil or on subsequent cash crops</a:t>
            </a:r>
          </a:p>
          <a:p>
            <a:pPr marL="171450" indent="-171450">
              <a:buFont typeface="Arial" panose="020B0604020202020204" pitchFamily="34" charset="0"/>
              <a:buChar char="•"/>
            </a:pPr>
            <a:r>
              <a:rPr lang="en-US" baseline="0" dirty="0" smtClean="0"/>
              <a:t>Often they are grasses, legume or brassicas. </a:t>
            </a:r>
          </a:p>
          <a:p>
            <a:pPr marL="171450" indent="-171450">
              <a:buFont typeface="Arial" panose="020B0604020202020204" pitchFamily="34" charset="0"/>
              <a:buChar char="•"/>
            </a:pPr>
            <a:r>
              <a:rPr lang="en-US" baseline="0" dirty="0" smtClean="0"/>
              <a:t>They are generally not harvested or sold, but are tilled back into the soil or left on the soil surface.</a:t>
            </a:r>
          </a:p>
          <a:p>
            <a:pPr marL="171450" indent="-171450">
              <a:buFont typeface="Arial" panose="020B0604020202020204" pitchFamily="34" charset="0"/>
              <a:buChar char="•"/>
            </a:pPr>
            <a:r>
              <a:rPr lang="en-US" baseline="0" dirty="0" smtClean="0"/>
              <a:t>Sometimes cover crop species are used that are also cash crops, but harvesting the crop results in lower nutrient and organic matter returns to the soil and competes with the goals of planting a cover crop.</a:t>
            </a:r>
          </a:p>
        </p:txBody>
      </p:sp>
      <p:sp>
        <p:nvSpPr>
          <p:cNvPr id="4" name="Slide Number Placeholder 3"/>
          <p:cNvSpPr>
            <a:spLocks noGrp="1"/>
          </p:cNvSpPr>
          <p:nvPr>
            <p:ph type="sldNum" sz="quarter" idx="10"/>
          </p:nvPr>
        </p:nvSpPr>
        <p:spPr/>
        <p:txBody>
          <a:bodyPr/>
          <a:lstStyle/>
          <a:p>
            <a:fld id="{FD2D4602-D404-4A8A-85DD-D23A91F65666}" type="slidenum">
              <a:rPr lang="en-US" smtClean="0"/>
              <a:t>3</a:t>
            </a:fld>
            <a:endParaRPr lang="en-US"/>
          </a:p>
        </p:txBody>
      </p:sp>
    </p:spTree>
    <p:extLst>
      <p:ext uri="{BB962C8B-B14F-4D97-AF65-F5344CB8AC3E}">
        <p14:creationId xmlns:p14="http://schemas.microsoft.com/office/powerpoint/2010/main" val="8454725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smtClean="0"/>
              <a:t>A Soil Health fact-sheet will support</a:t>
            </a:r>
            <a:r>
              <a:rPr lang="en-US" b="1" baseline="0" dirty="0" smtClean="0"/>
              <a:t> this slide set, if you have questions about what soil health is, how it is measured and why it is important to crop production.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Cover</a:t>
            </a:r>
            <a:r>
              <a:rPr lang="en-US" baseline="0" dirty="0" smtClean="0"/>
              <a:t> crops are meant to help put nutrients and organic matter back into the soil to compensate for losses that result following cash crops.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Cover crops are  a way to feed and protect the soil in the off season, and prevent losses to soil erosion and degradation.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FD2D4602-D404-4A8A-85DD-D23A91F65666}" type="slidenum">
              <a:rPr lang="en-US" smtClean="0"/>
              <a:t>4</a:t>
            </a:fld>
            <a:endParaRPr lang="en-US"/>
          </a:p>
        </p:txBody>
      </p:sp>
    </p:spTree>
    <p:extLst>
      <p:ext uri="{BB962C8B-B14F-4D97-AF65-F5344CB8AC3E}">
        <p14:creationId xmlns:p14="http://schemas.microsoft.com/office/powerpoint/2010/main" val="31096370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Cover crops can have impacts above</a:t>
            </a:r>
            <a:r>
              <a:rPr lang="en-US" baseline="0" dirty="0" smtClean="0"/>
              <a:t> ground, at the soil surface and below ground. </a:t>
            </a:r>
          </a:p>
          <a:p>
            <a:pPr marL="171450" indent="-171450">
              <a:buFont typeface="Arial" panose="020B0604020202020204" pitchFamily="34" charset="0"/>
              <a:buChar char="•"/>
            </a:pPr>
            <a:r>
              <a:rPr lang="en-US" baseline="0" dirty="0" smtClean="0"/>
              <a:t>Some of the benefits of cover crops on the soil are listed here. </a:t>
            </a:r>
          </a:p>
          <a:p>
            <a:pPr marL="171450" indent="-171450">
              <a:buFont typeface="Arial" panose="020B0604020202020204" pitchFamily="34" charset="0"/>
              <a:buChar char="•"/>
            </a:pPr>
            <a:r>
              <a:rPr lang="en-US" baseline="0" dirty="0" smtClean="0"/>
              <a:t>These benefits can have direct impacts on improving the soil for subsequent cash crops.</a:t>
            </a:r>
          </a:p>
          <a:p>
            <a:pPr marL="628650" lvl="1" indent="-171450">
              <a:buFont typeface="Arial" panose="020B0604020202020204" pitchFamily="34" charset="0"/>
              <a:buChar char="•"/>
            </a:pPr>
            <a:r>
              <a:rPr lang="en-US" baseline="0" dirty="0" smtClean="0"/>
              <a:t>i.e. nematode suppression and increases in soil nitrogen</a:t>
            </a:r>
          </a:p>
          <a:p>
            <a:pPr marL="171450" lvl="0" indent="-171450">
              <a:buFont typeface="Arial" panose="020B0604020202020204" pitchFamily="34" charset="0"/>
              <a:buChar char="•"/>
            </a:pPr>
            <a:r>
              <a:rPr lang="en-US" baseline="0" dirty="0" smtClean="0"/>
              <a:t>Other benefits protect the long-term viability of the farm</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Protect soil from erosion</a:t>
            </a:r>
          </a:p>
          <a:p>
            <a:pPr marL="171450" lvl="0" indent="-171450">
              <a:buFont typeface="Arial" panose="020B0604020202020204" pitchFamily="34" charset="0"/>
              <a:buChar char="•"/>
            </a:pPr>
            <a:r>
              <a:rPr lang="en-US" baseline="0" dirty="0" smtClean="0"/>
              <a:t>Others may not be observed in the short term, but long-term use of cover crops can improve:</a:t>
            </a:r>
          </a:p>
          <a:p>
            <a:pPr marL="628650" lvl="1" indent="-171450">
              <a:buFont typeface="Arial" panose="020B0604020202020204" pitchFamily="34" charset="0"/>
              <a:buChar char="•"/>
            </a:pPr>
            <a:r>
              <a:rPr lang="en-US" baseline="0" dirty="0" smtClean="0"/>
              <a:t>Soil organic matter content  </a:t>
            </a:r>
          </a:p>
          <a:p>
            <a:pPr marL="628650" lvl="1" indent="-171450">
              <a:buFont typeface="Arial" panose="020B0604020202020204" pitchFamily="34" charset="0"/>
              <a:buChar char="•"/>
            </a:pPr>
            <a:r>
              <a:rPr lang="en-US" baseline="0" dirty="0" smtClean="0"/>
              <a:t>Which will help improve many aspects of the soil and overall soil health</a:t>
            </a:r>
          </a:p>
        </p:txBody>
      </p:sp>
      <p:sp>
        <p:nvSpPr>
          <p:cNvPr id="4" name="Slide Number Placeholder 3"/>
          <p:cNvSpPr>
            <a:spLocks noGrp="1"/>
          </p:cNvSpPr>
          <p:nvPr>
            <p:ph type="sldNum" sz="quarter" idx="10"/>
          </p:nvPr>
        </p:nvSpPr>
        <p:spPr/>
        <p:txBody>
          <a:bodyPr/>
          <a:lstStyle/>
          <a:p>
            <a:fld id="{FD2D4602-D404-4A8A-85DD-D23A91F65666}" type="slidenum">
              <a:rPr lang="en-US" smtClean="0"/>
              <a:t>5</a:t>
            </a:fld>
            <a:endParaRPr lang="en-US"/>
          </a:p>
        </p:txBody>
      </p:sp>
    </p:spTree>
    <p:extLst>
      <p:ext uri="{BB962C8B-B14F-4D97-AF65-F5344CB8AC3E}">
        <p14:creationId xmlns:p14="http://schemas.microsoft.com/office/powerpoint/2010/main" val="42209548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1" dirty="0" smtClean="0"/>
              <a:t>Soil is a Non-Renewable Resource ( in our lifetimes).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dirty="0" smtClean="0"/>
              <a:t>The soil we have today is all the soil we and our children will</a:t>
            </a:r>
            <a:r>
              <a:rPr lang="en-US" sz="1200" i="1" baseline="0" dirty="0" smtClean="0"/>
              <a:t> have to farm with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dirty="0" smtClean="0"/>
              <a:t>Soil lost do to erosion also causes water quality impairment.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dirty="0" smtClean="0"/>
              <a:t>Turbidity= </a:t>
            </a:r>
            <a:r>
              <a:rPr lang="en-US" sz="1200" b="0" i="0" kern="1200" dirty="0" smtClean="0">
                <a:solidFill>
                  <a:schemeClr val="tx1"/>
                </a:solidFill>
                <a:effectLst/>
                <a:latin typeface="+mn-lt"/>
                <a:ea typeface="+mn-ea"/>
                <a:cs typeface="+mn-cs"/>
              </a:rPr>
              <a:t>is the cloudiness or haziness of </a:t>
            </a:r>
            <a:r>
              <a:rPr lang="en-US" sz="1200" b="0" i="0" kern="1200" baseline="0" dirty="0" smtClean="0">
                <a:solidFill>
                  <a:schemeClr val="tx1"/>
                </a:solidFill>
                <a:effectLst/>
                <a:latin typeface="+mn-lt"/>
                <a:ea typeface="+mn-ea"/>
                <a:cs typeface="+mn-cs"/>
              </a:rPr>
              <a:t>water</a:t>
            </a:r>
            <a:endParaRPr lang="en-US" sz="1200" i="1"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dirty="0" smtClean="0"/>
              <a:t>Water</a:t>
            </a:r>
            <a:r>
              <a:rPr lang="en-US" sz="1200" i="1" baseline="0" dirty="0" smtClean="0"/>
              <a:t> erosion is more of an issue in Arkansas, but in drier climates like Texas wind erosion results in major losses. </a:t>
            </a:r>
            <a:endParaRPr lang="en-US" sz="1200" i="1" dirty="0" smtClean="0"/>
          </a:p>
          <a:p>
            <a:pPr marL="171450" indent="-171450">
              <a:buFontTx/>
              <a:buChar char="-"/>
            </a:pPr>
            <a:r>
              <a:rPr lang="en-US" dirty="0" smtClean="0"/>
              <a:t>Soil covered with a living plant is less prone to loss due to erosion</a:t>
            </a:r>
          </a:p>
          <a:p>
            <a:pPr marL="171450" indent="-171450">
              <a:buFontTx/>
              <a:buChar char="-"/>
            </a:pPr>
            <a:r>
              <a:rPr lang="en-US" dirty="0" smtClean="0"/>
              <a:t>Cover crops</a:t>
            </a:r>
            <a:r>
              <a:rPr lang="en-US" baseline="0" dirty="0" smtClean="0"/>
              <a:t> are preferable to bare-ground in the off-season for erosion control. </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FD2D4602-D404-4A8A-85DD-D23A91F65666}" type="slidenum">
              <a:rPr lang="en-US" smtClean="0"/>
              <a:t>6</a:t>
            </a:fld>
            <a:endParaRPr lang="en-US"/>
          </a:p>
        </p:txBody>
      </p:sp>
    </p:spTree>
    <p:extLst>
      <p:ext uri="{BB962C8B-B14F-4D97-AF65-F5344CB8AC3E}">
        <p14:creationId xmlns:p14="http://schemas.microsoft.com/office/powerpoint/2010/main" val="27416686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Cover crops can suppress</a:t>
            </a:r>
            <a:r>
              <a:rPr lang="en-US" baseline="0" dirty="0" smtClean="0"/>
              <a:t> weeds in two different ways.</a:t>
            </a:r>
          </a:p>
          <a:p>
            <a:pPr marL="228600" indent="-228600">
              <a:buAutoNum type="arabicPeriod"/>
            </a:pPr>
            <a:r>
              <a:rPr lang="en-US" baseline="0" dirty="0" smtClean="0"/>
              <a:t>They can suppress weeds in the season they are grown due to plant-to-plant competition.</a:t>
            </a:r>
          </a:p>
          <a:p>
            <a:pPr marL="228600" indent="-228600">
              <a:buAutoNum type="arabicPeriod"/>
            </a:pPr>
            <a:r>
              <a:rPr lang="en-US" baseline="0" dirty="0" smtClean="0"/>
              <a:t>They can suppress weeds in the NEXT season when the biomass is left in place to create a weed barrier mat that shades the soil and inhibits weed seed germination.</a:t>
            </a:r>
          </a:p>
          <a:p>
            <a:pPr marL="685800" marR="0" lvl="1" indent="-228600" algn="l" defTabSz="914400" rtl="0" eaLnBrk="1" fontAlgn="auto" latinLnBrk="0" hangingPunct="1">
              <a:lnSpc>
                <a:spcPct val="100000"/>
              </a:lnSpc>
              <a:spcBef>
                <a:spcPts val="0"/>
              </a:spcBef>
              <a:spcAft>
                <a:spcPts val="0"/>
              </a:spcAft>
              <a:buClrTx/>
              <a:buSzTx/>
              <a:buFont typeface="+mj-lt"/>
              <a:buAutoNum type="alphaLcPeriod"/>
              <a:tabLst/>
              <a:defRPr/>
            </a:pPr>
            <a:r>
              <a:rPr lang="en-US" baseline="0" dirty="0" smtClean="0"/>
              <a:t>The can also suppress weeds in the next season if the cover crop has </a:t>
            </a:r>
            <a:r>
              <a:rPr lang="en-US" baseline="0" dirty="0" err="1" smtClean="0"/>
              <a:t>allelopatic</a:t>
            </a:r>
            <a:r>
              <a:rPr lang="en-US" baseline="0" dirty="0" smtClean="0"/>
              <a:t> properties that inhibit germination or growth of other plants. </a:t>
            </a:r>
          </a:p>
          <a:p>
            <a:pPr marL="685800" marR="0" lvl="1" indent="-228600" algn="l" defTabSz="914400" rtl="0" eaLnBrk="1" fontAlgn="auto" latinLnBrk="0" hangingPunct="1">
              <a:lnSpc>
                <a:spcPct val="100000"/>
              </a:lnSpc>
              <a:spcBef>
                <a:spcPts val="0"/>
              </a:spcBef>
              <a:spcAft>
                <a:spcPts val="0"/>
              </a:spcAft>
              <a:buClrTx/>
              <a:buSzTx/>
              <a:buFont typeface="+mj-lt"/>
              <a:buAutoNum type="alphaLcPeriod"/>
              <a:tabLst/>
              <a:defRPr/>
            </a:pPr>
            <a:r>
              <a:rPr lang="en-US" b="1" baseline="0" dirty="0" smtClean="0">
                <a:solidFill>
                  <a:schemeClr val="accent5">
                    <a:lumMod val="75000"/>
                  </a:schemeClr>
                </a:solidFill>
              </a:rPr>
              <a:t>Definition of allelopathy: </a:t>
            </a:r>
            <a:r>
              <a:rPr lang="en-US" b="0" baseline="0" dirty="0" smtClean="0">
                <a:solidFill>
                  <a:schemeClr val="accent5">
                    <a:lumMod val="75000"/>
                  </a:schemeClr>
                </a:solidFill>
              </a:rPr>
              <a:t>a biological phenomenon where a living organism produces chemical substances that influence the growth or development of other living things. Ex. Black walnuts produce </a:t>
            </a:r>
            <a:r>
              <a:rPr lang="en-US" sz="1200" b="0" i="1" kern="1200" dirty="0" err="1" smtClean="0">
                <a:solidFill>
                  <a:schemeClr val="tx1"/>
                </a:solidFill>
                <a:effectLst/>
                <a:latin typeface="+mn-lt"/>
                <a:ea typeface="+mn-ea"/>
                <a:cs typeface="+mn-cs"/>
              </a:rPr>
              <a:t>juglone</a:t>
            </a:r>
            <a:r>
              <a:rPr lang="en-US" sz="1200" b="0" i="1" kern="1200" dirty="0" smtClean="0">
                <a:solidFill>
                  <a:schemeClr val="tx1"/>
                </a:solidFill>
                <a:effectLst/>
                <a:latin typeface="+mn-lt"/>
                <a:ea typeface="+mn-ea"/>
                <a:cs typeface="+mn-cs"/>
              </a:rPr>
              <a:t> </a:t>
            </a:r>
            <a:r>
              <a:rPr lang="en-US" sz="1200" b="0" i="0" kern="1200" baseline="0" dirty="0" smtClean="0">
                <a:solidFill>
                  <a:schemeClr val="tx1"/>
                </a:solidFill>
                <a:effectLst/>
                <a:latin typeface="+mn-lt"/>
                <a:ea typeface="+mn-ea"/>
                <a:cs typeface="+mn-cs"/>
              </a:rPr>
              <a:t> that inhibits the growth of other plants. Sorghum </a:t>
            </a:r>
            <a:r>
              <a:rPr lang="en-US" sz="1200" b="0" i="0" kern="1200" baseline="0" dirty="0" err="1" smtClean="0">
                <a:solidFill>
                  <a:schemeClr val="tx1"/>
                </a:solidFill>
                <a:effectLst/>
                <a:latin typeface="+mn-lt"/>
                <a:ea typeface="+mn-ea"/>
                <a:cs typeface="+mn-cs"/>
              </a:rPr>
              <a:t>Sudangrass</a:t>
            </a:r>
            <a:r>
              <a:rPr lang="en-US" sz="1200" b="0" i="0" kern="1200" baseline="0" dirty="0" smtClean="0">
                <a:solidFill>
                  <a:schemeClr val="tx1"/>
                </a:solidFill>
                <a:effectLst/>
                <a:latin typeface="+mn-lt"/>
                <a:ea typeface="+mn-ea"/>
                <a:cs typeface="+mn-cs"/>
              </a:rPr>
              <a:t> is believed to sometimes have an allelopathic effect on subsequent crops.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dirty="0" smtClean="0">
                <a:solidFill>
                  <a:schemeClr val="accent5">
                    <a:lumMod val="75000"/>
                  </a:schemeClr>
                </a:solidFill>
              </a:rPr>
              <a:t>Regardless</a:t>
            </a:r>
            <a:r>
              <a:rPr lang="en-US" b="0" i="1" baseline="0" dirty="0" smtClean="0">
                <a:solidFill>
                  <a:schemeClr val="accent5">
                    <a:lumMod val="75000"/>
                  </a:schemeClr>
                </a:solidFill>
              </a:rPr>
              <a:t> of the season of suppression fewer weeds means fewer seeds added to the weed seed bank over time.</a:t>
            </a:r>
            <a:endParaRPr lang="en-US" b="0" i="1" dirty="0" smtClean="0">
              <a:solidFill>
                <a:schemeClr val="accent5">
                  <a:lumMod val="75000"/>
                </a:schemeClr>
              </a:solidFill>
            </a:endParaRPr>
          </a:p>
          <a:p>
            <a:pPr marL="228600" indent="-228600">
              <a:buAutoNum type="arabicPeriod"/>
            </a:pPr>
            <a:endParaRPr lang="en-US" dirty="0" smtClean="0"/>
          </a:p>
          <a:p>
            <a:pPr marL="171450" indent="-171450">
              <a:buFont typeface="Arial" panose="020B0604020202020204" pitchFamily="34" charset="0"/>
              <a:buChar char="•"/>
            </a:pPr>
            <a:r>
              <a:rPr lang="en-US" dirty="0" smtClean="0"/>
              <a:t>Both of these methods can </a:t>
            </a:r>
            <a:r>
              <a:rPr lang="en-US" baseline="0" dirty="0" smtClean="0"/>
              <a:t>reduce contributions to the weed seed bank.</a:t>
            </a:r>
          </a:p>
          <a:p>
            <a:endParaRPr lang="en-US" baseline="0" dirty="0" smtClean="0"/>
          </a:p>
        </p:txBody>
      </p:sp>
      <p:sp>
        <p:nvSpPr>
          <p:cNvPr id="4" name="Slide Number Placeholder 3"/>
          <p:cNvSpPr>
            <a:spLocks noGrp="1"/>
          </p:cNvSpPr>
          <p:nvPr>
            <p:ph type="sldNum" sz="quarter" idx="10"/>
          </p:nvPr>
        </p:nvSpPr>
        <p:spPr/>
        <p:txBody>
          <a:bodyPr/>
          <a:lstStyle/>
          <a:p>
            <a:fld id="{FD2D4602-D404-4A8A-85DD-D23A91F65666}" type="slidenum">
              <a:rPr lang="en-US" smtClean="0"/>
              <a:t>7</a:t>
            </a:fld>
            <a:endParaRPr lang="en-US"/>
          </a:p>
        </p:txBody>
      </p:sp>
    </p:spTree>
    <p:extLst>
      <p:ext uri="{BB962C8B-B14F-4D97-AF65-F5344CB8AC3E}">
        <p14:creationId xmlns:p14="http://schemas.microsoft.com/office/powerpoint/2010/main" val="22198871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Most horticultural crops benefit from regular crop rotation. Cover crops can be used to diversify cash</a:t>
            </a:r>
            <a:r>
              <a:rPr lang="en-US" baseline="0" dirty="0" smtClean="0"/>
              <a:t> crop rotations either between cash crops or in the off-season. </a:t>
            </a:r>
          </a:p>
          <a:p>
            <a:pPr marL="171450" indent="-171450">
              <a:buFont typeface="Arial" panose="020B0604020202020204" pitchFamily="34" charset="0"/>
              <a:buChar char="•"/>
            </a:pPr>
            <a:r>
              <a:rPr lang="en-US" b="1" baseline="0" dirty="0" smtClean="0"/>
              <a:t>Break the disease cycle by not having a host crop in the soil for a period of time.</a:t>
            </a:r>
          </a:p>
          <a:p>
            <a:pPr marL="171450" indent="-171450">
              <a:buFont typeface="Arial" panose="020B0604020202020204" pitchFamily="34" charset="0"/>
              <a:buChar char="•"/>
            </a:pPr>
            <a:r>
              <a:rPr lang="en-US" baseline="0" dirty="0" smtClean="0"/>
              <a:t>Many cover crop species are non- or poor hosts to nematode species that are problems in vegetable crops. Planting these species of cover crops can help suppress or reduce nematode populations for subsequent cash crops that may be susceptible to nematode damage</a:t>
            </a:r>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Brassica cover crops in particular can have properties that may them act like “biological fumigants” or “bio-fumigants”. The compounds they produce may suppress weeds, diseases and nematodes in some cases, much like a typical chemical fumigant. </a:t>
            </a:r>
          </a:p>
          <a:p>
            <a:pPr marL="6286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Use brassica cover crops only when </a:t>
            </a:r>
            <a:r>
              <a:rPr lang="en-US" u="sng" baseline="0" dirty="0" smtClean="0"/>
              <a:t>not</a:t>
            </a:r>
            <a:r>
              <a:rPr lang="en-US" baseline="0" dirty="0" smtClean="0"/>
              <a:t> planting brassica cash crops. </a:t>
            </a:r>
          </a:p>
          <a:p>
            <a:pPr marL="171450" indent="-171450">
              <a:buFont typeface="Arial" panose="020B0604020202020204" pitchFamily="34" charset="0"/>
              <a:buChar char="•"/>
            </a:pPr>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D2D4602-D404-4A8A-85DD-D23A91F65666}" type="slidenum">
              <a:rPr lang="en-US" smtClean="0"/>
              <a:t>8</a:t>
            </a:fld>
            <a:endParaRPr lang="en-US"/>
          </a:p>
        </p:txBody>
      </p:sp>
    </p:spTree>
    <p:extLst>
      <p:ext uri="{BB962C8B-B14F-4D97-AF65-F5344CB8AC3E}">
        <p14:creationId xmlns:p14="http://schemas.microsoft.com/office/powerpoint/2010/main" val="22941780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Cover crops can reduce the surface and near-surface temperature</a:t>
            </a:r>
            <a:r>
              <a:rPr lang="en-US" baseline="0" dirty="0" smtClean="0"/>
              <a:t> of the soil. This is ideal in the summer to help alleviate heat and water stress to crops. The lower temperatures mean water will evaporate more slowly and soil water will be conserved.</a:t>
            </a:r>
          </a:p>
          <a:p>
            <a:pPr marL="171450" indent="-171450">
              <a:buFont typeface="Arial" panose="020B0604020202020204" pitchFamily="34" charset="0"/>
              <a:buChar char="•"/>
            </a:pPr>
            <a:r>
              <a:rPr lang="en-US" baseline="0" dirty="0" smtClean="0"/>
              <a:t>In the early spring it also means that ground covered by cover crops or cover crop residue may warm more slowly which may delay planting due to cold soil temperatures or slower soil drying times. </a:t>
            </a:r>
            <a:endParaRPr lang="en-US" dirty="0"/>
          </a:p>
        </p:txBody>
      </p:sp>
      <p:sp>
        <p:nvSpPr>
          <p:cNvPr id="4" name="Slide Number Placeholder 3"/>
          <p:cNvSpPr>
            <a:spLocks noGrp="1"/>
          </p:cNvSpPr>
          <p:nvPr>
            <p:ph type="sldNum" sz="quarter" idx="10"/>
          </p:nvPr>
        </p:nvSpPr>
        <p:spPr/>
        <p:txBody>
          <a:bodyPr/>
          <a:lstStyle/>
          <a:p>
            <a:fld id="{FD2D4602-D404-4A8A-85DD-D23A91F65666}" type="slidenum">
              <a:rPr lang="en-US" smtClean="0"/>
              <a:t>9</a:t>
            </a:fld>
            <a:endParaRPr lang="en-US"/>
          </a:p>
        </p:txBody>
      </p:sp>
    </p:spTree>
    <p:extLst>
      <p:ext uri="{BB962C8B-B14F-4D97-AF65-F5344CB8AC3E}">
        <p14:creationId xmlns:p14="http://schemas.microsoft.com/office/powerpoint/2010/main" val="36118284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00197" y="4458971"/>
            <a:ext cx="3211489" cy="945247"/>
          </a:xfrm>
          <a:prstGeom prst="rect">
            <a:avLst/>
          </a:prstGeom>
        </p:spPr>
        <p:txBody>
          <a:bodyPr/>
          <a:lstStyle>
            <a:lvl1pPr algn="r">
              <a:defRPr b="1" baseline="0">
                <a:solidFill>
                  <a:schemeClr val="bg1"/>
                </a:solidFill>
              </a:defRPr>
            </a:lvl1pPr>
          </a:lstStyle>
          <a:p>
            <a:r>
              <a:rPr lang="en-US" dirty="0" smtClean="0"/>
              <a:t>Session 1:</a:t>
            </a:r>
            <a:endParaRPr lang="en-US" dirty="0"/>
          </a:p>
        </p:txBody>
      </p:sp>
    </p:spTree>
    <p:extLst>
      <p:ext uri="{BB962C8B-B14F-4D97-AF65-F5344CB8AC3E}">
        <p14:creationId xmlns:p14="http://schemas.microsoft.com/office/powerpoint/2010/main" val="6658558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CC1A03D-346D-4C46-BBC3-5EF515949A55}" type="datetimeFigureOut">
              <a:rPr lang="en-US" smtClean="0">
                <a:solidFill>
                  <a:prstClr val="black">
                    <a:tint val="75000"/>
                  </a:prstClr>
                </a:solidFill>
              </a:rPr>
              <a:pPr/>
              <a:t>7/23/2019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451DE3A-08E9-C14B-86F8-F9099C2E5B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1584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C1A03D-346D-4C46-BBC3-5EF515949A55}" type="datetimeFigureOut">
              <a:rPr lang="en-US" smtClean="0">
                <a:solidFill>
                  <a:prstClr val="black">
                    <a:tint val="75000"/>
                  </a:prstClr>
                </a:solidFill>
              </a:rPr>
              <a:pPr/>
              <a:t>7/23/2019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451DE3A-08E9-C14B-86F8-F9099C2E5B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01048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C1A03D-346D-4C46-BBC3-5EF515949A55}" type="datetimeFigureOut">
              <a:rPr lang="en-US" smtClean="0">
                <a:solidFill>
                  <a:prstClr val="black">
                    <a:tint val="75000"/>
                  </a:prstClr>
                </a:solidFill>
              </a:rPr>
              <a:pPr/>
              <a:t>7/23/2019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451DE3A-08E9-C14B-86F8-F9099C2E5B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9133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CC1A03D-346D-4C46-BBC3-5EF515949A55}" type="datetimeFigureOut">
              <a:rPr lang="en-US" smtClean="0">
                <a:solidFill>
                  <a:prstClr val="black">
                    <a:tint val="75000"/>
                  </a:prstClr>
                </a:solidFill>
              </a:rPr>
              <a:pPr/>
              <a:t>7/23/2019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451DE3A-08E9-C14B-86F8-F9099C2E5B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5747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C1A03D-346D-4C46-BBC3-5EF515949A55}" type="datetimeFigureOut">
              <a:rPr lang="en-US" smtClean="0">
                <a:solidFill>
                  <a:prstClr val="black">
                    <a:tint val="75000"/>
                  </a:prstClr>
                </a:solidFill>
              </a:rPr>
              <a:pPr/>
              <a:t>7/23/2019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451DE3A-08E9-C14B-86F8-F9099C2E5B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9900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CC1A03D-346D-4C46-BBC3-5EF515949A55}" type="datetimeFigureOut">
              <a:rPr lang="en-US" smtClean="0">
                <a:solidFill>
                  <a:prstClr val="black">
                    <a:tint val="75000"/>
                  </a:prstClr>
                </a:solidFill>
              </a:rPr>
              <a:pPr/>
              <a:t>7/23/2019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451DE3A-08E9-C14B-86F8-F9099C2E5B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6250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CC1A03D-346D-4C46-BBC3-5EF515949A55}" type="datetimeFigureOut">
              <a:rPr lang="en-US" smtClean="0">
                <a:solidFill>
                  <a:prstClr val="black">
                    <a:tint val="75000"/>
                  </a:prstClr>
                </a:solidFill>
              </a:rPr>
              <a:pPr/>
              <a:t>7/23/2019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451DE3A-08E9-C14B-86F8-F9099C2E5B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440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CC1A03D-346D-4C46-BBC3-5EF515949A55}" type="datetimeFigureOut">
              <a:rPr lang="en-US" smtClean="0">
                <a:solidFill>
                  <a:prstClr val="black">
                    <a:tint val="75000"/>
                  </a:prstClr>
                </a:solidFill>
              </a:rPr>
              <a:pPr/>
              <a:t>7/23/2019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451DE3A-08E9-C14B-86F8-F9099C2E5B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50304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CC1A03D-346D-4C46-BBC3-5EF515949A55}" type="datetimeFigureOut">
              <a:rPr lang="en-US" smtClean="0">
                <a:solidFill>
                  <a:prstClr val="black">
                    <a:tint val="75000"/>
                  </a:prstClr>
                </a:solidFill>
              </a:rPr>
              <a:pPr/>
              <a:t>7/23/2019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451DE3A-08E9-C14B-86F8-F9099C2E5B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6970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C1A03D-346D-4C46-BBC3-5EF515949A55}" type="datetimeFigureOut">
              <a:rPr lang="en-US" smtClean="0">
                <a:solidFill>
                  <a:prstClr val="black">
                    <a:tint val="75000"/>
                  </a:prstClr>
                </a:solidFill>
              </a:rPr>
              <a:pPr/>
              <a:t>7/23/2019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451DE3A-08E9-C14B-86F8-F9099C2E5B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09203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CC1A03D-346D-4C46-BBC3-5EF515949A55}" type="datetimeFigureOut">
              <a:rPr lang="en-US" smtClean="0">
                <a:solidFill>
                  <a:prstClr val="black">
                    <a:tint val="75000"/>
                  </a:prstClr>
                </a:solidFill>
              </a:rPr>
              <a:pPr/>
              <a:t>7/23/2019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451DE3A-08E9-C14B-86F8-F9099C2E5B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026310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2.jp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7" name="Picture 6" descr="Cover Crop Training-title slid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 y="342900"/>
            <a:ext cx="9101328" cy="6156960"/>
          </a:xfrm>
          <a:prstGeom prst="rect">
            <a:avLst/>
          </a:prstGeom>
        </p:spPr>
      </p:pic>
    </p:spTree>
    <p:extLst>
      <p:ext uri="{BB962C8B-B14F-4D97-AF65-F5344CB8AC3E}">
        <p14:creationId xmlns:p14="http://schemas.microsoft.com/office/powerpoint/2010/main" val="443780641"/>
      </p:ext>
    </p:extLst>
  </p:cSld>
  <p:clrMap bg1="lt1" tx1="dk1" bg2="lt2" tx2="dk2" accent1="accent1" accent2="accent2" accent3="accent3" accent4="accent4" accent5="accent5" accent6="accent6" hlink="hlink" folHlink="folHlink"/>
  <p:sldLayoutIdLst>
    <p:sldLayoutId id="2147483673"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1CC1A03D-346D-4C46-BBC3-5EF515949A55}" type="datetimeFigureOut">
              <a:rPr lang="en-US" smtClean="0">
                <a:solidFill>
                  <a:prstClr val="black">
                    <a:tint val="75000"/>
                  </a:prstClr>
                </a:solidFill>
              </a:rPr>
              <a:pPr defTabSz="457200"/>
              <a:t>7/23/2019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7451DE3A-08E9-C14B-86F8-F9099C2E5B85}" type="slidenum">
              <a:rPr lang="en-US" smtClean="0">
                <a:solidFill>
                  <a:prstClr val="black">
                    <a:tint val="75000"/>
                  </a:prstClr>
                </a:solidFill>
              </a:rPr>
              <a:pPr defTabSz="457200"/>
              <a:t>‹#›</a:t>
            </a:fld>
            <a:endParaRPr lang="en-US">
              <a:solidFill>
                <a:prstClr val="black">
                  <a:tint val="75000"/>
                </a:prstClr>
              </a:solidFill>
            </a:endParaRPr>
          </a:p>
        </p:txBody>
      </p:sp>
      <p:pic>
        <p:nvPicPr>
          <p:cNvPr id="7" name="Picture 6" descr="CoverCrop-footer.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5357807"/>
            <a:ext cx="9144000" cy="1511808"/>
          </a:xfrm>
          <a:prstGeom prst="rect">
            <a:avLst/>
          </a:prstGeom>
        </p:spPr>
      </p:pic>
    </p:spTree>
    <p:extLst>
      <p:ext uri="{BB962C8B-B14F-4D97-AF65-F5344CB8AC3E}">
        <p14:creationId xmlns:p14="http://schemas.microsoft.com/office/powerpoint/2010/main" val="3743691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23.jpe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hyperlink" Target="https://link.springer.com/article/10.1007/s13593-013-0197-y" TargetMode="External"/><Relationship Id="rId3" Type="http://schemas.openxmlformats.org/officeDocument/2006/relationships/hyperlink" Target="http://www.fao.org/3/a-bc595e.pdf" TargetMode="External"/><Relationship Id="rId7" Type="http://schemas.openxmlformats.org/officeDocument/2006/relationships/hyperlink" Target="https://www.sare.org/Learning-Center/Books/Managing-Cover-Crops-Profitably-3rd-Edition/Text-Version/Printable-Version"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hyperlink" Target="https://www.sare.org/content/download/80998/1422252/10_ways_cover_crops_enhance_soil_health.pdf?inlinedownload=1" TargetMode="External"/><Relationship Id="rId5" Type="http://schemas.openxmlformats.org/officeDocument/2006/relationships/hyperlink" Target="https://www.sare.org/content/download/80110/1406605/Cover_Crops_at_Work_-_Keeping_Nutrients_Out_of_Waterways.pdf?inlinedownload=1" TargetMode="External"/><Relationship Id="rId4" Type="http://schemas.openxmlformats.org/officeDocument/2006/relationships/hyperlink" Target="https://www.sare.org/content/download/80109/1406598/Cover_Crops_at_Work_-_Increasing_Infiltration.pdf?inlinedownload=1" TargetMode="External"/><Relationship Id="rId9" Type="http://schemas.openxmlformats.org/officeDocument/2006/relationships/hyperlink" Target="https://nph.onlinelibrary.wiley.com/doi/full/10.1111/j.1469-8137.2010.03230.x"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Title 1"/>
          <p:cNvSpPr txBox="1">
            <a:spLocks/>
          </p:cNvSpPr>
          <p:nvPr/>
        </p:nvSpPr>
        <p:spPr>
          <a:xfrm>
            <a:off x="3891540" y="4458971"/>
            <a:ext cx="4999243" cy="945247"/>
          </a:xfrm>
          <a:prstGeom prst="rect">
            <a:avLst/>
          </a:prstGeom>
        </p:spPr>
        <p:txBody>
          <a:bodyPr/>
          <a:lstStyle>
            <a:lvl1pPr algn="r" defTabSz="457200" rtl="0" eaLnBrk="1" latinLnBrk="0" hangingPunct="1">
              <a:spcBef>
                <a:spcPct val="0"/>
              </a:spcBef>
              <a:buNone/>
              <a:defRPr sz="4400" b="1" kern="1200" baseline="0">
                <a:solidFill>
                  <a:schemeClr val="bg1"/>
                </a:solidFill>
                <a:latin typeface="+mj-lt"/>
                <a:ea typeface="+mj-ea"/>
                <a:cs typeface="+mj-cs"/>
              </a:defRPr>
            </a:lvl1pPr>
          </a:lstStyle>
          <a:p>
            <a:pPr algn="l"/>
            <a:r>
              <a:rPr lang="en-US" sz="3600" dirty="0">
                <a:solidFill>
                  <a:srgbClr val="000000"/>
                </a:solidFill>
              </a:rPr>
              <a:t>Why Plant Cover Crops?</a:t>
            </a:r>
          </a:p>
        </p:txBody>
      </p:sp>
      <p:sp>
        <p:nvSpPr>
          <p:cNvPr id="4" name="Title 1"/>
          <p:cNvSpPr txBox="1">
            <a:spLocks/>
          </p:cNvSpPr>
          <p:nvPr/>
        </p:nvSpPr>
        <p:spPr>
          <a:xfrm>
            <a:off x="3891540" y="4458971"/>
            <a:ext cx="3211489" cy="945247"/>
          </a:xfrm>
          <a:prstGeom prst="rect">
            <a:avLst/>
          </a:prstGeom>
        </p:spPr>
        <p:txBody>
          <a:bodyPr/>
          <a:lstStyle>
            <a:lvl1pPr algn="r" defTabSz="457200" rtl="0" eaLnBrk="1" latinLnBrk="0" hangingPunct="1">
              <a:spcBef>
                <a:spcPct val="0"/>
              </a:spcBef>
              <a:buNone/>
              <a:defRPr sz="4400" b="1" kern="1200" baseline="0">
                <a:solidFill>
                  <a:schemeClr val="bg1"/>
                </a:solidFill>
                <a:latin typeface="+mj-lt"/>
                <a:ea typeface="+mj-ea"/>
                <a:cs typeface="+mj-cs"/>
              </a:defRPr>
            </a:lvl1pPr>
          </a:lstStyle>
          <a:p>
            <a:endParaRPr lang="en-US" dirty="0">
              <a:solidFill>
                <a:prstClr val="white"/>
              </a:solidFill>
            </a:endParaRPr>
          </a:p>
        </p:txBody>
      </p:sp>
    </p:spTree>
    <p:extLst>
      <p:ext uri="{BB962C8B-B14F-4D97-AF65-F5344CB8AC3E}">
        <p14:creationId xmlns:p14="http://schemas.microsoft.com/office/powerpoint/2010/main" val="23697010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b="1" dirty="0" smtClean="0"/>
              <a:t>Cover crops can increase water infiltration and break up hard pans</a:t>
            </a:r>
            <a:endParaRPr lang="en-US" b="1" dirty="0"/>
          </a:p>
        </p:txBody>
      </p:sp>
      <p:pic>
        <p:nvPicPr>
          <p:cNvPr id="6" name="Content Placeholder 5"/>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l="14752" r="19411"/>
          <a:stretch/>
        </p:blipFill>
        <p:spPr>
          <a:xfrm rot="5400000">
            <a:off x="701808" y="1291300"/>
            <a:ext cx="4079630" cy="4648199"/>
          </a:xfr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7808" t="24468" r="11491" b="9901"/>
          <a:stretch/>
        </p:blipFill>
        <p:spPr>
          <a:xfrm rot="5400000">
            <a:off x="4265508" y="2371957"/>
            <a:ext cx="4103125" cy="2502695"/>
          </a:xfrm>
          <a:prstGeom prst="rect">
            <a:avLst/>
          </a:prstGeom>
        </p:spPr>
      </p:pic>
      <p:cxnSp>
        <p:nvCxnSpPr>
          <p:cNvPr id="9" name="Straight Arrow Connector 8"/>
          <p:cNvCxnSpPr/>
          <p:nvPr/>
        </p:nvCxnSpPr>
        <p:spPr>
          <a:xfrm flipH="1">
            <a:off x="7360091" y="3114040"/>
            <a:ext cx="2980" cy="2516737"/>
          </a:xfrm>
          <a:prstGeom prst="straightConnector1">
            <a:avLst/>
          </a:prstGeom>
          <a:ln w="69850">
            <a:solidFill>
              <a:srgbClr val="FFFF00"/>
            </a:solidFill>
            <a:headEnd type="triangle"/>
            <a:tailEnd type="triangle"/>
          </a:ln>
          <a:effectLst>
            <a:glow rad="25400">
              <a:schemeClr val="bg1"/>
            </a:glow>
          </a:effectLst>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135131" y="4694703"/>
            <a:ext cx="1494845" cy="707886"/>
          </a:xfrm>
          <a:prstGeom prst="rect">
            <a:avLst/>
          </a:prstGeom>
          <a:noFill/>
        </p:spPr>
        <p:txBody>
          <a:bodyPr wrap="square" rtlCol="0">
            <a:spAutoFit/>
          </a:bodyPr>
          <a:lstStyle/>
          <a:p>
            <a:r>
              <a:rPr lang="en-US" sz="4000" b="1" i="1" dirty="0">
                <a:effectLst>
                  <a:glow rad="127000">
                    <a:schemeClr val="bg1"/>
                  </a:glow>
                </a:effectLst>
              </a:rPr>
              <a:t>3 feet</a:t>
            </a:r>
            <a:endParaRPr lang="en-US" sz="2400" b="1" i="1" dirty="0">
              <a:effectLst>
                <a:glow rad="127000">
                  <a:schemeClr val="bg1"/>
                </a:glow>
              </a:effectLst>
            </a:endParaRPr>
          </a:p>
        </p:txBody>
      </p:sp>
      <p:sp>
        <p:nvSpPr>
          <p:cNvPr id="12" name="TextBox 11"/>
          <p:cNvSpPr txBox="1"/>
          <p:nvPr/>
        </p:nvSpPr>
        <p:spPr>
          <a:xfrm>
            <a:off x="680805" y="4245782"/>
            <a:ext cx="4783204" cy="1384995"/>
          </a:xfrm>
          <a:prstGeom prst="rect">
            <a:avLst/>
          </a:prstGeom>
          <a:noFill/>
        </p:spPr>
        <p:txBody>
          <a:bodyPr wrap="square" rtlCol="0">
            <a:spAutoFit/>
          </a:bodyPr>
          <a:lstStyle/>
          <a:p>
            <a:r>
              <a:rPr lang="en-US" sz="2800" dirty="0">
                <a:solidFill>
                  <a:schemeClr val="bg1"/>
                </a:solidFill>
                <a:effectLst>
                  <a:glow rad="76200">
                    <a:schemeClr val="tx1"/>
                  </a:glow>
                </a:effectLst>
              </a:rPr>
              <a:t>Research has shown cover crops can increase water infiltration by 8 % to 528 % </a:t>
            </a:r>
            <a:r>
              <a:rPr lang="en-US" sz="2800" baseline="30000" dirty="0">
                <a:solidFill>
                  <a:schemeClr val="bg1"/>
                </a:solidFill>
                <a:effectLst>
                  <a:glow rad="76200">
                    <a:schemeClr val="tx1"/>
                  </a:glow>
                </a:effectLst>
              </a:rPr>
              <a:t>2</a:t>
            </a:r>
            <a:endParaRPr lang="en-US" sz="1600" baseline="30000" dirty="0">
              <a:solidFill>
                <a:schemeClr val="bg1"/>
              </a:solidFill>
              <a:effectLst>
                <a:glow rad="76200">
                  <a:schemeClr val="tx1"/>
                </a:glow>
              </a:effectLst>
            </a:endParaRPr>
          </a:p>
        </p:txBody>
      </p:sp>
    </p:spTree>
    <p:extLst>
      <p:ext uri="{BB962C8B-B14F-4D97-AF65-F5344CB8AC3E}">
        <p14:creationId xmlns:p14="http://schemas.microsoft.com/office/powerpoint/2010/main" val="12551335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999" y="48719"/>
            <a:ext cx="8229600" cy="1143000"/>
          </a:xfrm>
        </p:spPr>
        <p:txBody>
          <a:bodyPr>
            <a:normAutofit fontScale="90000"/>
          </a:bodyPr>
          <a:lstStyle/>
          <a:p>
            <a:pPr algn="l"/>
            <a:r>
              <a:rPr lang="en-US" dirty="0" smtClean="0"/>
              <a:t>Cover crops can increase soil nitrogen</a:t>
            </a:r>
            <a:endParaRPr lang="en-US" dirty="0"/>
          </a:p>
        </p:txBody>
      </p:sp>
      <p:pic>
        <p:nvPicPr>
          <p:cNvPr id="10"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l="5330"/>
          <a:stretch/>
        </p:blipFill>
        <p:spPr>
          <a:xfrm rot="5400000">
            <a:off x="197335" y="1577704"/>
            <a:ext cx="4403761" cy="3488750"/>
          </a:xfrm>
          <a:prstGeom prst="rect">
            <a:avLst/>
          </a:prstGeom>
          <a:effectLst>
            <a:softEdge rad="88900"/>
          </a:effectLst>
        </p:spPr>
      </p:pic>
      <p:sp>
        <p:nvSpPr>
          <p:cNvPr id="13" name="TextBox 12"/>
          <p:cNvSpPr txBox="1"/>
          <p:nvPr/>
        </p:nvSpPr>
        <p:spPr>
          <a:xfrm>
            <a:off x="4624516" y="879000"/>
            <a:ext cx="3188046" cy="400110"/>
          </a:xfrm>
          <a:prstGeom prst="rect">
            <a:avLst/>
          </a:prstGeom>
          <a:noFill/>
        </p:spPr>
        <p:txBody>
          <a:bodyPr wrap="square" rtlCol="0">
            <a:spAutoFit/>
          </a:bodyPr>
          <a:lstStyle/>
          <a:p>
            <a:r>
              <a:rPr lang="en-US" sz="2000" b="1" i="1" dirty="0">
                <a:effectLst>
                  <a:glow rad="127000">
                    <a:schemeClr val="bg1"/>
                  </a:glow>
                </a:effectLst>
              </a:rPr>
              <a:t>Biological Nitrogen Fixation </a:t>
            </a:r>
            <a:endParaRPr lang="en-US" sz="1200" b="1" i="1" dirty="0">
              <a:effectLst>
                <a:glow rad="127000">
                  <a:schemeClr val="bg1"/>
                </a:glow>
              </a:effectLst>
            </a:endParaRPr>
          </a:p>
        </p:txBody>
      </p:sp>
      <p:sp>
        <p:nvSpPr>
          <p:cNvPr id="14" name="Line Callout 1 (Border and Accent Bar) 13"/>
          <p:cNvSpPr/>
          <p:nvPr/>
        </p:nvSpPr>
        <p:spPr>
          <a:xfrm>
            <a:off x="4719233" y="1279110"/>
            <a:ext cx="3093329" cy="3964838"/>
          </a:xfrm>
          <a:prstGeom prst="accentBorderCallout1">
            <a:avLst>
              <a:gd name="adj1" fmla="val 86174"/>
              <a:gd name="adj2" fmla="val -6809"/>
              <a:gd name="adj3" fmla="val 79787"/>
              <a:gd name="adj4" fmla="val -21107"/>
            </a:avLst>
          </a:prstGeom>
          <a:solidFill>
            <a:schemeClr val="accent2">
              <a:lumMod val="75000"/>
            </a:scheme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4624516" y="5231572"/>
            <a:ext cx="3188046" cy="584775"/>
          </a:xfrm>
          <a:prstGeom prst="rect">
            <a:avLst/>
          </a:prstGeom>
          <a:noFill/>
        </p:spPr>
        <p:txBody>
          <a:bodyPr wrap="square" rtlCol="0">
            <a:spAutoFit/>
          </a:bodyPr>
          <a:lstStyle/>
          <a:p>
            <a:r>
              <a:rPr lang="en-US" sz="1600" b="1" i="1" dirty="0">
                <a:effectLst>
                  <a:glow rad="127000">
                    <a:schemeClr val="bg1"/>
                  </a:glow>
                </a:effectLst>
              </a:rPr>
              <a:t>Rhizobia bacteria live inside the roots of legumes  </a:t>
            </a:r>
            <a:endParaRPr lang="en-US" sz="1050" b="1" i="1" dirty="0">
              <a:effectLst>
                <a:glow rad="127000">
                  <a:schemeClr val="bg1"/>
                </a:glow>
              </a:effectLst>
            </a:endParaRPr>
          </a:p>
        </p:txBody>
      </p:sp>
      <p:pic>
        <p:nvPicPr>
          <p:cNvPr id="12" name="Content Placeholder 11"/>
          <p:cNvPicPr>
            <a:picLocks noGrp="1" noChangeAspect="1"/>
          </p:cNvPicPr>
          <p:nvPr>
            <p:ph sz="half" idx="1"/>
          </p:nvPr>
        </p:nvPicPr>
        <p:blipFill rotWithShape="1">
          <a:blip r:embed="rId4" cstate="print">
            <a:extLst>
              <a:ext uri="{28A0092B-C50C-407E-A947-70E740481C1C}">
                <a14:useLocalDpi xmlns:a14="http://schemas.microsoft.com/office/drawing/2010/main" val="0"/>
              </a:ext>
            </a:extLst>
          </a:blip>
          <a:stretch/>
        </p:blipFill>
        <p:spPr>
          <a:xfrm rot="5400000">
            <a:off x="4315146" y="1784555"/>
            <a:ext cx="3806786" cy="2854180"/>
          </a:xfrm>
          <a:effectLst>
            <a:softEdge rad="88900"/>
          </a:effectLst>
        </p:spPr>
      </p:pic>
    </p:spTree>
    <p:extLst>
      <p:ext uri="{BB962C8B-B14F-4D97-AF65-F5344CB8AC3E}">
        <p14:creationId xmlns:p14="http://schemas.microsoft.com/office/powerpoint/2010/main" val="5748671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b="15727"/>
          <a:stretch/>
        </p:blipFill>
        <p:spPr>
          <a:xfrm>
            <a:off x="0" y="1267059"/>
            <a:ext cx="9144000" cy="4036461"/>
          </a:xfrm>
          <a:prstGeom prst="rect">
            <a:avLst/>
          </a:prstGeom>
        </p:spPr>
      </p:pic>
      <p:sp>
        <p:nvSpPr>
          <p:cNvPr id="2" name="Title 1"/>
          <p:cNvSpPr>
            <a:spLocks noGrp="1"/>
          </p:cNvSpPr>
          <p:nvPr>
            <p:ph type="title"/>
          </p:nvPr>
        </p:nvSpPr>
        <p:spPr>
          <a:xfrm>
            <a:off x="117233" y="97031"/>
            <a:ext cx="8804031" cy="1325563"/>
          </a:xfrm>
        </p:spPr>
        <p:txBody>
          <a:bodyPr>
            <a:normAutofit fontScale="90000"/>
          </a:bodyPr>
          <a:lstStyle/>
          <a:p>
            <a:pPr algn="l"/>
            <a:r>
              <a:rPr lang="en-US" b="1" dirty="0"/>
              <a:t>Cover crops can </a:t>
            </a:r>
            <a:r>
              <a:rPr lang="en-US" b="1" dirty="0" smtClean="0"/>
              <a:t>reduce nutrient losses</a:t>
            </a:r>
            <a:endParaRPr lang="en-US" b="1" dirty="0"/>
          </a:p>
        </p:txBody>
      </p:sp>
      <p:sp>
        <p:nvSpPr>
          <p:cNvPr id="7" name="TextBox 6"/>
          <p:cNvSpPr txBox="1"/>
          <p:nvPr/>
        </p:nvSpPr>
        <p:spPr>
          <a:xfrm>
            <a:off x="117232" y="2239300"/>
            <a:ext cx="7931745" cy="1384995"/>
          </a:xfrm>
          <a:prstGeom prst="rect">
            <a:avLst/>
          </a:prstGeom>
          <a:noFill/>
        </p:spPr>
        <p:txBody>
          <a:bodyPr wrap="square" rtlCol="0">
            <a:spAutoFit/>
          </a:bodyPr>
          <a:lstStyle/>
          <a:p>
            <a:r>
              <a:rPr lang="en-US" sz="2800" dirty="0">
                <a:solidFill>
                  <a:schemeClr val="bg1"/>
                </a:solidFill>
                <a:effectLst>
                  <a:glow rad="76200">
                    <a:schemeClr val="tx1"/>
                  </a:glow>
                </a:effectLst>
              </a:rPr>
              <a:t>Research has shown </a:t>
            </a:r>
            <a:r>
              <a:rPr lang="en-US" sz="2800" dirty="0" smtClean="0">
                <a:solidFill>
                  <a:schemeClr val="bg1"/>
                </a:solidFill>
                <a:effectLst>
                  <a:glow rad="76200">
                    <a:schemeClr val="tx1"/>
                  </a:glow>
                </a:effectLst>
              </a:rPr>
              <a:t>1% to 89</a:t>
            </a:r>
            <a:r>
              <a:rPr lang="en-US" sz="2800" dirty="0">
                <a:solidFill>
                  <a:schemeClr val="bg1"/>
                </a:solidFill>
                <a:effectLst>
                  <a:glow rad="76200">
                    <a:schemeClr val="tx1"/>
                  </a:glow>
                </a:effectLst>
              </a:rPr>
              <a:t>%  </a:t>
            </a:r>
            <a:r>
              <a:rPr lang="en-US" sz="2800" dirty="0" smtClean="0">
                <a:solidFill>
                  <a:schemeClr val="bg1"/>
                </a:solidFill>
                <a:effectLst>
                  <a:glow rad="76200">
                    <a:schemeClr val="tx1"/>
                  </a:glow>
                </a:effectLst>
              </a:rPr>
              <a:t>less </a:t>
            </a:r>
            <a:r>
              <a:rPr lang="en-US" sz="2800" dirty="0">
                <a:solidFill>
                  <a:schemeClr val="bg1"/>
                </a:solidFill>
                <a:effectLst>
                  <a:glow rad="76200">
                    <a:schemeClr val="tx1"/>
                  </a:glow>
                </a:effectLst>
              </a:rPr>
              <a:t>Nitrogen </a:t>
            </a:r>
            <a:r>
              <a:rPr lang="en-US" sz="2800" dirty="0" smtClean="0">
                <a:solidFill>
                  <a:schemeClr val="bg1"/>
                </a:solidFill>
                <a:effectLst>
                  <a:glow rad="76200">
                    <a:schemeClr val="tx1"/>
                  </a:glow>
                </a:effectLst>
              </a:rPr>
              <a:t>and 15</a:t>
            </a:r>
            <a:r>
              <a:rPr lang="en-US" sz="2800" dirty="0">
                <a:solidFill>
                  <a:schemeClr val="bg1"/>
                </a:solidFill>
                <a:effectLst>
                  <a:glow rad="76200">
                    <a:schemeClr val="tx1"/>
                  </a:glow>
                </a:effectLst>
              </a:rPr>
              <a:t>% to 92% </a:t>
            </a:r>
            <a:r>
              <a:rPr lang="en-US" sz="2800" dirty="0" smtClean="0">
                <a:solidFill>
                  <a:schemeClr val="bg1"/>
                </a:solidFill>
                <a:effectLst>
                  <a:glow rad="76200">
                    <a:schemeClr val="tx1"/>
                  </a:glow>
                </a:effectLst>
              </a:rPr>
              <a:t>less Phosphorus in </a:t>
            </a:r>
            <a:r>
              <a:rPr lang="en-US" sz="2800" dirty="0">
                <a:solidFill>
                  <a:schemeClr val="bg1"/>
                </a:solidFill>
                <a:effectLst>
                  <a:glow rad="76200">
                    <a:schemeClr val="tx1"/>
                  </a:glow>
                </a:effectLst>
              </a:rPr>
              <a:t>runoff samples </a:t>
            </a:r>
            <a:r>
              <a:rPr lang="en-US" sz="2800" dirty="0" smtClean="0">
                <a:solidFill>
                  <a:schemeClr val="bg1"/>
                </a:solidFill>
                <a:effectLst>
                  <a:glow rad="76200">
                    <a:schemeClr val="tx1"/>
                  </a:glow>
                </a:effectLst>
              </a:rPr>
              <a:t>collected from </a:t>
            </a:r>
            <a:r>
              <a:rPr lang="en-US" sz="2800" dirty="0">
                <a:solidFill>
                  <a:schemeClr val="bg1"/>
                </a:solidFill>
                <a:effectLst>
                  <a:glow rad="76200">
                    <a:schemeClr val="tx1"/>
                  </a:glow>
                </a:effectLst>
              </a:rPr>
              <a:t>cover cropped ground</a:t>
            </a:r>
            <a:r>
              <a:rPr lang="en-US" sz="2800" baseline="30000" dirty="0">
                <a:solidFill>
                  <a:schemeClr val="bg1"/>
                </a:solidFill>
                <a:effectLst>
                  <a:glow rad="76200">
                    <a:schemeClr val="tx1"/>
                  </a:glow>
                </a:effectLst>
              </a:rPr>
              <a:t>3</a:t>
            </a:r>
          </a:p>
        </p:txBody>
      </p:sp>
    </p:spTree>
    <p:extLst>
      <p:ext uri="{BB962C8B-B14F-4D97-AF65-F5344CB8AC3E}">
        <p14:creationId xmlns:p14="http://schemas.microsoft.com/office/powerpoint/2010/main" val="4341700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b="1" dirty="0" smtClean="0"/>
              <a:t>Cover crops can support beneficial soil microorganisms</a:t>
            </a:r>
            <a:endParaRPr lang="en-US" b="1" dirty="0"/>
          </a:p>
        </p:txBody>
      </p:sp>
      <p:sp>
        <p:nvSpPr>
          <p:cNvPr id="3" name="Content Placeholder 2"/>
          <p:cNvSpPr>
            <a:spLocks noGrp="1"/>
          </p:cNvSpPr>
          <p:nvPr>
            <p:ph sz="half" idx="1"/>
          </p:nvPr>
        </p:nvSpPr>
        <p:spPr>
          <a:xfrm>
            <a:off x="488224" y="1684949"/>
            <a:ext cx="4233167" cy="1972652"/>
          </a:xfrm>
        </p:spPr>
        <p:txBody>
          <a:bodyPr>
            <a:noAutofit/>
          </a:bodyPr>
          <a:lstStyle/>
          <a:p>
            <a:pPr marL="0" indent="0">
              <a:buNone/>
            </a:pPr>
            <a:r>
              <a:rPr lang="en-US" sz="2000" u="sng" dirty="0"/>
              <a:t>Example: </a:t>
            </a:r>
            <a:endParaRPr lang="en-US" sz="2000" u="sng" dirty="0" smtClean="0"/>
          </a:p>
          <a:p>
            <a:pPr marL="0" indent="0">
              <a:buNone/>
            </a:pPr>
            <a:r>
              <a:rPr lang="en-US" sz="2000" b="1" dirty="0" err="1" smtClean="0">
                <a:solidFill>
                  <a:schemeClr val="accent5"/>
                </a:solidFill>
              </a:rPr>
              <a:t>Arbuscular</a:t>
            </a:r>
            <a:r>
              <a:rPr lang="en-US" sz="2000" b="1" dirty="0" smtClean="0">
                <a:solidFill>
                  <a:schemeClr val="accent5"/>
                </a:solidFill>
              </a:rPr>
              <a:t> </a:t>
            </a:r>
            <a:r>
              <a:rPr lang="en-US" sz="2000" b="1" dirty="0" err="1">
                <a:solidFill>
                  <a:schemeClr val="accent5"/>
                </a:solidFill>
              </a:rPr>
              <a:t>mycorrhizal</a:t>
            </a:r>
            <a:r>
              <a:rPr lang="en-US" sz="2000" b="1" dirty="0">
                <a:solidFill>
                  <a:schemeClr val="accent5"/>
                </a:solidFill>
              </a:rPr>
              <a:t> fungi (AMF) </a:t>
            </a:r>
            <a:r>
              <a:rPr lang="en-US" sz="2000" dirty="0"/>
              <a:t>live inside the roots of </a:t>
            </a:r>
            <a:r>
              <a:rPr lang="en-US" altLang="en-US" sz="2000" dirty="0"/>
              <a:t>&gt;80% of plant species. </a:t>
            </a:r>
          </a:p>
          <a:p>
            <a:r>
              <a:rPr lang="en-US" altLang="en-US" sz="2000" dirty="0"/>
              <a:t>They </a:t>
            </a:r>
            <a:r>
              <a:rPr lang="en-US" altLang="en-US" sz="2000" dirty="0" smtClean="0"/>
              <a:t>help plants </a:t>
            </a:r>
            <a:r>
              <a:rPr lang="en-US" altLang="en-US" sz="2000" dirty="0"/>
              <a:t>through increased nutrient uptake, </a:t>
            </a:r>
            <a:r>
              <a:rPr lang="en-US" altLang="en-US" sz="2000" dirty="0" smtClean="0"/>
              <a:t>and increase resistance </a:t>
            </a:r>
            <a:r>
              <a:rPr lang="en-US" altLang="en-US" sz="2000" dirty="0"/>
              <a:t>to stresses (drought, root pathogens)</a:t>
            </a:r>
          </a:p>
          <a:p>
            <a:r>
              <a:rPr lang="en-US" altLang="en-US" sz="2000" i="1" dirty="0"/>
              <a:t>They require a plant host to survive. </a:t>
            </a:r>
          </a:p>
          <a:p>
            <a:r>
              <a:rPr lang="en-US" altLang="en-US" sz="2000" dirty="0"/>
              <a:t>Cover crops can help increase </a:t>
            </a:r>
            <a:r>
              <a:rPr lang="en-US" altLang="en-US" sz="2000" dirty="0" smtClean="0"/>
              <a:t>AMF </a:t>
            </a:r>
            <a:r>
              <a:rPr lang="en-US" altLang="en-US" sz="2000" dirty="0"/>
              <a:t>populations in the soil </a:t>
            </a:r>
            <a:r>
              <a:rPr lang="en-US" altLang="en-US" sz="2000" baseline="30000" dirty="0"/>
              <a:t>6,7</a:t>
            </a:r>
            <a:endParaRPr lang="en-US" sz="2000"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5323772" y="1199473"/>
            <a:ext cx="3113239" cy="3816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4818508" y="4664101"/>
            <a:ext cx="4123766" cy="646331"/>
          </a:xfrm>
          <a:prstGeom prst="rect">
            <a:avLst/>
          </a:prstGeom>
        </p:spPr>
        <p:txBody>
          <a:bodyPr wrap="square">
            <a:spAutoFit/>
          </a:bodyPr>
          <a:lstStyle/>
          <a:p>
            <a:pPr algn="ctr"/>
            <a:r>
              <a:rPr lang="en-US" i="1" dirty="0">
                <a:effectLst>
                  <a:glow rad="228600">
                    <a:schemeClr val="bg1">
                      <a:alpha val="96000"/>
                    </a:schemeClr>
                  </a:glow>
                </a:effectLst>
              </a:rPr>
              <a:t>Strawberry root colonized by </a:t>
            </a:r>
            <a:r>
              <a:rPr lang="en-US" i="1" dirty="0" err="1">
                <a:effectLst>
                  <a:glow rad="228600">
                    <a:schemeClr val="bg1">
                      <a:alpha val="96000"/>
                    </a:schemeClr>
                  </a:glow>
                </a:effectLst>
              </a:rPr>
              <a:t>arbuscular</a:t>
            </a:r>
            <a:r>
              <a:rPr lang="en-US" i="1" dirty="0">
                <a:effectLst>
                  <a:glow rad="228600">
                    <a:schemeClr val="bg1">
                      <a:alpha val="96000"/>
                    </a:schemeClr>
                  </a:glow>
                </a:effectLst>
              </a:rPr>
              <a:t> </a:t>
            </a:r>
            <a:r>
              <a:rPr lang="en-US" i="1" dirty="0" err="1">
                <a:effectLst>
                  <a:glow rad="228600">
                    <a:schemeClr val="bg1">
                      <a:alpha val="96000"/>
                    </a:schemeClr>
                  </a:glow>
                </a:effectLst>
              </a:rPr>
              <a:t>mycorrhizal</a:t>
            </a:r>
            <a:r>
              <a:rPr lang="en-US" i="1" dirty="0">
                <a:effectLst>
                  <a:glow rad="228600">
                    <a:schemeClr val="bg1">
                      <a:alpha val="96000"/>
                    </a:schemeClr>
                  </a:glow>
                </a:effectLst>
              </a:rPr>
              <a:t> fungi (AMF) (stained blue)</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28992" y="920487"/>
            <a:ext cx="1934308" cy="467430"/>
          </a:xfrm>
          <a:prstGeom prst="rect">
            <a:avLst/>
          </a:prstGeom>
        </p:spPr>
      </p:pic>
    </p:spTree>
    <p:extLst>
      <p:ext uri="{BB962C8B-B14F-4D97-AF65-F5344CB8AC3E}">
        <p14:creationId xmlns:p14="http://schemas.microsoft.com/office/powerpoint/2010/main" val="34924048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r="30220"/>
          <a:stretch/>
        </p:blipFill>
        <p:spPr>
          <a:xfrm rot="5400000">
            <a:off x="5442015" y="1577162"/>
            <a:ext cx="3568496" cy="3835473"/>
          </a:xfrm>
        </p:spPr>
      </p:pic>
      <p:pic>
        <p:nvPicPr>
          <p:cNvPr id="7" name="Picture 6"/>
          <p:cNvPicPr>
            <a:picLocks noChangeAspect="1"/>
          </p:cNvPicPr>
          <p:nvPr/>
        </p:nvPicPr>
        <p:blipFill rotWithShape="1">
          <a:blip r:embed="rId4"/>
          <a:srcRect l="1489" r="25672" b="32122"/>
          <a:stretch/>
        </p:blipFill>
        <p:spPr>
          <a:xfrm>
            <a:off x="58077" y="1710650"/>
            <a:ext cx="5080317" cy="3550668"/>
          </a:xfrm>
          <a:prstGeom prst="rect">
            <a:avLst/>
          </a:prstGeom>
        </p:spPr>
      </p:pic>
      <p:sp>
        <p:nvSpPr>
          <p:cNvPr id="2" name="Title 1"/>
          <p:cNvSpPr>
            <a:spLocks noGrp="1"/>
          </p:cNvSpPr>
          <p:nvPr>
            <p:ph type="title"/>
          </p:nvPr>
        </p:nvSpPr>
        <p:spPr/>
        <p:txBody>
          <a:bodyPr>
            <a:normAutofit fontScale="90000"/>
          </a:bodyPr>
          <a:lstStyle/>
          <a:p>
            <a:pPr algn="l"/>
            <a:r>
              <a:rPr lang="en-US" b="1" dirty="0" smtClean="0"/>
              <a:t>Cover crops can provide habitat for beneficial insects</a:t>
            </a:r>
            <a:endParaRPr lang="en-US" b="1" dirty="0"/>
          </a:p>
        </p:txBody>
      </p:sp>
      <p:sp>
        <p:nvSpPr>
          <p:cNvPr id="9" name="TextBox 8"/>
          <p:cNvSpPr txBox="1"/>
          <p:nvPr/>
        </p:nvSpPr>
        <p:spPr>
          <a:xfrm>
            <a:off x="5138394" y="1742614"/>
            <a:ext cx="1387923" cy="400110"/>
          </a:xfrm>
          <a:prstGeom prst="rect">
            <a:avLst/>
          </a:prstGeom>
          <a:noFill/>
        </p:spPr>
        <p:txBody>
          <a:bodyPr wrap="square" rtlCol="0">
            <a:spAutoFit/>
          </a:bodyPr>
          <a:lstStyle/>
          <a:p>
            <a:pPr algn="r"/>
            <a:r>
              <a:rPr lang="en-US" sz="2000" dirty="0">
                <a:effectLst>
                  <a:glow rad="127000">
                    <a:schemeClr val="bg1"/>
                  </a:glow>
                </a:effectLst>
              </a:rPr>
              <a:t>Mid Fall</a:t>
            </a:r>
            <a:endParaRPr lang="en-US" sz="1200" dirty="0">
              <a:effectLst>
                <a:glow rad="127000">
                  <a:schemeClr val="bg1"/>
                </a:glow>
              </a:effectLst>
            </a:endParaRPr>
          </a:p>
        </p:txBody>
      </p:sp>
      <p:sp>
        <p:nvSpPr>
          <p:cNvPr id="10" name="TextBox 9"/>
          <p:cNvSpPr txBox="1"/>
          <p:nvPr/>
        </p:nvSpPr>
        <p:spPr>
          <a:xfrm>
            <a:off x="233437" y="1888899"/>
            <a:ext cx="4591744" cy="400110"/>
          </a:xfrm>
          <a:prstGeom prst="rect">
            <a:avLst/>
          </a:prstGeom>
          <a:noFill/>
        </p:spPr>
        <p:txBody>
          <a:bodyPr wrap="square" rtlCol="0">
            <a:spAutoFit/>
          </a:bodyPr>
          <a:lstStyle/>
          <a:p>
            <a:r>
              <a:rPr lang="en-US" sz="2000" dirty="0">
                <a:effectLst>
                  <a:glow rad="127000">
                    <a:schemeClr val="bg1"/>
                  </a:glow>
                </a:effectLst>
              </a:rPr>
              <a:t>Early Spring</a:t>
            </a:r>
            <a:endParaRPr lang="en-US" sz="1200" dirty="0">
              <a:effectLst>
                <a:glow rad="127000">
                  <a:schemeClr val="bg1"/>
                </a:glow>
              </a:effectLst>
            </a:endParaRPr>
          </a:p>
        </p:txBody>
      </p:sp>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36776" t="4684" r="11024" b="18627"/>
          <a:stretch/>
        </p:blipFill>
        <p:spPr>
          <a:xfrm rot="10800000">
            <a:off x="605084" y="3494474"/>
            <a:ext cx="1603544" cy="1766844"/>
          </a:xfrm>
          <a:prstGeom prst="rect">
            <a:avLst/>
          </a:prstGeom>
          <a:effectLst>
            <a:softEdge rad="101600"/>
          </a:effectLst>
        </p:spPr>
      </p:pic>
    </p:spTree>
    <p:extLst>
      <p:ext uri="{BB962C8B-B14F-4D97-AF65-F5344CB8AC3E}">
        <p14:creationId xmlns:p14="http://schemas.microsoft.com/office/powerpoint/2010/main" val="3093170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5"/>
          <p:cNvSpPr>
            <a:spLocks noGrp="1" noChangeArrowheads="1"/>
          </p:cNvSpPr>
          <p:nvPr>
            <p:ph type="title"/>
          </p:nvPr>
        </p:nvSpPr>
        <p:spPr>
          <a:xfrm>
            <a:off x="533400" y="256131"/>
            <a:ext cx="8229600" cy="1143000"/>
          </a:xfrm>
        </p:spPr>
        <p:txBody>
          <a:bodyPr>
            <a:noAutofit/>
          </a:bodyPr>
          <a:lstStyle/>
          <a:p>
            <a:pPr algn="l" eaLnBrk="1" hangingPunct="1"/>
            <a:r>
              <a:rPr lang="en-US" altLang="en-US" b="1" dirty="0" smtClean="0"/>
              <a:t>Cover crops add organic matter to the soil</a:t>
            </a:r>
          </a:p>
        </p:txBody>
      </p:sp>
      <p:pic>
        <p:nvPicPr>
          <p:cNvPr id="13316" name="Picture 10" descr="soilorganic matter benefits_building  soils book"/>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832360" y="1565779"/>
            <a:ext cx="5332826" cy="4127712"/>
          </a:xfrm>
        </p:spPr>
      </p:pic>
      <p:sp>
        <p:nvSpPr>
          <p:cNvPr id="13317" name="Text Box 13"/>
          <p:cNvSpPr txBox="1">
            <a:spLocks noChangeArrowheads="1"/>
          </p:cNvSpPr>
          <p:nvPr/>
        </p:nvSpPr>
        <p:spPr bwMode="auto">
          <a:xfrm>
            <a:off x="5087815" y="5042089"/>
            <a:ext cx="36751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2800">
                <a:solidFill>
                  <a:schemeClr val="tx1"/>
                </a:solidFill>
                <a:latin typeface="Univers LT Std 57 Cn" pitchFamily="34" charset="0"/>
              </a:defRPr>
            </a:lvl1pPr>
            <a:lvl2pPr marL="742950" indent="-285750" eaLnBrk="0" hangingPunct="0">
              <a:spcBef>
                <a:spcPct val="20000"/>
              </a:spcBef>
              <a:buChar char="–"/>
              <a:defRPr sz="2400">
                <a:solidFill>
                  <a:schemeClr val="tx1"/>
                </a:solidFill>
                <a:latin typeface="Univers LT Std 57 Cn" pitchFamily="34" charset="0"/>
              </a:defRPr>
            </a:lvl2pPr>
            <a:lvl3pPr marL="1143000" indent="-228600" eaLnBrk="0" hangingPunct="0">
              <a:spcBef>
                <a:spcPct val="20000"/>
              </a:spcBef>
              <a:buChar char="•"/>
              <a:defRPr sz="2000">
                <a:solidFill>
                  <a:schemeClr val="tx1"/>
                </a:solidFill>
                <a:latin typeface="Univers LT Std 57 Cn" pitchFamily="34" charset="0"/>
              </a:defRPr>
            </a:lvl3pPr>
            <a:lvl4pPr marL="1600200" indent="-228600" eaLnBrk="0" hangingPunct="0">
              <a:spcBef>
                <a:spcPct val="20000"/>
              </a:spcBef>
              <a:buChar char="–"/>
              <a:defRPr sz="1600">
                <a:solidFill>
                  <a:schemeClr val="tx1"/>
                </a:solidFill>
                <a:latin typeface="Univers LT Std 57 Cn" pitchFamily="34" charset="0"/>
              </a:defRPr>
            </a:lvl4pPr>
            <a:lvl5pPr marL="2057400" indent="-228600" eaLnBrk="0" hangingPunct="0">
              <a:spcBef>
                <a:spcPct val="20000"/>
              </a:spcBef>
              <a:buChar char="»"/>
              <a:defRPr sz="1200">
                <a:solidFill>
                  <a:schemeClr val="tx1"/>
                </a:solidFill>
                <a:latin typeface="Univers LT Std 57 Cn" pitchFamily="34" charset="0"/>
              </a:defRPr>
            </a:lvl5pPr>
            <a:lvl6pPr marL="2514600" indent="-228600" eaLnBrk="0" fontAlgn="base" hangingPunct="0">
              <a:spcBef>
                <a:spcPct val="20000"/>
              </a:spcBef>
              <a:spcAft>
                <a:spcPct val="0"/>
              </a:spcAft>
              <a:buChar char="»"/>
              <a:defRPr sz="1200">
                <a:solidFill>
                  <a:schemeClr val="tx1"/>
                </a:solidFill>
                <a:latin typeface="Univers LT Std 57 Cn" pitchFamily="34" charset="0"/>
              </a:defRPr>
            </a:lvl6pPr>
            <a:lvl7pPr marL="2971800" indent="-228600" eaLnBrk="0" fontAlgn="base" hangingPunct="0">
              <a:spcBef>
                <a:spcPct val="20000"/>
              </a:spcBef>
              <a:spcAft>
                <a:spcPct val="0"/>
              </a:spcAft>
              <a:buChar char="»"/>
              <a:defRPr sz="1200">
                <a:solidFill>
                  <a:schemeClr val="tx1"/>
                </a:solidFill>
                <a:latin typeface="Univers LT Std 57 Cn" pitchFamily="34" charset="0"/>
              </a:defRPr>
            </a:lvl7pPr>
            <a:lvl8pPr marL="3429000" indent="-228600" eaLnBrk="0" fontAlgn="base" hangingPunct="0">
              <a:spcBef>
                <a:spcPct val="20000"/>
              </a:spcBef>
              <a:spcAft>
                <a:spcPct val="0"/>
              </a:spcAft>
              <a:buChar char="»"/>
              <a:defRPr sz="1200">
                <a:solidFill>
                  <a:schemeClr val="tx1"/>
                </a:solidFill>
                <a:latin typeface="Univers LT Std 57 Cn" pitchFamily="34" charset="0"/>
              </a:defRPr>
            </a:lvl8pPr>
            <a:lvl9pPr marL="3886200" indent="-228600" eaLnBrk="0" fontAlgn="base" hangingPunct="0">
              <a:spcBef>
                <a:spcPct val="20000"/>
              </a:spcBef>
              <a:spcAft>
                <a:spcPct val="0"/>
              </a:spcAft>
              <a:buChar char="»"/>
              <a:defRPr sz="1200">
                <a:solidFill>
                  <a:schemeClr val="tx1"/>
                </a:solidFill>
                <a:latin typeface="Univers LT Std 57 Cn" pitchFamily="34" charset="0"/>
              </a:defRPr>
            </a:lvl9pPr>
          </a:lstStyle>
          <a:p>
            <a:pPr eaLnBrk="1" hangingPunct="1">
              <a:spcBef>
                <a:spcPct val="50000"/>
              </a:spcBef>
              <a:buFontTx/>
              <a:buNone/>
            </a:pPr>
            <a:r>
              <a:rPr lang="en-US" altLang="en-US" sz="1050" dirty="0">
                <a:solidFill>
                  <a:srgbClr val="000000"/>
                </a:solidFill>
                <a:latin typeface="Arial" panose="020B0604020202020204" pitchFamily="34" charset="0"/>
              </a:rPr>
              <a:t>Photo credit: Building Soils for Better Crops, SARE </a:t>
            </a:r>
            <a:r>
              <a:rPr lang="en-US" altLang="en-US" sz="1050" baseline="30000" dirty="0">
                <a:solidFill>
                  <a:srgbClr val="000000"/>
                </a:solidFill>
                <a:latin typeface="Arial" panose="020B0604020202020204" pitchFamily="34" charset="0"/>
              </a:rPr>
              <a:t>4</a:t>
            </a:r>
          </a:p>
        </p:txBody>
      </p:sp>
      <p:sp>
        <p:nvSpPr>
          <p:cNvPr id="3" name="Flowchart: Connector 2"/>
          <p:cNvSpPr/>
          <p:nvPr/>
        </p:nvSpPr>
        <p:spPr>
          <a:xfrm>
            <a:off x="3847517" y="1399131"/>
            <a:ext cx="1191062" cy="1149780"/>
          </a:xfrm>
          <a:prstGeom prst="flowChartConnector">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Connector 7"/>
          <p:cNvSpPr/>
          <p:nvPr/>
        </p:nvSpPr>
        <p:spPr>
          <a:xfrm>
            <a:off x="4648200" y="3132483"/>
            <a:ext cx="774091" cy="727605"/>
          </a:xfrm>
          <a:prstGeom prst="flowChartConnector">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Connector 8"/>
          <p:cNvSpPr/>
          <p:nvPr/>
        </p:nvSpPr>
        <p:spPr>
          <a:xfrm>
            <a:off x="3136988" y="2727929"/>
            <a:ext cx="930810" cy="611586"/>
          </a:xfrm>
          <a:prstGeom prst="flowChartConnector">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9"/>
          <p:cNvSpPr/>
          <p:nvPr/>
        </p:nvSpPr>
        <p:spPr>
          <a:xfrm>
            <a:off x="736265" y="2512894"/>
            <a:ext cx="1718459" cy="824656"/>
          </a:xfrm>
          <a:prstGeom prst="flowChartConnector">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p:cNvSpPr/>
          <p:nvPr/>
        </p:nvSpPr>
        <p:spPr>
          <a:xfrm>
            <a:off x="1542472" y="3337550"/>
            <a:ext cx="1358749" cy="522538"/>
          </a:xfrm>
          <a:prstGeom prst="flowChartConnector">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p:cNvSpPr/>
          <p:nvPr/>
        </p:nvSpPr>
        <p:spPr>
          <a:xfrm>
            <a:off x="1801860" y="3949107"/>
            <a:ext cx="1305727" cy="585269"/>
          </a:xfrm>
          <a:prstGeom prst="flowChartConnector">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300458" y="2512894"/>
            <a:ext cx="2593600" cy="1631216"/>
          </a:xfrm>
          <a:prstGeom prst="rect">
            <a:avLst/>
          </a:prstGeom>
          <a:noFill/>
        </p:spPr>
        <p:txBody>
          <a:bodyPr wrap="square" rtlCol="0">
            <a:spAutoFit/>
          </a:bodyPr>
          <a:lstStyle/>
          <a:p>
            <a:r>
              <a:rPr lang="en-US" u="sng" dirty="0"/>
              <a:t>Soil Properties:</a:t>
            </a:r>
          </a:p>
          <a:p>
            <a:pPr marL="285750" indent="-285750">
              <a:buFont typeface="Arial" panose="020B0604020202020204" pitchFamily="34" charset="0"/>
              <a:buChar char="•"/>
            </a:pPr>
            <a:r>
              <a:rPr lang="en-US" b="1" dirty="0">
                <a:solidFill>
                  <a:schemeClr val="accent6">
                    <a:lumMod val="75000"/>
                  </a:schemeClr>
                </a:solidFill>
              </a:rPr>
              <a:t>Biological</a:t>
            </a:r>
          </a:p>
          <a:p>
            <a:pPr marL="285750" indent="-285750">
              <a:buFont typeface="Arial" panose="020B0604020202020204" pitchFamily="34" charset="0"/>
              <a:buChar char="•"/>
            </a:pPr>
            <a:r>
              <a:rPr lang="en-US" b="1" dirty="0">
                <a:solidFill>
                  <a:srgbClr val="0070C0"/>
                </a:solidFill>
              </a:rPr>
              <a:t>Physical</a:t>
            </a:r>
          </a:p>
          <a:p>
            <a:pPr marL="285750" indent="-285750">
              <a:buFont typeface="Arial" panose="020B0604020202020204" pitchFamily="34" charset="0"/>
              <a:buChar char="•"/>
            </a:pPr>
            <a:r>
              <a:rPr lang="en-US" b="1" dirty="0">
                <a:solidFill>
                  <a:schemeClr val="accent2">
                    <a:lumMod val="75000"/>
                  </a:schemeClr>
                </a:solidFill>
              </a:rPr>
              <a:t>Chemical</a:t>
            </a:r>
          </a:p>
          <a:p>
            <a:r>
              <a:rPr lang="en-US" sz="1400" dirty="0"/>
              <a:t>All three must be in balance for soil health to be achieved.</a:t>
            </a:r>
          </a:p>
        </p:txBody>
      </p:sp>
      <p:sp>
        <p:nvSpPr>
          <p:cNvPr id="15" name="Flowchart: Connector 14"/>
          <p:cNvSpPr/>
          <p:nvPr/>
        </p:nvSpPr>
        <p:spPr>
          <a:xfrm>
            <a:off x="4945965" y="3730912"/>
            <a:ext cx="1056728" cy="712748"/>
          </a:xfrm>
          <a:prstGeom prst="flowChartConnector">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17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t>Take home message</a:t>
            </a:r>
            <a:endParaRPr lang="en-US" b="1" dirty="0"/>
          </a:p>
        </p:txBody>
      </p:sp>
      <p:sp>
        <p:nvSpPr>
          <p:cNvPr id="3" name="Content Placeholder 2"/>
          <p:cNvSpPr>
            <a:spLocks noGrp="1"/>
          </p:cNvSpPr>
          <p:nvPr>
            <p:ph idx="1"/>
          </p:nvPr>
        </p:nvSpPr>
        <p:spPr>
          <a:xfrm>
            <a:off x="457200" y="1262577"/>
            <a:ext cx="8229600" cy="4525963"/>
          </a:xfrm>
        </p:spPr>
        <p:txBody>
          <a:bodyPr>
            <a:normAutofit/>
          </a:bodyPr>
          <a:lstStyle/>
          <a:p>
            <a:r>
              <a:rPr lang="en-US" dirty="0"/>
              <a:t>Cover crops can contribute to subsequent cash crops management, fertility and crop health. </a:t>
            </a:r>
            <a:endParaRPr lang="en-US" dirty="0" smtClean="0"/>
          </a:p>
          <a:p>
            <a:r>
              <a:rPr lang="en-US" dirty="0" smtClean="0"/>
              <a:t>Cover </a:t>
            </a:r>
            <a:r>
              <a:rPr lang="en-US" dirty="0"/>
              <a:t>crop provide multiple benefits that promote healthy function soils</a:t>
            </a:r>
          </a:p>
          <a:p>
            <a:r>
              <a:rPr lang="en-US" dirty="0"/>
              <a:t>Organic matter additions from cover crops are key to improving the physical, biological and chemical properties of the soil. </a:t>
            </a:r>
          </a:p>
          <a:p>
            <a:endParaRPr lang="en-US" dirty="0" smtClean="0"/>
          </a:p>
        </p:txBody>
      </p:sp>
    </p:spTree>
    <p:extLst>
      <p:ext uri="{BB962C8B-B14F-4D97-AF65-F5344CB8AC3E}">
        <p14:creationId xmlns:p14="http://schemas.microsoft.com/office/powerpoint/2010/main" val="4833993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3014" y="1417638"/>
            <a:ext cx="4024288" cy="3726194"/>
          </a:xfrm>
          <a:prstGeom prst="rect">
            <a:avLst/>
          </a:prstGeom>
        </p:spPr>
      </p:pic>
      <p:sp>
        <p:nvSpPr>
          <p:cNvPr id="4" name="Title 3"/>
          <p:cNvSpPr>
            <a:spLocks noGrp="1"/>
          </p:cNvSpPr>
          <p:nvPr>
            <p:ph type="title"/>
          </p:nvPr>
        </p:nvSpPr>
        <p:spPr/>
        <p:txBody>
          <a:bodyPr/>
          <a:lstStyle/>
          <a:p>
            <a:pPr algn="l"/>
            <a:r>
              <a:rPr lang="en-US" b="1" dirty="0" smtClean="0"/>
              <a:t>Authors and Acknowledgements</a:t>
            </a:r>
            <a:endParaRPr lang="en-US" b="1" dirty="0"/>
          </a:p>
        </p:txBody>
      </p:sp>
      <p:sp>
        <p:nvSpPr>
          <p:cNvPr id="5" name="TextBox 4"/>
          <p:cNvSpPr txBox="1"/>
          <p:nvPr/>
        </p:nvSpPr>
        <p:spPr>
          <a:xfrm>
            <a:off x="580434" y="1839710"/>
            <a:ext cx="3991566" cy="3970318"/>
          </a:xfrm>
          <a:prstGeom prst="rect">
            <a:avLst/>
          </a:prstGeom>
          <a:noFill/>
        </p:spPr>
        <p:txBody>
          <a:bodyPr wrap="square" rtlCol="0">
            <a:spAutoFit/>
          </a:bodyPr>
          <a:lstStyle/>
          <a:p>
            <a:r>
              <a:rPr lang="en-US" dirty="0"/>
              <a:t>This presentation was prepared </a:t>
            </a:r>
            <a:r>
              <a:rPr lang="en-US" dirty="0" smtClean="0"/>
              <a:t>by </a:t>
            </a:r>
          </a:p>
          <a:p>
            <a:r>
              <a:rPr lang="en-US" dirty="0" smtClean="0"/>
              <a:t>Drs</a:t>
            </a:r>
            <a:r>
              <a:rPr lang="en-US" dirty="0"/>
              <a:t>. Amanda McWhirt and Jackie Lee </a:t>
            </a:r>
            <a:r>
              <a:rPr lang="en-US" dirty="0" smtClean="0"/>
              <a:t>with support from a </a:t>
            </a:r>
            <a:r>
              <a:rPr lang="en-US" b="1" dirty="0" smtClean="0"/>
              <a:t>Southern SARE</a:t>
            </a:r>
            <a:endParaRPr lang="en-US" b="1" dirty="0" smtClean="0"/>
          </a:p>
          <a:p>
            <a:r>
              <a:rPr lang="en-US" b="1" dirty="0" smtClean="0"/>
              <a:t>Professional Development </a:t>
            </a:r>
            <a:r>
              <a:rPr lang="en-US" b="1" dirty="0" smtClean="0"/>
              <a:t>Program Grant (</a:t>
            </a:r>
            <a:r>
              <a:rPr lang="en-US" b="1" dirty="0" smtClean="0"/>
              <a:t>RD309-137 / S001419 – ES17-135) </a:t>
            </a:r>
            <a:r>
              <a:rPr lang="en-US" dirty="0" smtClean="0"/>
              <a:t>and are </a:t>
            </a:r>
            <a:r>
              <a:rPr lang="en-US" dirty="0" smtClean="0"/>
              <a:t>provided </a:t>
            </a:r>
            <a:r>
              <a:rPr lang="en-US" dirty="0"/>
              <a:t>by the USDA-SARE program to educators and producers for outreach and educational </a:t>
            </a:r>
            <a:r>
              <a:rPr lang="en-US" dirty="0" smtClean="0"/>
              <a:t>purposes. These presentations were further reviewed by </a:t>
            </a:r>
            <a:r>
              <a:rPr lang="en-US" dirty="0" smtClean="0"/>
              <a:t>Dr</a:t>
            </a:r>
            <a:r>
              <a:rPr lang="en-US" dirty="0" smtClean="0"/>
              <a:t>. Trent </a:t>
            </a:r>
            <a:r>
              <a:rPr lang="en-US" dirty="0" smtClean="0"/>
              <a:t>Roberts and</a:t>
            </a:r>
            <a:endParaRPr lang="en-US" dirty="0"/>
          </a:p>
          <a:p>
            <a:r>
              <a:rPr lang="en-US" dirty="0" smtClean="0"/>
              <a:t>Dr. Bill </a:t>
            </a:r>
            <a:r>
              <a:rPr lang="en-US" dirty="0" smtClean="0"/>
              <a:t>Robertson.</a:t>
            </a:r>
            <a:endParaRPr lang="en-US" dirty="0"/>
          </a:p>
          <a:p>
            <a:r>
              <a:rPr lang="en-US" dirty="0"/>
              <a:t> </a:t>
            </a:r>
          </a:p>
          <a:p>
            <a:endParaRPr lang="en-US" dirty="0"/>
          </a:p>
          <a:p>
            <a:endParaRPr lang="en-US" dirty="0"/>
          </a:p>
        </p:txBody>
      </p:sp>
    </p:spTree>
    <p:extLst>
      <p:ext uri="{BB962C8B-B14F-4D97-AF65-F5344CB8AC3E}">
        <p14:creationId xmlns:p14="http://schemas.microsoft.com/office/powerpoint/2010/main" val="14032142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Resources and Sources</a:t>
            </a:r>
            <a:endParaRPr lang="en-US" dirty="0"/>
          </a:p>
        </p:txBody>
      </p:sp>
      <p:sp>
        <p:nvSpPr>
          <p:cNvPr id="3" name="TextBox 2"/>
          <p:cNvSpPr txBox="1"/>
          <p:nvPr/>
        </p:nvSpPr>
        <p:spPr>
          <a:xfrm>
            <a:off x="369276" y="1417638"/>
            <a:ext cx="8405447" cy="4401205"/>
          </a:xfrm>
          <a:prstGeom prst="rect">
            <a:avLst/>
          </a:prstGeom>
          <a:noFill/>
        </p:spPr>
        <p:txBody>
          <a:bodyPr wrap="square" rtlCol="0">
            <a:spAutoFit/>
          </a:bodyPr>
          <a:lstStyle/>
          <a:p>
            <a:r>
              <a:rPr lang="en-US" sz="1400" baseline="30000" dirty="0"/>
              <a:t>1</a:t>
            </a:r>
            <a:r>
              <a:rPr lang="en-US" sz="1400" dirty="0"/>
              <a:t> </a:t>
            </a:r>
            <a:r>
              <a:rPr lang="en-US" sz="1400" b="1" dirty="0"/>
              <a:t>Status of the World’s Soil Resources </a:t>
            </a:r>
            <a:r>
              <a:rPr lang="en-US" sz="1400" dirty="0">
                <a:hlinkClick r:id="rId3"/>
              </a:rPr>
              <a:t>http://www.fao.org/3/a-bc595e.pdf</a:t>
            </a:r>
            <a:endParaRPr lang="en-US" sz="1400" dirty="0"/>
          </a:p>
          <a:p>
            <a:r>
              <a:rPr lang="en-US" sz="1400" baseline="30000" dirty="0"/>
              <a:t>2</a:t>
            </a:r>
            <a:r>
              <a:rPr lang="en-US" sz="1400" dirty="0"/>
              <a:t> </a:t>
            </a:r>
            <a:r>
              <a:rPr lang="en-US" sz="1400" b="1" dirty="0"/>
              <a:t>Cover Crops at Work: Increasing Infiltration. Cover Crop Resource Series, SARE.</a:t>
            </a:r>
          </a:p>
          <a:p>
            <a:r>
              <a:rPr lang="en-US" sz="1400" dirty="0">
                <a:hlinkClick r:id="rId4"/>
              </a:rPr>
              <a:t>https://www.sare.org/content/download/80109/1406598/Cover_Crops_at_Work_-_Increasing_Infiltration.pdf?inlinedownload=1</a:t>
            </a:r>
            <a:endParaRPr lang="en-US" sz="1400" dirty="0"/>
          </a:p>
          <a:p>
            <a:r>
              <a:rPr lang="en-US" sz="1400" baseline="30000" dirty="0"/>
              <a:t>3</a:t>
            </a:r>
            <a:r>
              <a:rPr lang="en-US" sz="1400" dirty="0"/>
              <a:t> </a:t>
            </a:r>
            <a:r>
              <a:rPr lang="en-US" sz="1400" b="1" dirty="0"/>
              <a:t>Cover Crops at Work: Keeping Nutrients Out of Waterways. Cover Crop Resource Series, SARE. </a:t>
            </a:r>
            <a:r>
              <a:rPr lang="en-US" sz="1400" dirty="0">
                <a:hlinkClick r:id="rId5"/>
              </a:rPr>
              <a:t>https://www.sare.org/content/download/80110/1406605/Cover_Crops_at_Work_-_Keeping_Nutrients_Out_of_Waterways.pdf?inlinedownload=1</a:t>
            </a:r>
            <a:endParaRPr lang="en-US" sz="1400" dirty="0"/>
          </a:p>
          <a:p>
            <a:r>
              <a:rPr lang="en-US" sz="1400" baseline="30000" dirty="0"/>
              <a:t>4 </a:t>
            </a:r>
            <a:r>
              <a:rPr lang="en-US" sz="1400" b="1" dirty="0"/>
              <a:t>Ten Ways Cover Crops Enhance Soil Health. Soil Health and Cover Crop factsheets. SARE</a:t>
            </a:r>
            <a:r>
              <a:rPr lang="en-US" sz="1400" dirty="0"/>
              <a:t>. </a:t>
            </a:r>
            <a:r>
              <a:rPr lang="en-US" sz="1400" dirty="0">
                <a:hlinkClick r:id="rId6"/>
              </a:rPr>
              <a:t>https://www.sare.org/content/download/80998/1422252/10_ways_cover_crops_enhance_soil_health.pdf?inlinedownload=1</a:t>
            </a:r>
            <a:endParaRPr lang="en-US" sz="1400" dirty="0"/>
          </a:p>
          <a:p>
            <a:r>
              <a:rPr lang="en-US" sz="1400" baseline="30000" dirty="0"/>
              <a:t>5</a:t>
            </a:r>
            <a:r>
              <a:rPr lang="en-US" sz="1400" dirty="0"/>
              <a:t> </a:t>
            </a:r>
            <a:r>
              <a:rPr lang="en-US" sz="1400" b="1" dirty="0"/>
              <a:t>Clark, A., editor. 2012. </a:t>
            </a:r>
            <a:r>
              <a:rPr lang="en-US" sz="1400" b="1" i="1" dirty="0"/>
              <a:t>Managing Cover Crops Profitably, 3rd Edition. </a:t>
            </a:r>
            <a:r>
              <a:rPr lang="en-US" sz="1400" b="1" dirty="0"/>
              <a:t>Sustainable Agriculture Research and Education. Handbook Series Book 9</a:t>
            </a:r>
            <a:r>
              <a:rPr lang="en-US" sz="1400" dirty="0"/>
              <a:t>. </a:t>
            </a:r>
            <a:r>
              <a:rPr lang="en-US" sz="1400" dirty="0">
                <a:hlinkClick r:id="rId7"/>
              </a:rPr>
              <a:t>https://www.sare.org/Learning-Center/Books/Managing-Cover-Crops-Profitably-3rd-Edition/Text-Version/Printable-Version</a:t>
            </a:r>
            <a:endParaRPr lang="en-US" sz="1400" dirty="0"/>
          </a:p>
          <a:p>
            <a:r>
              <a:rPr lang="en-US" sz="1400" baseline="30000" dirty="0"/>
              <a:t>6</a:t>
            </a:r>
            <a:r>
              <a:rPr lang="en-US" sz="1400" dirty="0"/>
              <a:t> </a:t>
            </a:r>
            <a:r>
              <a:rPr lang="en-US" sz="1400" b="1" dirty="0"/>
              <a:t>First evidence for a major cover crop effect on arbuscular mycorrhizal fungi and organic maize growth</a:t>
            </a:r>
          </a:p>
          <a:p>
            <a:r>
              <a:rPr lang="en-US" sz="1400" dirty="0">
                <a:hlinkClick r:id="rId8"/>
              </a:rPr>
              <a:t>https://link.springer.com/article/10.1007/s13593-013-0197-y</a:t>
            </a:r>
            <a:endParaRPr lang="en-US" sz="1400" dirty="0"/>
          </a:p>
          <a:p>
            <a:r>
              <a:rPr lang="en-US" sz="1400" baseline="30000" dirty="0"/>
              <a:t>7</a:t>
            </a:r>
            <a:r>
              <a:rPr lang="en-US" sz="1400" b="1" dirty="0"/>
              <a:t> Positive effects of organic farming on below‐ground mutualists: large‐scale comparison of mycorrhizal fungal communities in agricultural soils</a:t>
            </a:r>
          </a:p>
          <a:p>
            <a:r>
              <a:rPr lang="en-US" sz="1400" dirty="0">
                <a:hlinkClick r:id="rId9"/>
              </a:rPr>
              <a:t>https://nph.onlinelibrary.wiley.com/doi/full/10.1111/j.1469-8137.2010.03230.x</a:t>
            </a:r>
            <a:endParaRPr lang="en-US" sz="1400" dirty="0"/>
          </a:p>
          <a:p>
            <a:endParaRPr lang="en-US" sz="1400" dirty="0"/>
          </a:p>
          <a:p>
            <a:r>
              <a:rPr lang="en-US" sz="1400" dirty="0"/>
              <a:t>  </a:t>
            </a:r>
          </a:p>
        </p:txBody>
      </p:sp>
    </p:spTree>
    <p:extLst>
      <p:ext uri="{BB962C8B-B14F-4D97-AF65-F5344CB8AC3E}">
        <p14:creationId xmlns:p14="http://schemas.microsoft.com/office/powerpoint/2010/main" val="31595735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t>Outline</a:t>
            </a:r>
            <a:endParaRPr lang="en-US" b="1" dirty="0"/>
          </a:p>
        </p:txBody>
      </p:sp>
      <p:sp>
        <p:nvSpPr>
          <p:cNvPr id="3" name="Content Placeholder 2"/>
          <p:cNvSpPr>
            <a:spLocks noGrp="1"/>
          </p:cNvSpPr>
          <p:nvPr>
            <p:ph idx="1"/>
          </p:nvPr>
        </p:nvSpPr>
        <p:spPr>
          <a:xfrm>
            <a:off x="457202" y="1276963"/>
            <a:ext cx="5169877" cy="4525963"/>
          </a:xfrm>
        </p:spPr>
        <p:txBody>
          <a:bodyPr/>
          <a:lstStyle/>
          <a:p>
            <a:pPr lvl="1"/>
            <a:r>
              <a:rPr lang="en-US" dirty="0" smtClean="0"/>
              <a:t>What is a cover crop?</a:t>
            </a:r>
          </a:p>
          <a:p>
            <a:pPr lvl="1"/>
            <a:r>
              <a:rPr lang="en-US" dirty="0" smtClean="0"/>
              <a:t>Why plant cover crops</a:t>
            </a:r>
          </a:p>
          <a:p>
            <a:pPr lvl="2"/>
            <a:r>
              <a:rPr lang="en-US" dirty="0" smtClean="0"/>
              <a:t>Soil </a:t>
            </a:r>
            <a:r>
              <a:rPr lang="en-US" dirty="0"/>
              <a:t>health</a:t>
            </a:r>
          </a:p>
          <a:p>
            <a:pPr lvl="2"/>
            <a:r>
              <a:rPr lang="en-US" dirty="0" smtClean="0"/>
              <a:t>Beneficial </a:t>
            </a:r>
            <a:r>
              <a:rPr lang="en-US" dirty="0"/>
              <a:t>insects/pollinators</a:t>
            </a:r>
          </a:p>
          <a:p>
            <a:pPr lvl="2"/>
            <a:r>
              <a:rPr lang="en-US" dirty="0"/>
              <a:t>Organic matter</a:t>
            </a:r>
          </a:p>
          <a:p>
            <a:pPr lvl="1"/>
            <a:r>
              <a:rPr lang="en-US" dirty="0" smtClean="0"/>
              <a:t>Diversified cover </a:t>
            </a:r>
            <a:r>
              <a:rPr lang="en-US" dirty="0"/>
              <a:t>crop systems mimic natural systems</a:t>
            </a:r>
          </a:p>
        </p:txBody>
      </p:sp>
      <p:pic>
        <p:nvPicPr>
          <p:cNvPr id="4" name="Picture 3" descr="C:\Users\almcwhir\Desktop\Photos\6.13.14 Field\20140613_09014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8286" t="20815" r="-110" b="24513"/>
          <a:stretch/>
        </p:blipFill>
        <p:spPr bwMode="auto">
          <a:xfrm>
            <a:off x="5894363" y="1276961"/>
            <a:ext cx="2961286" cy="3815544"/>
          </a:xfrm>
          <a:prstGeom prst="rect">
            <a:avLst/>
          </a:prstGeom>
          <a:solidFill>
            <a:schemeClr val="bg1">
              <a:alpha val="26000"/>
            </a:schemeClr>
          </a:solidFill>
          <a:extLst/>
        </p:spPr>
      </p:pic>
    </p:spTree>
    <p:extLst>
      <p:ext uri="{BB962C8B-B14F-4D97-AF65-F5344CB8AC3E}">
        <p14:creationId xmlns:p14="http://schemas.microsoft.com/office/powerpoint/2010/main" val="20012819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70169"/>
            <a:ext cx="7886700" cy="1325563"/>
          </a:xfrm>
        </p:spPr>
        <p:txBody>
          <a:bodyPr/>
          <a:lstStyle/>
          <a:p>
            <a:pPr algn="l"/>
            <a:r>
              <a:rPr lang="en-US" b="1" dirty="0" smtClean="0"/>
              <a:t>What is a cover crop?</a:t>
            </a:r>
            <a:endParaRPr lang="en-US" b="1" dirty="0"/>
          </a:p>
        </p:txBody>
      </p:sp>
      <p:sp>
        <p:nvSpPr>
          <p:cNvPr id="3" name="Content Placeholder 2"/>
          <p:cNvSpPr>
            <a:spLocks noGrp="1"/>
          </p:cNvSpPr>
          <p:nvPr>
            <p:ph idx="1"/>
          </p:nvPr>
        </p:nvSpPr>
        <p:spPr>
          <a:xfrm>
            <a:off x="234462" y="1395732"/>
            <a:ext cx="8909538" cy="4118805"/>
          </a:xfrm>
        </p:spPr>
        <p:txBody>
          <a:bodyPr>
            <a:normAutofit/>
          </a:bodyPr>
          <a:lstStyle/>
          <a:p>
            <a:pPr marL="0" indent="0" algn="ctr">
              <a:buNone/>
            </a:pPr>
            <a:r>
              <a:rPr lang="en-US" sz="2600" b="1" dirty="0">
                <a:effectLst>
                  <a:outerShdw blurRad="38100" dist="38100" dir="2700000" algn="tl">
                    <a:schemeClr val="bg1">
                      <a:alpha val="43000"/>
                    </a:schemeClr>
                  </a:outerShdw>
                </a:effectLst>
              </a:rPr>
              <a:t>A </a:t>
            </a:r>
            <a:r>
              <a:rPr lang="en-US" sz="2600" b="1" u="sng" dirty="0">
                <a:effectLst>
                  <a:outerShdw blurRad="38100" dist="38100" dir="2700000" algn="tl">
                    <a:schemeClr val="bg1">
                      <a:alpha val="43000"/>
                    </a:schemeClr>
                  </a:outerShdw>
                </a:effectLst>
              </a:rPr>
              <a:t>crop</a:t>
            </a:r>
            <a:r>
              <a:rPr lang="en-US" sz="2600" b="1" dirty="0">
                <a:effectLst>
                  <a:outerShdw blurRad="38100" dist="38100" dir="2700000" algn="tl">
                    <a:schemeClr val="bg1">
                      <a:alpha val="43000"/>
                    </a:schemeClr>
                  </a:outerShdw>
                </a:effectLst>
              </a:rPr>
              <a:t> to </a:t>
            </a:r>
            <a:r>
              <a:rPr lang="en-US" sz="2600" b="1" u="sng" dirty="0">
                <a:effectLst>
                  <a:outerShdw blurRad="38100" dist="38100" dir="2700000" algn="tl">
                    <a:schemeClr val="bg1">
                      <a:alpha val="43000"/>
                    </a:schemeClr>
                  </a:outerShdw>
                </a:effectLst>
              </a:rPr>
              <a:t>cover</a:t>
            </a:r>
            <a:r>
              <a:rPr lang="en-US" sz="2600" b="1" dirty="0">
                <a:effectLst>
                  <a:outerShdw blurRad="38100" dist="38100" dir="2700000" algn="tl">
                    <a:schemeClr val="bg1">
                      <a:alpha val="43000"/>
                    </a:schemeClr>
                  </a:outerShdw>
                </a:effectLst>
              </a:rPr>
              <a:t> the soil when it would otherwise sit fallow</a:t>
            </a:r>
          </a:p>
          <a:p>
            <a:pPr marL="0" indent="0" algn="ctr">
              <a:buNone/>
            </a:pPr>
            <a:r>
              <a:rPr lang="en-US" sz="2000" i="1" dirty="0"/>
              <a:t>Not planted to be harvested and sold</a:t>
            </a:r>
          </a:p>
          <a:p>
            <a:endParaRPr lang="en-US" dirty="0" smtClean="0"/>
          </a:p>
          <a:p>
            <a:endParaRPr lang="en-US" dirty="0"/>
          </a:p>
          <a:p>
            <a:endParaRPr lang="en-US" dirty="0" smtClean="0"/>
          </a:p>
          <a:p>
            <a:pPr marL="0" indent="0" algn="ctr">
              <a:buNone/>
            </a:pPr>
            <a:r>
              <a:rPr lang="en-US" sz="2800" i="1" dirty="0"/>
              <a:t>Are planted for the effects they have on:</a:t>
            </a:r>
          </a:p>
          <a:p>
            <a:pPr lvl="1"/>
            <a:r>
              <a:rPr lang="en-US" sz="2400" dirty="0"/>
              <a:t>The next cash crop</a:t>
            </a:r>
          </a:p>
          <a:p>
            <a:pPr lvl="1"/>
            <a:r>
              <a:rPr lang="en-US" sz="2400" dirty="0"/>
              <a:t>Improving soil health which results in healthier cash crops</a:t>
            </a:r>
          </a:p>
          <a:p>
            <a:pPr lvl="2"/>
            <a:endParaRPr lang="en-US" dirty="0" smtClean="0"/>
          </a:p>
        </p:txBody>
      </p:sp>
      <p:pic>
        <p:nvPicPr>
          <p:cNvPr id="6" name="Picture 5"/>
          <p:cNvPicPr>
            <a:picLocks noChangeAspect="1"/>
          </p:cNvPicPr>
          <p:nvPr/>
        </p:nvPicPr>
        <p:blipFill>
          <a:blip r:embed="rId3"/>
          <a:stretch>
            <a:fillRect/>
          </a:stretch>
        </p:blipFill>
        <p:spPr>
          <a:xfrm>
            <a:off x="3127424" y="2298622"/>
            <a:ext cx="3123614" cy="1636179"/>
          </a:xfrm>
          <a:prstGeom prst="rect">
            <a:avLst/>
          </a:prstGeom>
          <a:effectLst>
            <a:softEdge rad="190500"/>
          </a:effectLst>
        </p:spPr>
      </p:pic>
    </p:spTree>
    <p:extLst>
      <p:ext uri="{BB962C8B-B14F-4D97-AF65-F5344CB8AC3E}">
        <p14:creationId xmlns:p14="http://schemas.microsoft.com/office/powerpoint/2010/main" val="28447023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t>Soil Health </a:t>
            </a:r>
            <a:endParaRPr lang="en-US" b="1" dirty="0"/>
          </a:p>
        </p:txBody>
      </p:sp>
      <p:sp>
        <p:nvSpPr>
          <p:cNvPr id="5" name="Rectangle 4"/>
          <p:cNvSpPr/>
          <p:nvPr/>
        </p:nvSpPr>
        <p:spPr>
          <a:xfrm>
            <a:off x="437323" y="1593171"/>
            <a:ext cx="8447876" cy="2185214"/>
          </a:xfrm>
          <a:prstGeom prst="rect">
            <a:avLst/>
          </a:prstGeom>
        </p:spPr>
        <p:txBody>
          <a:bodyPr wrap="square">
            <a:spAutoFit/>
          </a:bodyPr>
          <a:lstStyle/>
          <a:p>
            <a:pPr algn="ctr"/>
            <a:r>
              <a:rPr lang="en-US" sz="3600" b="1" dirty="0">
                <a:solidFill>
                  <a:srgbClr val="9BBB59">
                    <a:lumMod val="50000"/>
                  </a:srgbClr>
                </a:solidFill>
              </a:rPr>
              <a:t>A soil is not considered "healthy" </a:t>
            </a:r>
          </a:p>
          <a:p>
            <a:pPr algn="ctr"/>
            <a:r>
              <a:rPr lang="en-US" sz="3600" b="1" dirty="0">
                <a:solidFill>
                  <a:srgbClr val="9BBB59">
                    <a:lumMod val="50000"/>
                  </a:srgbClr>
                </a:solidFill>
              </a:rPr>
              <a:t>if it is </a:t>
            </a:r>
            <a:r>
              <a:rPr lang="en-US" sz="3600" b="1" i="1" dirty="0">
                <a:solidFill>
                  <a:srgbClr val="9BBB59">
                    <a:lumMod val="50000"/>
                  </a:srgbClr>
                </a:solidFill>
              </a:rPr>
              <a:t>managed for short term productivity </a:t>
            </a:r>
          </a:p>
          <a:p>
            <a:pPr algn="ctr"/>
            <a:r>
              <a:rPr lang="en-US" sz="3600" b="1" dirty="0">
                <a:solidFill>
                  <a:srgbClr val="9BBB59">
                    <a:lumMod val="50000"/>
                  </a:srgbClr>
                </a:solidFill>
              </a:rPr>
              <a:t>at the </a:t>
            </a:r>
            <a:r>
              <a:rPr lang="en-US" sz="3600" b="1" i="1" dirty="0">
                <a:solidFill>
                  <a:srgbClr val="9BBB59">
                    <a:lumMod val="50000"/>
                  </a:srgbClr>
                </a:solidFill>
              </a:rPr>
              <a:t>expense of future degradation </a:t>
            </a:r>
          </a:p>
          <a:p>
            <a:pPr algn="ctr"/>
            <a:r>
              <a:rPr lang="en-US" sz="2800" dirty="0">
                <a:solidFill>
                  <a:srgbClr val="9BBB59">
                    <a:lumMod val="50000"/>
                  </a:srgbClr>
                </a:solidFill>
              </a:rPr>
              <a:t>(Doran et al., 1994). </a:t>
            </a:r>
          </a:p>
        </p:txBody>
      </p:sp>
      <p:pic>
        <p:nvPicPr>
          <p:cNvPr id="6" name="Picture 5" descr="Clipart - scales of justic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8281" y="3953920"/>
            <a:ext cx="1556257" cy="1344865"/>
          </a:xfrm>
          <a:prstGeom prst="rect">
            <a:avLst/>
          </a:prstGeom>
        </p:spPr>
      </p:pic>
    </p:spTree>
    <p:extLst>
      <p:ext uri="{BB962C8B-B14F-4D97-AF65-F5344CB8AC3E}">
        <p14:creationId xmlns:p14="http://schemas.microsoft.com/office/powerpoint/2010/main" val="6884425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8000"/>
            <a:lum/>
          </a:blip>
          <a:srcRect/>
          <a:stretch>
            <a:fillRect/>
          </a:stretch>
        </a:blipFill>
        <a:effectLst/>
      </p:bgPr>
    </p:bg>
    <p:spTree>
      <p:nvGrpSpPr>
        <p:cNvPr id="1" name=""/>
        <p:cNvGrpSpPr/>
        <p:nvPr/>
      </p:nvGrpSpPr>
      <p:grpSpPr>
        <a:xfrm>
          <a:off x="0" y="0"/>
          <a:ext cx="0" cy="0"/>
          <a:chOff x="0" y="0"/>
          <a:chExt cx="0" cy="0"/>
        </a:xfrm>
      </p:grpSpPr>
      <p:pic>
        <p:nvPicPr>
          <p:cNvPr id="26" name="Content Placeholder 6"/>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l="42227" r="18216"/>
          <a:stretch/>
        </p:blipFill>
        <p:spPr>
          <a:xfrm rot="5400000">
            <a:off x="2684145" y="-1104735"/>
            <a:ext cx="4475459" cy="8485357"/>
          </a:xfrm>
        </p:spPr>
      </p:pic>
      <p:sp>
        <p:nvSpPr>
          <p:cNvPr id="28" name="Rectangle 27"/>
          <p:cNvSpPr/>
          <p:nvPr/>
        </p:nvSpPr>
        <p:spPr>
          <a:xfrm>
            <a:off x="-19470" y="64415"/>
            <a:ext cx="741970" cy="5495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0" y="-18600"/>
            <a:ext cx="9258378" cy="10495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a:spLocks noGrp="1"/>
          </p:cNvSpPr>
          <p:nvPr>
            <p:ph type="title"/>
          </p:nvPr>
        </p:nvSpPr>
        <p:spPr>
          <a:xfrm>
            <a:off x="233851" y="56133"/>
            <a:ext cx="8349953" cy="883543"/>
          </a:xfrm>
        </p:spPr>
        <p:txBody>
          <a:bodyPr>
            <a:normAutofit/>
          </a:bodyPr>
          <a:lstStyle/>
          <a:p>
            <a:pPr algn="l"/>
            <a:r>
              <a:rPr lang="en-US" sz="4800" b="1" dirty="0"/>
              <a:t>Cover Crop Services</a:t>
            </a:r>
          </a:p>
        </p:txBody>
      </p:sp>
      <p:sp>
        <p:nvSpPr>
          <p:cNvPr id="3" name="Content Placeholder 2"/>
          <p:cNvSpPr>
            <a:spLocks noGrp="1"/>
          </p:cNvSpPr>
          <p:nvPr>
            <p:ph sz="half" idx="2"/>
          </p:nvPr>
        </p:nvSpPr>
        <p:spPr>
          <a:xfrm>
            <a:off x="419883" y="3531321"/>
            <a:ext cx="3843485" cy="801114"/>
          </a:xfrm>
        </p:spPr>
        <p:txBody>
          <a:bodyPr>
            <a:noAutofit/>
          </a:bodyPr>
          <a:lstStyle/>
          <a:p>
            <a:pPr marL="457200" lvl="1" indent="0">
              <a:buNone/>
            </a:pPr>
            <a:r>
              <a:rPr lang="en-US" altLang="en-US" sz="2800" b="1" dirty="0">
                <a:solidFill>
                  <a:schemeClr val="bg1"/>
                </a:solidFill>
                <a:effectLst>
                  <a:glow rad="76200">
                    <a:schemeClr val="tx1"/>
                  </a:glow>
                  <a:outerShdw blurRad="50800" dist="50800" dir="5400000" algn="ctr" rotWithShape="0">
                    <a:srgbClr val="000000">
                      <a:alpha val="86000"/>
                    </a:srgbClr>
                  </a:outerShdw>
                </a:effectLst>
              </a:rPr>
              <a:t>Improved habitat for soil microorganisms and earthworms</a:t>
            </a:r>
            <a:endParaRPr lang="en-US" sz="2800" b="1" dirty="0">
              <a:solidFill>
                <a:schemeClr val="bg1"/>
              </a:solidFill>
              <a:effectLst>
                <a:glow rad="76200">
                  <a:schemeClr val="tx1"/>
                </a:glow>
                <a:outerShdw blurRad="50800" dist="50800" dir="5400000" algn="ctr" rotWithShape="0">
                  <a:srgbClr val="000000">
                    <a:alpha val="86000"/>
                  </a:srgbClr>
                </a:outerShdw>
              </a:effectLst>
            </a:endParaRPr>
          </a:p>
        </p:txBody>
      </p:sp>
      <p:sp>
        <p:nvSpPr>
          <p:cNvPr id="4" name="Rectangle 3"/>
          <p:cNvSpPr/>
          <p:nvPr/>
        </p:nvSpPr>
        <p:spPr>
          <a:xfrm>
            <a:off x="4450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7" name="Rectangle 6"/>
          <p:cNvSpPr/>
          <p:nvPr/>
        </p:nvSpPr>
        <p:spPr>
          <a:xfrm>
            <a:off x="419882" y="2920674"/>
            <a:ext cx="4366324" cy="523220"/>
          </a:xfrm>
          <a:prstGeom prst="rect">
            <a:avLst/>
          </a:prstGeom>
        </p:spPr>
        <p:txBody>
          <a:bodyPr wrap="none">
            <a:spAutoFit/>
          </a:bodyPr>
          <a:lstStyle/>
          <a:p>
            <a:pPr lvl="1"/>
            <a:r>
              <a:rPr lang="en-US" altLang="en-US" sz="2800" b="1" dirty="0">
                <a:solidFill>
                  <a:schemeClr val="bg1"/>
                </a:solidFill>
                <a:effectLst>
                  <a:glow rad="76200">
                    <a:schemeClr val="tx1"/>
                  </a:glow>
                  <a:outerShdw blurRad="50800" dist="50800" dir="5400000" algn="ctr" rotWithShape="0">
                    <a:srgbClr val="000000">
                      <a:alpha val="86000"/>
                    </a:srgbClr>
                  </a:outerShdw>
                </a:effectLst>
              </a:rPr>
              <a:t>Reduce nutrient leaching</a:t>
            </a:r>
          </a:p>
        </p:txBody>
      </p:sp>
      <p:sp>
        <p:nvSpPr>
          <p:cNvPr id="15" name="Rectangle 14"/>
          <p:cNvSpPr/>
          <p:nvPr/>
        </p:nvSpPr>
        <p:spPr>
          <a:xfrm>
            <a:off x="452233" y="1216674"/>
            <a:ext cx="5338673" cy="523220"/>
          </a:xfrm>
          <a:prstGeom prst="rect">
            <a:avLst/>
          </a:prstGeom>
        </p:spPr>
        <p:txBody>
          <a:bodyPr wrap="square">
            <a:spAutoFit/>
          </a:bodyPr>
          <a:lstStyle/>
          <a:p>
            <a:pPr lvl="1"/>
            <a:r>
              <a:rPr lang="en-US" altLang="en-US" sz="2800" b="1" dirty="0">
                <a:solidFill>
                  <a:schemeClr val="bg1"/>
                </a:solidFill>
                <a:effectLst>
                  <a:glow rad="127000">
                    <a:schemeClr val="tx1">
                      <a:alpha val="40000"/>
                    </a:schemeClr>
                  </a:glow>
                  <a:outerShdw blurRad="50800" dist="50800" dir="5400000" algn="ctr" rotWithShape="0">
                    <a:srgbClr val="000000">
                      <a:alpha val="86000"/>
                    </a:srgbClr>
                  </a:outerShdw>
                </a:effectLst>
              </a:rPr>
              <a:t>Habitat for beneficial insects  </a:t>
            </a:r>
          </a:p>
        </p:txBody>
      </p:sp>
      <p:sp>
        <p:nvSpPr>
          <p:cNvPr id="16" name="Rectangle 15"/>
          <p:cNvSpPr/>
          <p:nvPr/>
        </p:nvSpPr>
        <p:spPr>
          <a:xfrm>
            <a:off x="5510829" y="1436589"/>
            <a:ext cx="3027945" cy="523220"/>
          </a:xfrm>
          <a:prstGeom prst="rect">
            <a:avLst/>
          </a:prstGeom>
        </p:spPr>
        <p:txBody>
          <a:bodyPr wrap="none">
            <a:spAutoFit/>
          </a:bodyPr>
          <a:lstStyle/>
          <a:p>
            <a:pPr lvl="1"/>
            <a:r>
              <a:rPr lang="en-US" altLang="en-US" sz="2800" b="1" dirty="0">
                <a:solidFill>
                  <a:schemeClr val="bg1"/>
                </a:solidFill>
                <a:effectLst>
                  <a:glow rad="127000">
                    <a:schemeClr val="tx1">
                      <a:alpha val="40000"/>
                    </a:schemeClr>
                  </a:glow>
                  <a:outerShdw blurRad="50800" dist="50800" dir="5400000" algn="ctr" rotWithShape="0">
                    <a:srgbClr val="000000">
                      <a:alpha val="86000"/>
                    </a:srgbClr>
                  </a:outerShdw>
                </a:effectLst>
              </a:rPr>
              <a:t>Suppress weeds</a:t>
            </a:r>
          </a:p>
        </p:txBody>
      </p:sp>
      <p:sp>
        <p:nvSpPr>
          <p:cNvPr id="18" name="Rectangle 17"/>
          <p:cNvSpPr/>
          <p:nvPr/>
        </p:nvSpPr>
        <p:spPr>
          <a:xfrm>
            <a:off x="2379460" y="2243324"/>
            <a:ext cx="4485715" cy="523220"/>
          </a:xfrm>
          <a:prstGeom prst="rect">
            <a:avLst/>
          </a:prstGeom>
        </p:spPr>
        <p:txBody>
          <a:bodyPr wrap="none">
            <a:spAutoFit/>
          </a:bodyPr>
          <a:lstStyle/>
          <a:p>
            <a:pPr lvl="1"/>
            <a:r>
              <a:rPr lang="en-US" altLang="en-US" sz="2800" b="1" dirty="0">
                <a:solidFill>
                  <a:schemeClr val="bg1"/>
                </a:solidFill>
                <a:effectLst>
                  <a:glow rad="76200">
                    <a:schemeClr val="tx1"/>
                  </a:glow>
                  <a:outerShdw blurRad="50800" dist="50800" dir="5400000" algn="ctr" rotWithShape="0">
                    <a:srgbClr val="000000">
                      <a:alpha val="86000"/>
                    </a:srgbClr>
                  </a:outerShdw>
                </a:effectLst>
              </a:rPr>
              <a:t>Protect soil from erosion  </a:t>
            </a:r>
          </a:p>
        </p:txBody>
      </p:sp>
      <p:sp>
        <p:nvSpPr>
          <p:cNvPr id="19" name="Rectangle 18"/>
          <p:cNvSpPr/>
          <p:nvPr/>
        </p:nvSpPr>
        <p:spPr>
          <a:xfrm>
            <a:off x="4408828" y="2934917"/>
            <a:ext cx="4755725" cy="523220"/>
          </a:xfrm>
          <a:prstGeom prst="rect">
            <a:avLst/>
          </a:prstGeom>
        </p:spPr>
        <p:txBody>
          <a:bodyPr wrap="none">
            <a:spAutoFit/>
          </a:bodyPr>
          <a:lstStyle/>
          <a:p>
            <a:pPr lvl="1"/>
            <a:r>
              <a:rPr lang="en-US" altLang="en-US" sz="2800" b="1" dirty="0">
                <a:solidFill>
                  <a:schemeClr val="bg1"/>
                </a:solidFill>
                <a:effectLst>
                  <a:glow rad="76200">
                    <a:schemeClr val="tx1"/>
                  </a:glow>
                  <a:outerShdw blurRad="50800" dist="50800" dir="5400000" algn="ctr" rotWithShape="0">
                    <a:srgbClr val="000000">
                      <a:alpha val="86000"/>
                    </a:srgbClr>
                  </a:outerShdw>
                </a:effectLst>
              </a:rPr>
              <a:t>Increase soil organic matter</a:t>
            </a:r>
          </a:p>
        </p:txBody>
      </p:sp>
      <p:sp>
        <p:nvSpPr>
          <p:cNvPr id="20" name="Rectangle 19"/>
          <p:cNvSpPr/>
          <p:nvPr/>
        </p:nvSpPr>
        <p:spPr>
          <a:xfrm>
            <a:off x="4665021" y="3679280"/>
            <a:ext cx="3873753" cy="523220"/>
          </a:xfrm>
          <a:prstGeom prst="rect">
            <a:avLst/>
          </a:prstGeom>
        </p:spPr>
        <p:txBody>
          <a:bodyPr wrap="none">
            <a:spAutoFit/>
          </a:bodyPr>
          <a:lstStyle/>
          <a:p>
            <a:pPr lvl="1"/>
            <a:r>
              <a:rPr lang="en-US" altLang="en-US" sz="2800" b="1" dirty="0">
                <a:solidFill>
                  <a:schemeClr val="bg1"/>
                </a:solidFill>
                <a:effectLst>
                  <a:glow rad="76200">
                    <a:schemeClr val="tx1"/>
                  </a:glow>
                  <a:outerShdw blurRad="50800" dist="50800" dir="5400000" algn="ctr" rotWithShape="0">
                    <a:srgbClr val="000000">
                      <a:alpha val="86000"/>
                    </a:srgbClr>
                  </a:outerShdw>
                </a:effectLst>
              </a:rPr>
              <a:t>Increase soil Nitrogen</a:t>
            </a:r>
          </a:p>
        </p:txBody>
      </p:sp>
      <p:sp>
        <p:nvSpPr>
          <p:cNvPr id="21" name="Rectangle 20"/>
          <p:cNvSpPr/>
          <p:nvPr/>
        </p:nvSpPr>
        <p:spPr>
          <a:xfrm>
            <a:off x="1377658" y="4909276"/>
            <a:ext cx="6817099" cy="523220"/>
          </a:xfrm>
          <a:prstGeom prst="rect">
            <a:avLst/>
          </a:prstGeom>
        </p:spPr>
        <p:txBody>
          <a:bodyPr wrap="square">
            <a:spAutoFit/>
          </a:bodyPr>
          <a:lstStyle/>
          <a:p>
            <a:pPr lvl="1"/>
            <a:r>
              <a:rPr lang="en-US" altLang="en-US" sz="2800" b="1" dirty="0">
                <a:solidFill>
                  <a:schemeClr val="bg1"/>
                </a:solidFill>
                <a:effectLst>
                  <a:glow rad="76200">
                    <a:schemeClr val="tx1"/>
                  </a:glow>
                  <a:outerShdw blurRad="50800" dist="50800" dir="5400000" algn="ctr" rotWithShape="0">
                    <a:srgbClr val="000000">
                      <a:alpha val="86000"/>
                    </a:srgbClr>
                  </a:outerShdw>
                </a:effectLst>
              </a:rPr>
              <a:t>Mine deep layers of the soil for nutrients</a:t>
            </a:r>
          </a:p>
        </p:txBody>
      </p:sp>
      <p:sp>
        <p:nvSpPr>
          <p:cNvPr id="22" name="Rectangle 21"/>
          <p:cNvSpPr/>
          <p:nvPr/>
        </p:nvSpPr>
        <p:spPr>
          <a:xfrm>
            <a:off x="3532204" y="4332435"/>
            <a:ext cx="4246996" cy="523220"/>
          </a:xfrm>
          <a:prstGeom prst="rect">
            <a:avLst/>
          </a:prstGeom>
        </p:spPr>
        <p:txBody>
          <a:bodyPr wrap="none">
            <a:spAutoFit/>
          </a:bodyPr>
          <a:lstStyle/>
          <a:p>
            <a:pPr lvl="1"/>
            <a:r>
              <a:rPr lang="en-US" altLang="en-US" sz="2800" b="1" dirty="0">
                <a:solidFill>
                  <a:schemeClr val="bg1"/>
                </a:solidFill>
                <a:effectLst>
                  <a:glow rad="76200">
                    <a:schemeClr val="tx1"/>
                  </a:glow>
                  <a:outerShdw blurRad="50800" dist="50800" dir="5400000" algn="ctr" rotWithShape="0">
                    <a:srgbClr val="000000">
                      <a:alpha val="86000"/>
                    </a:srgbClr>
                  </a:outerShdw>
                </a:effectLst>
              </a:rPr>
              <a:t>Nematode suppression  </a:t>
            </a:r>
          </a:p>
        </p:txBody>
      </p:sp>
      <p:sp>
        <p:nvSpPr>
          <p:cNvPr id="23" name="Rectangle 22"/>
          <p:cNvSpPr/>
          <p:nvPr/>
        </p:nvSpPr>
        <p:spPr>
          <a:xfrm rot="16200000">
            <a:off x="-1742650" y="689607"/>
            <a:ext cx="4572000" cy="400110"/>
          </a:xfrm>
          <a:prstGeom prst="rect">
            <a:avLst/>
          </a:prstGeom>
        </p:spPr>
        <p:txBody>
          <a:bodyPr>
            <a:spAutoFit/>
          </a:bodyPr>
          <a:lstStyle/>
          <a:p>
            <a:pPr lvl="1"/>
            <a:r>
              <a:rPr lang="en-US" altLang="en-US" sz="2000" b="1" dirty="0">
                <a:effectLst>
                  <a:outerShdw blurRad="50800" dist="50800" dir="5400000" algn="ctr" rotWithShape="0">
                    <a:schemeClr val="bg1">
                      <a:alpha val="86000"/>
                    </a:schemeClr>
                  </a:outerShdw>
                </a:effectLst>
              </a:rPr>
              <a:t>Above Ground</a:t>
            </a:r>
          </a:p>
        </p:txBody>
      </p:sp>
      <p:sp>
        <p:nvSpPr>
          <p:cNvPr id="24" name="Rectangle 23"/>
          <p:cNvSpPr/>
          <p:nvPr/>
        </p:nvSpPr>
        <p:spPr>
          <a:xfrm rot="16200000">
            <a:off x="-755479" y="4440261"/>
            <a:ext cx="2625165" cy="400110"/>
          </a:xfrm>
          <a:prstGeom prst="rect">
            <a:avLst/>
          </a:prstGeom>
        </p:spPr>
        <p:txBody>
          <a:bodyPr wrap="square">
            <a:spAutoFit/>
          </a:bodyPr>
          <a:lstStyle/>
          <a:p>
            <a:pPr lvl="1"/>
            <a:r>
              <a:rPr lang="en-US" altLang="en-US" sz="2000" b="1" dirty="0">
                <a:effectLst>
                  <a:outerShdw blurRad="50800" dist="50800" dir="5400000" algn="ctr" rotWithShape="0">
                    <a:schemeClr val="bg1">
                      <a:alpha val="86000"/>
                    </a:schemeClr>
                  </a:outerShdw>
                </a:effectLst>
              </a:rPr>
              <a:t>Below Ground</a:t>
            </a:r>
          </a:p>
        </p:txBody>
      </p:sp>
      <p:sp>
        <p:nvSpPr>
          <p:cNvPr id="25" name="Rectangle 24"/>
          <p:cNvSpPr/>
          <p:nvPr/>
        </p:nvSpPr>
        <p:spPr>
          <a:xfrm rot="16200000">
            <a:off x="-1112226" y="2736053"/>
            <a:ext cx="2625165" cy="400110"/>
          </a:xfrm>
          <a:prstGeom prst="rect">
            <a:avLst/>
          </a:prstGeom>
        </p:spPr>
        <p:txBody>
          <a:bodyPr wrap="square">
            <a:spAutoFit/>
          </a:bodyPr>
          <a:lstStyle/>
          <a:p>
            <a:pPr lvl="1"/>
            <a:r>
              <a:rPr lang="en-US" altLang="en-US" sz="2000" b="1" dirty="0">
                <a:effectLst>
                  <a:outerShdw blurRad="50800" dist="50800" dir="5400000" algn="ctr" rotWithShape="0">
                    <a:schemeClr val="bg1"/>
                  </a:outerShdw>
                </a:effectLst>
              </a:rPr>
              <a:t>Soil Surface</a:t>
            </a:r>
          </a:p>
        </p:txBody>
      </p:sp>
    </p:spTree>
    <p:extLst>
      <p:ext uri="{BB962C8B-B14F-4D97-AF65-F5344CB8AC3E}">
        <p14:creationId xmlns:p14="http://schemas.microsoft.com/office/powerpoint/2010/main" val="9987961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28414" b="56620"/>
          <a:stretch/>
        </p:blipFill>
        <p:spPr>
          <a:xfrm>
            <a:off x="0" y="3431822"/>
            <a:ext cx="9144000" cy="1824606"/>
          </a:xfrm>
          <a:prstGeom prst="rect">
            <a:avLst/>
          </a:prstGeom>
        </p:spPr>
      </p:pic>
      <p:sp>
        <p:nvSpPr>
          <p:cNvPr id="2" name="Title 1"/>
          <p:cNvSpPr>
            <a:spLocks noGrp="1"/>
          </p:cNvSpPr>
          <p:nvPr>
            <p:ph type="title"/>
          </p:nvPr>
        </p:nvSpPr>
        <p:spPr>
          <a:xfrm>
            <a:off x="239184" y="137964"/>
            <a:ext cx="8276166" cy="1325563"/>
          </a:xfrm>
        </p:spPr>
        <p:txBody>
          <a:bodyPr/>
          <a:lstStyle/>
          <a:p>
            <a:pPr algn="l"/>
            <a:r>
              <a:rPr lang="en-US" b="1" dirty="0" smtClean="0"/>
              <a:t>Cover crops provide soil cover</a:t>
            </a:r>
            <a:endParaRPr lang="en-US" b="1" dirty="0"/>
          </a:p>
        </p:txBody>
      </p:sp>
      <p:sp>
        <p:nvSpPr>
          <p:cNvPr id="7" name="TextBox 6"/>
          <p:cNvSpPr txBox="1"/>
          <p:nvPr/>
        </p:nvSpPr>
        <p:spPr>
          <a:xfrm>
            <a:off x="361244" y="1240786"/>
            <a:ext cx="8393289" cy="3059299"/>
          </a:xfrm>
          <a:prstGeom prst="rect">
            <a:avLst/>
          </a:prstGeom>
          <a:noFill/>
        </p:spPr>
        <p:txBody>
          <a:bodyPr wrap="square" rtlCol="0">
            <a:spAutoFit/>
          </a:bodyPr>
          <a:lstStyle/>
          <a:p>
            <a:pPr algn="ctr">
              <a:lnSpc>
                <a:spcPct val="90000"/>
              </a:lnSpc>
            </a:pPr>
            <a:r>
              <a:rPr lang="en-US" altLang="en-US" sz="2000" i="1" dirty="0" smtClean="0"/>
              <a:t>20-30 billion tons of soil is eroded due to water erosion</a:t>
            </a:r>
            <a:r>
              <a:rPr lang="en-US" altLang="en-US" sz="2000" dirty="0" smtClean="0"/>
              <a:t> and 2 </a:t>
            </a:r>
            <a:r>
              <a:rPr lang="en-US" altLang="en-US" sz="2000" i="1" dirty="0" smtClean="0"/>
              <a:t>billion or more tons due to wind erosion worldwide each year </a:t>
            </a:r>
            <a:r>
              <a:rPr lang="en-US" altLang="en-US" sz="2000" i="1" baseline="30000" dirty="0" smtClean="0"/>
              <a:t>1</a:t>
            </a:r>
            <a:r>
              <a:rPr lang="en-US" altLang="en-US" sz="2000" i="1" dirty="0" smtClean="0"/>
              <a:t> </a:t>
            </a:r>
          </a:p>
          <a:p>
            <a:pPr algn="ctr">
              <a:lnSpc>
                <a:spcPct val="90000"/>
              </a:lnSpc>
            </a:pPr>
            <a:endParaRPr lang="en-US" altLang="en-US" dirty="0" smtClean="0"/>
          </a:p>
          <a:p>
            <a:pPr algn="ctr"/>
            <a:r>
              <a:rPr lang="en-US" altLang="en-US" sz="2800" b="1" dirty="0" smtClean="0"/>
              <a:t>It takes 500-1,000 years to form 1 inch of topsoil</a:t>
            </a:r>
          </a:p>
          <a:p>
            <a:pPr algn="ctr"/>
            <a:r>
              <a:rPr lang="en-US" i="1" dirty="0" smtClean="0"/>
              <a:t>Soil is a non-renewable resource in our lifetimes</a:t>
            </a:r>
          </a:p>
          <a:p>
            <a:pPr algn="ctr"/>
            <a:endParaRPr lang="en-US" sz="1000" i="1" dirty="0" smtClean="0"/>
          </a:p>
          <a:p>
            <a:pPr marL="342900" indent="-342900" algn="ctr">
              <a:buFont typeface="Wingdings" panose="05000000000000000000" pitchFamily="2" charset="2"/>
              <a:buChar char="ü"/>
            </a:pPr>
            <a:r>
              <a:rPr lang="en-US" sz="2400" dirty="0" smtClean="0"/>
              <a:t>Soil </a:t>
            </a:r>
            <a:r>
              <a:rPr lang="en-US" sz="2400" dirty="0"/>
              <a:t>cover helps reduce soil erosion caused by water</a:t>
            </a:r>
            <a:r>
              <a:rPr lang="en-US" altLang="en-US" sz="2400" baseline="30000" dirty="0"/>
              <a:t>1</a:t>
            </a:r>
            <a:endParaRPr lang="en-US" sz="2400" dirty="0"/>
          </a:p>
          <a:p>
            <a:pPr lvl="1" algn="ctr"/>
            <a:endParaRPr lang="en-US" sz="2000" i="1" dirty="0"/>
          </a:p>
          <a:p>
            <a:pPr algn="ctr">
              <a:lnSpc>
                <a:spcPct val="90000"/>
              </a:lnSpc>
            </a:pPr>
            <a:endParaRPr lang="en-US" altLang="en-US" sz="2400" dirty="0"/>
          </a:p>
          <a:p>
            <a:pPr algn="ctr"/>
            <a:endParaRPr lang="en-US" dirty="0"/>
          </a:p>
        </p:txBody>
      </p:sp>
    </p:spTree>
    <p:extLst>
      <p:ext uri="{BB962C8B-B14F-4D97-AF65-F5344CB8AC3E}">
        <p14:creationId xmlns:p14="http://schemas.microsoft.com/office/powerpoint/2010/main" val="799059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201" y="2"/>
            <a:ext cx="7886700" cy="1325563"/>
          </a:xfrm>
        </p:spPr>
        <p:txBody>
          <a:bodyPr/>
          <a:lstStyle/>
          <a:p>
            <a:r>
              <a:rPr lang="en-US" b="1" dirty="0" smtClean="0"/>
              <a:t>Cover Crops Can Suppress Weeds</a:t>
            </a:r>
            <a:endParaRPr lang="en-US" b="1" dirty="0"/>
          </a:p>
        </p:txBody>
      </p:sp>
      <p:sp>
        <p:nvSpPr>
          <p:cNvPr id="3" name="Content Placeholder 2"/>
          <p:cNvSpPr>
            <a:spLocks noGrp="1"/>
          </p:cNvSpPr>
          <p:nvPr>
            <p:ph idx="1"/>
          </p:nvPr>
        </p:nvSpPr>
        <p:spPr>
          <a:xfrm>
            <a:off x="649842" y="1075014"/>
            <a:ext cx="7962712" cy="1112981"/>
          </a:xfrm>
        </p:spPr>
        <p:txBody>
          <a:bodyPr>
            <a:noAutofit/>
          </a:bodyPr>
          <a:lstStyle/>
          <a:p>
            <a:pPr marL="0" indent="0">
              <a:buNone/>
            </a:pPr>
            <a:r>
              <a:rPr lang="en-US" sz="1800" dirty="0"/>
              <a:t>Weed suppression can be accomplished:</a:t>
            </a:r>
          </a:p>
          <a:p>
            <a:r>
              <a:rPr lang="en-US" sz="1800" dirty="0"/>
              <a:t>in the season the cover crop is planted </a:t>
            </a:r>
            <a:endParaRPr lang="en-US" sz="1800" i="1" dirty="0"/>
          </a:p>
          <a:p>
            <a:r>
              <a:rPr lang="en-US" sz="1800" dirty="0"/>
              <a:t>in the following season if the cover crop residue is used as a weed mat or if the cover crop has </a:t>
            </a:r>
            <a:r>
              <a:rPr lang="en-US" sz="1800" i="1" dirty="0">
                <a:solidFill>
                  <a:schemeClr val="accent5"/>
                </a:solidFill>
              </a:rPr>
              <a:t>allelopathic</a:t>
            </a:r>
            <a:r>
              <a:rPr lang="en-US" sz="1800" dirty="0">
                <a:solidFill>
                  <a:schemeClr val="accent5"/>
                </a:solidFill>
              </a:rPr>
              <a:t> </a:t>
            </a:r>
            <a:r>
              <a:rPr lang="en-US" sz="1800" dirty="0"/>
              <a:t>properties.</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2794" b="44717"/>
          <a:stretch/>
        </p:blipFill>
        <p:spPr>
          <a:xfrm>
            <a:off x="0" y="2427534"/>
            <a:ext cx="9094448" cy="2898165"/>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5140" t="22963" r="26251" b="28889"/>
          <a:stretch/>
        </p:blipFill>
        <p:spPr>
          <a:xfrm rot="5400000">
            <a:off x="1869069" y="3453681"/>
            <a:ext cx="3095432" cy="1416924"/>
          </a:xfrm>
          <a:prstGeom prst="rect">
            <a:avLst/>
          </a:prstGeom>
          <a:effectLst>
            <a:glow rad="1193800">
              <a:schemeClr val="bg2">
                <a:lumMod val="90000"/>
                <a:alpha val="40000"/>
              </a:schemeClr>
            </a:glow>
            <a:softEdge rad="139700"/>
          </a:effectLst>
        </p:spPr>
      </p:pic>
      <p:sp>
        <p:nvSpPr>
          <p:cNvPr id="9" name="TextBox 8"/>
          <p:cNvSpPr txBox="1"/>
          <p:nvPr/>
        </p:nvSpPr>
        <p:spPr>
          <a:xfrm>
            <a:off x="149656" y="2400509"/>
            <a:ext cx="2745944" cy="1200329"/>
          </a:xfrm>
          <a:prstGeom prst="rect">
            <a:avLst/>
          </a:prstGeom>
          <a:noFill/>
        </p:spPr>
        <p:txBody>
          <a:bodyPr wrap="square" rtlCol="0">
            <a:spAutoFit/>
          </a:bodyPr>
          <a:lstStyle/>
          <a:p>
            <a:r>
              <a:rPr lang="en-US" sz="2800" b="1" dirty="0">
                <a:effectLst>
                  <a:glow rad="127000">
                    <a:schemeClr val="bg1"/>
                  </a:glow>
                </a:effectLst>
              </a:rPr>
              <a:t>No cover crop/ bare ground</a:t>
            </a:r>
          </a:p>
          <a:p>
            <a:endParaRPr lang="en-US" sz="1600" b="1" dirty="0">
              <a:effectLst>
                <a:glow rad="127000">
                  <a:schemeClr val="bg1"/>
                </a:glow>
              </a:effectLst>
            </a:endParaRPr>
          </a:p>
        </p:txBody>
      </p:sp>
      <p:sp>
        <p:nvSpPr>
          <p:cNvPr id="10" name="TextBox 9"/>
          <p:cNvSpPr txBox="1"/>
          <p:nvPr/>
        </p:nvSpPr>
        <p:spPr>
          <a:xfrm>
            <a:off x="5912341" y="2400507"/>
            <a:ext cx="3331765" cy="1631216"/>
          </a:xfrm>
          <a:prstGeom prst="rect">
            <a:avLst/>
          </a:prstGeom>
          <a:noFill/>
        </p:spPr>
        <p:txBody>
          <a:bodyPr wrap="square" rtlCol="0">
            <a:spAutoFit/>
          </a:bodyPr>
          <a:lstStyle/>
          <a:p>
            <a:r>
              <a:rPr lang="en-US" sz="2800" b="1" dirty="0">
                <a:effectLst>
                  <a:glow rad="127000">
                    <a:schemeClr val="bg1"/>
                  </a:glow>
                </a:effectLst>
              </a:rPr>
              <a:t>100 lbs. cowpea &amp;  10 lbs. pearl millet cover crop</a:t>
            </a:r>
          </a:p>
          <a:p>
            <a:endParaRPr lang="en-US" sz="1600" b="1" dirty="0">
              <a:effectLst>
                <a:glow rad="127000">
                  <a:schemeClr val="bg1"/>
                </a:glow>
              </a:effectLst>
            </a:endParaRPr>
          </a:p>
        </p:txBody>
      </p:sp>
    </p:spTree>
    <p:extLst>
      <p:ext uri="{BB962C8B-B14F-4D97-AF65-F5344CB8AC3E}">
        <p14:creationId xmlns:p14="http://schemas.microsoft.com/office/powerpoint/2010/main" val="417871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325" y="75138"/>
            <a:ext cx="8278960" cy="1325563"/>
          </a:xfrm>
        </p:spPr>
        <p:txBody>
          <a:bodyPr>
            <a:normAutofit/>
          </a:bodyPr>
          <a:lstStyle/>
          <a:p>
            <a:r>
              <a:rPr lang="en-US" sz="4000" b="1" dirty="0"/>
              <a:t>Cover crops can reduce pest pressure</a:t>
            </a:r>
          </a:p>
        </p:txBody>
      </p:sp>
      <p:sp>
        <p:nvSpPr>
          <p:cNvPr id="3" name="Content Placeholder 2"/>
          <p:cNvSpPr>
            <a:spLocks noGrp="1"/>
          </p:cNvSpPr>
          <p:nvPr>
            <p:ph idx="1"/>
          </p:nvPr>
        </p:nvSpPr>
        <p:spPr>
          <a:xfrm>
            <a:off x="435085" y="1020498"/>
            <a:ext cx="8393723" cy="4351338"/>
          </a:xfrm>
        </p:spPr>
        <p:txBody>
          <a:bodyPr>
            <a:normAutofit/>
          </a:bodyPr>
          <a:lstStyle/>
          <a:p>
            <a:r>
              <a:rPr lang="en-US" sz="2000" dirty="0"/>
              <a:t>Use cover crops to diversify crop rotations </a:t>
            </a:r>
          </a:p>
          <a:p>
            <a:pPr lvl="1"/>
            <a:r>
              <a:rPr lang="en-US" sz="1600" dirty="0"/>
              <a:t>Legume cash crop + grass cover crop</a:t>
            </a:r>
          </a:p>
          <a:p>
            <a:r>
              <a:rPr lang="en-US" sz="2000" dirty="0"/>
              <a:t>Rotating to cover crops that are non-hosts can reduce nematode populations</a:t>
            </a:r>
          </a:p>
          <a:p>
            <a:r>
              <a:rPr lang="en-US" sz="2000" dirty="0"/>
              <a:t>Brassica cover crops </a:t>
            </a:r>
          </a:p>
          <a:p>
            <a:pPr lvl="1"/>
            <a:r>
              <a:rPr lang="en-US" sz="1600" dirty="0"/>
              <a:t>biological fumigant crops</a:t>
            </a:r>
          </a:p>
        </p:txBody>
      </p:sp>
      <p:pic>
        <p:nvPicPr>
          <p:cNvPr id="4" name="Picture 3"/>
          <p:cNvPicPr>
            <a:picLocks noChangeAspect="1"/>
          </p:cNvPicPr>
          <p:nvPr/>
        </p:nvPicPr>
        <p:blipFill rotWithShape="1">
          <a:blip r:embed="rId3"/>
          <a:srcRect l="31022" t="49080" r="25192" b="25736"/>
          <a:stretch/>
        </p:blipFill>
        <p:spPr>
          <a:xfrm>
            <a:off x="1697454" y="3035936"/>
            <a:ext cx="5667660" cy="2444817"/>
          </a:xfrm>
          <a:prstGeom prst="rect">
            <a:avLst/>
          </a:prstGeom>
          <a:effectLst>
            <a:softEdge rad="177800"/>
          </a:effectLst>
        </p:spPr>
      </p:pic>
      <p:sp>
        <p:nvSpPr>
          <p:cNvPr id="5" name="TextBox 4"/>
          <p:cNvSpPr txBox="1"/>
          <p:nvPr/>
        </p:nvSpPr>
        <p:spPr>
          <a:xfrm>
            <a:off x="3998934" y="3251379"/>
            <a:ext cx="1784403" cy="523220"/>
          </a:xfrm>
          <a:prstGeom prst="rect">
            <a:avLst/>
          </a:prstGeom>
          <a:noFill/>
        </p:spPr>
        <p:txBody>
          <a:bodyPr wrap="square" rtlCol="0">
            <a:spAutoFit/>
          </a:bodyPr>
          <a:lstStyle/>
          <a:p>
            <a:r>
              <a:rPr lang="en-US" sz="2800" b="1" dirty="0">
                <a:effectLst>
                  <a:glow rad="127000">
                    <a:schemeClr val="bg1"/>
                  </a:glow>
                </a:effectLst>
              </a:rPr>
              <a:t>Mustard  </a:t>
            </a:r>
            <a:endParaRPr lang="en-US" sz="1600" b="1" dirty="0">
              <a:effectLst>
                <a:glow rad="127000">
                  <a:schemeClr val="bg1"/>
                </a:glow>
              </a:effectLst>
            </a:endParaRPr>
          </a:p>
        </p:txBody>
      </p:sp>
      <p:pic>
        <p:nvPicPr>
          <p:cNvPr id="6" name="Content Placeholder 8"/>
          <p:cNvPicPr>
            <a:picLocks noChangeAspect="1"/>
          </p:cNvPicPr>
          <p:nvPr/>
        </p:nvPicPr>
        <p:blipFill rotWithShape="1">
          <a:blip r:embed="rId4" cstate="print">
            <a:extLst>
              <a:ext uri="{28A0092B-C50C-407E-A947-70E740481C1C}">
                <a14:useLocalDpi xmlns:a14="http://schemas.microsoft.com/office/drawing/2010/main" val="0"/>
              </a:ext>
            </a:extLst>
          </a:blip>
          <a:srcRect l="22885" t="17448" r="18927" b="25945"/>
          <a:stretch/>
        </p:blipFill>
        <p:spPr>
          <a:xfrm rot="5400000">
            <a:off x="6881154" y="3320684"/>
            <a:ext cx="2616589" cy="1909102"/>
          </a:xfrm>
          <a:prstGeom prst="rect">
            <a:avLst/>
          </a:prstGeom>
          <a:effectLst>
            <a:softEdge rad="152400"/>
          </a:effectLst>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r="64284" b="34192"/>
          <a:stretch/>
        </p:blipFill>
        <p:spPr>
          <a:xfrm>
            <a:off x="2" y="3035936"/>
            <a:ext cx="1793631" cy="2478599"/>
          </a:xfrm>
          <a:prstGeom prst="rect">
            <a:avLst/>
          </a:prstGeom>
          <a:effectLst>
            <a:softEdge rad="114300"/>
          </a:effectLst>
        </p:spPr>
      </p:pic>
      <p:sp>
        <p:nvSpPr>
          <p:cNvPr id="8" name="TextBox 7"/>
          <p:cNvSpPr txBox="1"/>
          <p:nvPr/>
        </p:nvSpPr>
        <p:spPr>
          <a:xfrm>
            <a:off x="334496" y="3251379"/>
            <a:ext cx="1784403" cy="523220"/>
          </a:xfrm>
          <a:prstGeom prst="rect">
            <a:avLst/>
          </a:prstGeom>
          <a:noFill/>
        </p:spPr>
        <p:txBody>
          <a:bodyPr wrap="square" rtlCol="0">
            <a:spAutoFit/>
          </a:bodyPr>
          <a:lstStyle/>
          <a:p>
            <a:r>
              <a:rPr lang="en-US" sz="2800" b="1" dirty="0">
                <a:effectLst>
                  <a:glow rad="127000">
                    <a:schemeClr val="bg1"/>
                  </a:glow>
                </a:effectLst>
              </a:rPr>
              <a:t>Wheat</a:t>
            </a:r>
            <a:endParaRPr lang="en-US" sz="1600" b="1" dirty="0">
              <a:effectLst>
                <a:glow rad="127000">
                  <a:schemeClr val="bg1"/>
                </a:glow>
              </a:effectLst>
            </a:endParaRPr>
          </a:p>
        </p:txBody>
      </p:sp>
      <p:sp>
        <p:nvSpPr>
          <p:cNvPr id="9" name="TextBox 8"/>
          <p:cNvSpPr txBox="1"/>
          <p:nvPr/>
        </p:nvSpPr>
        <p:spPr>
          <a:xfrm>
            <a:off x="7479488" y="3035936"/>
            <a:ext cx="1784403" cy="954107"/>
          </a:xfrm>
          <a:prstGeom prst="rect">
            <a:avLst/>
          </a:prstGeom>
          <a:noFill/>
        </p:spPr>
        <p:txBody>
          <a:bodyPr wrap="square" rtlCol="0">
            <a:spAutoFit/>
          </a:bodyPr>
          <a:lstStyle/>
          <a:p>
            <a:r>
              <a:rPr lang="en-US" sz="2800" b="1" dirty="0">
                <a:effectLst>
                  <a:glow rad="127000">
                    <a:schemeClr val="bg1"/>
                  </a:glow>
                </a:effectLst>
              </a:rPr>
              <a:t>Sorghum Sudan</a:t>
            </a:r>
            <a:endParaRPr lang="en-US" sz="1600" b="1" dirty="0">
              <a:effectLst>
                <a:glow rad="127000">
                  <a:schemeClr val="bg1"/>
                </a:glow>
              </a:effectLst>
            </a:endParaRPr>
          </a:p>
        </p:txBody>
      </p:sp>
    </p:spTree>
    <p:extLst>
      <p:ext uri="{BB962C8B-B14F-4D97-AF65-F5344CB8AC3E}">
        <p14:creationId xmlns:p14="http://schemas.microsoft.com/office/powerpoint/2010/main" val="41073047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t="23381" b="14763"/>
          <a:stretch/>
        </p:blipFill>
        <p:spPr>
          <a:xfrm rot="10800000">
            <a:off x="425610" y="1455088"/>
            <a:ext cx="8265166" cy="3834364"/>
          </a:xfrm>
          <a:prstGeom prst="rect">
            <a:avLst/>
          </a:prstGeom>
        </p:spPr>
      </p:pic>
      <p:sp>
        <p:nvSpPr>
          <p:cNvPr id="2" name="Title 1"/>
          <p:cNvSpPr>
            <a:spLocks noGrp="1"/>
          </p:cNvSpPr>
          <p:nvPr>
            <p:ph type="title"/>
          </p:nvPr>
        </p:nvSpPr>
        <p:spPr>
          <a:xfrm>
            <a:off x="214686" y="178615"/>
            <a:ext cx="8929314" cy="1325563"/>
          </a:xfrm>
        </p:spPr>
        <p:txBody>
          <a:bodyPr>
            <a:normAutofit fontScale="90000"/>
          </a:bodyPr>
          <a:lstStyle/>
          <a:p>
            <a:pPr algn="l"/>
            <a:r>
              <a:rPr lang="en-US" b="1" dirty="0" smtClean="0"/>
              <a:t>Cover crops can affect soil temperature</a:t>
            </a:r>
            <a:endParaRPr lang="en-US" b="1" dirty="0"/>
          </a:p>
        </p:txBody>
      </p:sp>
      <p:sp>
        <p:nvSpPr>
          <p:cNvPr id="5" name="TextBox 4"/>
          <p:cNvSpPr txBox="1"/>
          <p:nvPr/>
        </p:nvSpPr>
        <p:spPr>
          <a:xfrm>
            <a:off x="1755406" y="4604407"/>
            <a:ext cx="1494845" cy="707886"/>
          </a:xfrm>
          <a:prstGeom prst="rect">
            <a:avLst/>
          </a:prstGeom>
          <a:noFill/>
        </p:spPr>
        <p:txBody>
          <a:bodyPr wrap="square" rtlCol="0">
            <a:spAutoFit/>
          </a:bodyPr>
          <a:lstStyle/>
          <a:p>
            <a:r>
              <a:rPr lang="en-US" sz="4000" b="1" i="1" dirty="0">
                <a:effectLst>
                  <a:glow rad="127000">
                    <a:schemeClr val="bg1"/>
                  </a:glow>
                </a:effectLst>
              </a:rPr>
              <a:t>85° F</a:t>
            </a:r>
            <a:endParaRPr lang="en-US" sz="2400" b="1" i="1" dirty="0">
              <a:effectLst>
                <a:glow rad="127000">
                  <a:schemeClr val="bg1"/>
                </a:glow>
              </a:effectLst>
            </a:endParaRPr>
          </a:p>
        </p:txBody>
      </p:sp>
      <p:sp>
        <p:nvSpPr>
          <p:cNvPr id="6" name="TextBox 5"/>
          <p:cNvSpPr txBox="1"/>
          <p:nvPr/>
        </p:nvSpPr>
        <p:spPr>
          <a:xfrm>
            <a:off x="6337904" y="4604407"/>
            <a:ext cx="1494845" cy="707886"/>
          </a:xfrm>
          <a:prstGeom prst="rect">
            <a:avLst/>
          </a:prstGeom>
          <a:noFill/>
        </p:spPr>
        <p:txBody>
          <a:bodyPr wrap="square" rtlCol="0">
            <a:spAutoFit/>
          </a:bodyPr>
          <a:lstStyle/>
          <a:p>
            <a:r>
              <a:rPr lang="en-US" sz="4000" b="1" i="1" dirty="0">
                <a:effectLst>
                  <a:glow rad="127000">
                    <a:schemeClr val="bg1"/>
                  </a:glow>
                </a:effectLst>
              </a:rPr>
              <a:t>92° F</a:t>
            </a:r>
            <a:endParaRPr lang="en-US" sz="2400" b="1" i="1" dirty="0">
              <a:effectLst>
                <a:glow rad="127000">
                  <a:schemeClr val="bg1"/>
                </a:glow>
              </a:effectLst>
            </a:endParaRPr>
          </a:p>
        </p:txBody>
      </p:sp>
      <p:sp>
        <p:nvSpPr>
          <p:cNvPr id="7" name="TextBox 6"/>
          <p:cNvSpPr txBox="1"/>
          <p:nvPr/>
        </p:nvSpPr>
        <p:spPr>
          <a:xfrm>
            <a:off x="5940951" y="1732886"/>
            <a:ext cx="3013545" cy="523220"/>
          </a:xfrm>
          <a:prstGeom prst="rect">
            <a:avLst/>
          </a:prstGeom>
          <a:noFill/>
        </p:spPr>
        <p:txBody>
          <a:bodyPr wrap="square" rtlCol="0">
            <a:spAutoFit/>
          </a:bodyPr>
          <a:lstStyle/>
          <a:p>
            <a:r>
              <a:rPr lang="en-US" sz="2800" b="1" dirty="0">
                <a:effectLst>
                  <a:glow rad="127000">
                    <a:schemeClr val="bg1"/>
                  </a:glow>
                </a:effectLst>
              </a:rPr>
              <a:t>Bare soil</a:t>
            </a:r>
            <a:endParaRPr lang="en-US" sz="1600" b="1" dirty="0">
              <a:effectLst>
                <a:glow rad="127000">
                  <a:schemeClr val="bg1"/>
                </a:glow>
              </a:effectLst>
            </a:endParaRPr>
          </a:p>
        </p:txBody>
      </p:sp>
      <p:sp>
        <p:nvSpPr>
          <p:cNvPr id="8" name="TextBox 7"/>
          <p:cNvSpPr txBox="1"/>
          <p:nvPr/>
        </p:nvSpPr>
        <p:spPr>
          <a:xfrm>
            <a:off x="1056258" y="1553268"/>
            <a:ext cx="3218954" cy="954107"/>
          </a:xfrm>
          <a:prstGeom prst="rect">
            <a:avLst/>
          </a:prstGeom>
          <a:noFill/>
        </p:spPr>
        <p:txBody>
          <a:bodyPr wrap="square" rtlCol="0">
            <a:spAutoFit/>
          </a:bodyPr>
          <a:lstStyle/>
          <a:p>
            <a:r>
              <a:rPr lang="en-US" sz="2800" b="1" dirty="0">
                <a:effectLst>
                  <a:glow rad="127000">
                    <a:schemeClr val="bg1"/>
                  </a:glow>
                </a:effectLst>
              </a:rPr>
              <a:t>Cover crop residue on soil surface</a:t>
            </a:r>
            <a:endParaRPr lang="en-US" sz="1600" b="1" dirty="0">
              <a:effectLst>
                <a:glow rad="127000">
                  <a:schemeClr val="bg1"/>
                </a:glow>
              </a:effectLst>
            </a:endParaRPr>
          </a:p>
        </p:txBody>
      </p:sp>
    </p:spTree>
    <p:extLst>
      <p:ext uri="{BB962C8B-B14F-4D97-AF65-F5344CB8AC3E}">
        <p14:creationId xmlns:p14="http://schemas.microsoft.com/office/powerpoint/2010/main" val="2726113221"/>
      </p:ext>
    </p:extLst>
  </p:cSld>
  <p:clrMapOvr>
    <a:masterClrMapping/>
  </p:clrMapOvr>
  <p:timing>
    <p:tnLst>
      <p:par>
        <p:cTn id="1" dur="indefinite" restart="never" nodeType="tmRoot"/>
      </p:par>
    </p:tnLst>
  </p:timing>
</p:sld>
</file>

<file path=ppt/theme/theme1.xml><?xml version="1.0" encoding="utf-8"?>
<a:theme xmlns:a="http://schemas.openxmlformats.org/drawingml/2006/main" name="CoverCrop trai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ver Crop Training [Read-Only]" id="{FD453A38-6711-4205-9561-39E3056AF7B8}" vid="{845F3CBD-BD90-4AE7-883E-734F9A4A10FD}"/>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ver Crop Training [Read-Only]" id="{FD453A38-6711-4205-9561-39E3056AF7B8}" vid="{8701F1C8-E109-4D10-A29C-7FDDEE3D9B7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3374</TotalTime>
  <Words>2397</Words>
  <Application>Microsoft Office PowerPoint</Application>
  <PresentationFormat>On-screen Show (4:3)</PresentationFormat>
  <Paragraphs>220</Paragraphs>
  <Slides>18</Slides>
  <Notes>18</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18</vt:i4>
      </vt:variant>
    </vt:vector>
  </HeadingPairs>
  <TitlesOfParts>
    <vt:vector size="24" baseType="lpstr">
      <vt:lpstr>Arial</vt:lpstr>
      <vt:lpstr>Calibri</vt:lpstr>
      <vt:lpstr>Times New Roman</vt:lpstr>
      <vt:lpstr>Wingdings</vt:lpstr>
      <vt:lpstr>CoverCrop training</vt:lpstr>
      <vt:lpstr>Custom Design</vt:lpstr>
      <vt:lpstr>PowerPoint Presentation</vt:lpstr>
      <vt:lpstr>Outline</vt:lpstr>
      <vt:lpstr>What is a cover crop?</vt:lpstr>
      <vt:lpstr>Soil Health </vt:lpstr>
      <vt:lpstr>Cover Crop Services</vt:lpstr>
      <vt:lpstr>Cover crops provide soil cover</vt:lpstr>
      <vt:lpstr>Cover Crops Can Suppress Weeds</vt:lpstr>
      <vt:lpstr>Cover crops can reduce pest pressure</vt:lpstr>
      <vt:lpstr>Cover crops can affect soil temperature</vt:lpstr>
      <vt:lpstr>Cover crops can increase water infiltration and break up hard pans</vt:lpstr>
      <vt:lpstr>Cover crops can increase soil nitrogen</vt:lpstr>
      <vt:lpstr>Cover crops can reduce nutrient losses</vt:lpstr>
      <vt:lpstr>Cover crops can support beneficial soil microorganisms</vt:lpstr>
      <vt:lpstr>Cover crops can provide habitat for beneficial insects</vt:lpstr>
      <vt:lpstr>Cover crops add organic matter to the soil</vt:lpstr>
      <vt:lpstr>Take home message</vt:lpstr>
      <vt:lpstr>Authors and Acknowledgements</vt:lpstr>
      <vt:lpstr>Resources and Sources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Amanda L. McWhirt</dc:creator>
  <cp:lastModifiedBy>Amanda McWhirt</cp:lastModifiedBy>
  <cp:revision>74</cp:revision>
  <dcterms:created xsi:type="dcterms:W3CDTF">2019-01-12T17:11:56Z</dcterms:created>
  <dcterms:modified xsi:type="dcterms:W3CDTF">2019-07-23T18:10:04Z</dcterms:modified>
  <cp:contentStatus/>
</cp:coreProperties>
</file>