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6" r:id="rId4"/>
    <p:sldId id="282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4" r:id="rId25"/>
    <p:sldId id="278" r:id="rId26"/>
    <p:sldId id="279" r:id="rId27"/>
    <p:sldId id="280" r:id="rId28"/>
    <p:sldId id="285" r:id="rId29"/>
    <p:sldId id="281" r:id="rId30"/>
    <p:sldId id="28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State Response to USB Irrigation survey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Q7states!$E$6:$E$9</c:f>
              <c:strCache>
                <c:ptCount val="4"/>
                <c:pt idx="0">
                  <c:v>Mississippi</c:v>
                </c:pt>
                <c:pt idx="1">
                  <c:v>Arkansas</c:v>
                </c:pt>
                <c:pt idx="2">
                  <c:v>Lousianna</c:v>
                </c:pt>
                <c:pt idx="3">
                  <c:v>Missouri</c:v>
                </c:pt>
              </c:strCache>
            </c:strRef>
          </c:cat>
          <c:val>
            <c:numRef>
              <c:f>Q7states!$F$6:$F$9</c:f>
              <c:numCache>
                <c:formatCode>General</c:formatCode>
                <c:ptCount val="4"/>
                <c:pt idx="0">
                  <c:v>31.8</c:v>
                </c:pt>
                <c:pt idx="1">
                  <c:v>42.7</c:v>
                </c:pt>
                <c:pt idx="2">
                  <c:v>20</c:v>
                </c:pt>
                <c:pt idx="3">
                  <c:v>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5764784"/>
        <c:axId val="795771056"/>
      </c:barChart>
      <c:catAx>
        <c:axId val="79576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71056"/>
        <c:crosses val="autoZero"/>
        <c:auto val="1"/>
        <c:lblAlgn val="ctr"/>
        <c:lblOffset val="100"/>
        <c:noMultiLvlLbl val="0"/>
      </c:catAx>
      <c:valAx>
        <c:axId val="795771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64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What are the reasons you are not using surge irrigation?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Q41Sur!$I$4:$I$14</c:f>
              <c:strCache>
                <c:ptCount val="11"/>
                <c:pt idx="0">
                  <c:v>It doesn't work on my farm</c:v>
                </c:pt>
                <c:pt idx="1">
                  <c:v>Was not aware of the technology</c:v>
                </c:pt>
                <c:pt idx="2">
                  <c:v>Other</c:v>
                </c:pt>
                <c:pt idx="3">
                  <c:v>Fuel, labor and equipment cost too high</c:v>
                </c:pt>
                <c:pt idx="4">
                  <c:v>Don't know how to use it</c:v>
                </c:pt>
                <c:pt idx="5">
                  <c:v>Would like to, not sure how</c:v>
                </c:pt>
                <c:pt idx="6">
                  <c:v>Groundwater is adequate</c:v>
                </c:pt>
                <c:pt idx="7">
                  <c:v>Surface Water is adequate</c:v>
                </c:pt>
                <c:pt idx="8">
                  <c:v>Don’t know</c:v>
                </c:pt>
                <c:pt idx="9">
                  <c:v>Takes too much time to implement</c:v>
                </c:pt>
                <c:pt idx="10">
                  <c:v>Crop Prices too low</c:v>
                </c:pt>
              </c:strCache>
            </c:strRef>
          </c:cat>
          <c:val>
            <c:numRef>
              <c:f>Q41Sur!$J$4:$J$14</c:f>
              <c:numCache>
                <c:formatCode>General</c:formatCode>
                <c:ptCount val="11"/>
                <c:pt idx="0">
                  <c:v>25.4</c:v>
                </c:pt>
                <c:pt idx="1">
                  <c:v>20.8</c:v>
                </c:pt>
                <c:pt idx="2">
                  <c:v>13.2</c:v>
                </c:pt>
                <c:pt idx="3">
                  <c:v>11.4</c:v>
                </c:pt>
                <c:pt idx="4">
                  <c:v>9.9</c:v>
                </c:pt>
                <c:pt idx="5">
                  <c:v>7.3</c:v>
                </c:pt>
                <c:pt idx="6">
                  <c:v>5.6</c:v>
                </c:pt>
                <c:pt idx="7">
                  <c:v>2</c:v>
                </c:pt>
                <c:pt idx="8">
                  <c:v>1.8</c:v>
                </c:pt>
                <c:pt idx="9">
                  <c:v>1.5</c:v>
                </c:pt>
                <c:pt idx="10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37194896"/>
        <c:axId val="537194504"/>
      </c:barChart>
      <c:catAx>
        <c:axId val="537194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194504"/>
        <c:crosses val="autoZero"/>
        <c:auto val="1"/>
        <c:lblAlgn val="ctr"/>
        <c:lblOffset val="100"/>
        <c:noMultiLvlLbl val="0"/>
      </c:catAx>
      <c:valAx>
        <c:axId val="537194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19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8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Do you have a timer on your </a:t>
            </a:r>
            <a:r>
              <a:rPr lang="en-US" dirty="0" smtClean="0"/>
              <a:t>pumps?</a:t>
            </a:r>
            <a:endParaRPr lang="en-US" dirty="0"/>
          </a:p>
        </c:rich>
      </c:tx>
      <c:layout>
        <c:manualLayout>
          <c:xMode val="edge"/>
          <c:yMode val="edge"/>
          <c:x val="0.20839566929133857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8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Q70Pumps!$B$5:$B$6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Q70Pumps!$C$5:$C$6</c:f>
              <c:numCache>
                <c:formatCode>General</c:formatCode>
                <c:ptCount val="2"/>
                <c:pt idx="0">
                  <c:v>27.7</c:v>
                </c:pt>
                <c:pt idx="1">
                  <c:v>72.099999999999994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4184616"/>
        <c:axId val="538140384"/>
      </c:barChart>
      <c:catAx>
        <c:axId val="434184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140384"/>
        <c:crosses val="autoZero"/>
        <c:auto val="1"/>
        <c:lblAlgn val="ctr"/>
        <c:lblOffset val="100"/>
        <c:noMultiLvlLbl val="0"/>
      </c:catAx>
      <c:valAx>
        <c:axId val="53814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184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8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Do you own any Flow Meters?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8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947014435695549E-2"/>
          <c:y val="0.14706022163896179"/>
          <c:w val="0.91705298556430448"/>
          <c:h val="0.7290911344415281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Q72Flow!$B$3:$B$5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Prefer not to answer</c:v>
                </c:pt>
              </c:strCache>
            </c:strRef>
          </c:cat>
          <c:val>
            <c:numRef>
              <c:f>Q72Flow!$C$3:$C$5</c:f>
              <c:numCache>
                <c:formatCode>General</c:formatCode>
                <c:ptCount val="3"/>
                <c:pt idx="0">
                  <c:v>42.2</c:v>
                </c:pt>
                <c:pt idx="1">
                  <c:v>57.4</c:v>
                </c:pt>
                <c:pt idx="2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9874968"/>
        <c:axId val="539874184"/>
      </c:barChart>
      <c:catAx>
        <c:axId val="539874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874184"/>
        <c:crosses val="autoZero"/>
        <c:auto val="1"/>
        <c:lblAlgn val="ctr"/>
        <c:lblOffset val="100"/>
        <c:noMultiLvlLbl val="0"/>
      </c:catAx>
      <c:valAx>
        <c:axId val="539874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874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Which of the following methods do you use to schedule irrigation on your farm?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USB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Q82Irrsch!$A$5:$A$13</c:f>
              <c:strCache>
                <c:ptCount val="9"/>
                <c:pt idx="0">
                  <c:v>Visual crop stress</c:v>
                </c:pt>
                <c:pt idx="1">
                  <c:v>Routine</c:v>
                </c:pt>
                <c:pt idx="2">
                  <c:v>Soil Moisture Sensors</c:v>
                </c:pt>
                <c:pt idx="3">
                  <c:v>Probe or feel method</c:v>
                </c:pt>
                <c:pt idx="4">
                  <c:v>Watch Neighbor</c:v>
                </c:pt>
                <c:pt idx="5">
                  <c:v>computerized scheuler</c:v>
                </c:pt>
                <c:pt idx="6">
                  <c:v>ET or Atmometer</c:v>
                </c:pt>
                <c:pt idx="7">
                  <c:v>Woodruff charts</c:v>
                </c:pt>
                <c:pt idx="8">
                  <c:v>Canopy temp</c:v>
                </c:pt>
              </c:strCache>
            </c:strRef>
          </c:cat>
          <c:val>
            <c:numRef>
              <c:f>Q82Irrsch!$B$5:$B$13</c:f>
              <c:numCache>
                <c:formatCode>0</c:formatCode>
                <c:ptCount val="9"/>
                <c:pt idx="0">
                  <c:v>72</c:v>
                </c:pt>
                <c:pt idx="1">
                  <c:v>27.7</c:v>
                </c:pt>
                <c:pt idx="2">
                  <c:v>23.4</c:v>
                </c:pt>
                <c:pt idx="3">
                  <c:v>21.8</c:v>
                </c:pt>
                <c:pt idx="4">
                  <c:v>5.5</c:v>
                </c:pt>
                <c:pt idx="5">
                  <c:v>4.0999999999999996</c:v>
                </c:pt>
                <c:pt idx="6" formatCode="General">
                  <c:v>2.5</c:v>
                </c:pt>
                <c:pt idx="7" formatCode="General">
                  <c:v>0.9</c:v>
                </c:pt>
                <c:pt idx="8" formatCode="General">
                  <c:v>0.5</c:v>
                </c:pt>
              </c:numCache>
            </c:numRef>
          </c:val>
        </c:ser>
        <c:ser>
          <c:idx val="1"/>
          <c:order val="1"/>
          <c:tx>
            <c:v>NASS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Q82Irrsch!$A$5:$A$13</c:f>
              <c:strCache>
                <c:ptCount val="9"/>
                <c:pt idx="0">
                  <c:v>Visual crop stress</c:v>
                </c:pt>
                <c:pt idx="1">
                  <c:v>Routine</c:v>
                </c:pt>
                <c:pt idx="2">
                  <c:v>Soil Moisture Sensors</c:v>
                </c:pt>
                <c:pt idx="3">
                  <c:v>Probe or feel method</c:v>
                </c:pt>
                <c:pt idx="4">
                  <c:v>Watch Neighbor</c:v>
                </c:pt>
                <c:pt idx="5">
                  <c:v>computerized scheuler</c:v>
                </c:pt>
                <c:pt idx="6">
                  <c:v>ET or Atmometer</c:v>
                </c:pt>
                <c:pt idx="7">
                  <c:v>Woodruff charts</c:v>
                </c:pt>
                <c:pt idx="8">
                  <c:v>Canopy temp</c:v>
                </c:pt>
              </c:strCache>
            </c:strRef>
          </c:cat>
          <c:val>
            <c:numRef>
              <c:f>Q82Irrsch!$C$5:$C$9</c:f>
              <c:numCache>
                <c:formatCode>0</c:formatCode>
                <c:ptCount val="5"/>
                <c:pt idx="0">
                  <c:v>93.304816812348889</c:v>
                </c:pt>
                <c:pt idx="1">
                  <c:v>15.668588432211269</c:v>
                </c:pt>
                <c:pt idx="2">
                  <c:v>6.0349637344243998</c:v>
                </c:pt>
                <c:pt idx="3">
                  <c:v>50.11158638646085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axId val="635429656"/>
        <c:axId val="620025424"/>
      </c:barChart>
      <c:catAx>
        <c:axId val="635429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025424"/>
        <c:crosses val="autoZero"/>
        <c:auto val="1"/>
        <c:lblAlgn val="ctr"/>
        <c:lblOffset val="100"/>
        <c:noMultiLvlLbl val="0"/>
      </c:catAx>
      <c:valAx>
        <c:axId val="620025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429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When did you start using soil moisture sensors?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Q82Irrsch!$J$5:$J$11</c:f>
              <c:numCache>
                <c:formatCode>General</c:formatCode>
                <c:ptCount val="7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  <c:pt idx="3">
                  <c:v>2013</c:v>
                </c:pt>
                <c:pt idx="4">
                  <c:v>2012</c:v>
                </c:pt>
                <c:pt idx="5">
                  <c:v>2011</c:v>
                </c:pt>
                <c:pt idx="6">
                  <c:v>2008</c:v>
                </c:pt>
              </c:numCache>
            </c:numRef>
          </c:cat>
          <c:val>
            <c:numRef>
              <c:f>Q82Irrsch!$K$5:$K$11</c:f>
              <c:numCache>
                <c:formatCode>General</c:formatCode>
                <c:ptCount val="7"/>
                <c:pt idx="0">
                  <c:v>21.4</c:v>
                </c:pt>
                <c:pt idx="1">
                  <c:v>18.399999999999999</c:v>
                </c:pt>
                <c:pt idx="2">
                  <c:v>25.2</c:v>
                </c:pt>
                <c:pt idx="3">
                  <c:v>21.4</c:v>
                </c:pt>
                <c:pt idx="4">
                  <c:v>6.8</c:v>
                </c:pt>
                <c:pt idx="5">
                  <c:v>4.9000000000000004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4855320"/>
        <c:axId val="534854536"/>
      </c:barChart>
      <c:catAx>
        <c:axId val="534855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854536"/>
        <c:crosses val="autoZero"/>
        <c:auto val="1"/>
        <c:lblAlgn val="ctr"/>
        <c:lblOffset val="100"/>
        <c:noMultiLvlLbl val="0"/>
      </c:catAx>
      <c:valAx>
        <c:axId val="534854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855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Rice Production Systems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'137 TIA'!$O$19:$O$23</c:f>
              <c:strCache>
                <c:ptCount val="5"/>
                <c:pt idx="0">
                  <c:v>Precision Grade</c:v>
                </c:pt>
                <c:pt idx="1">
                  <c:v>Contour Levee</c:v>
                </c:pt>
                <c:pt idx="2">
                  <c:v>Zero Grade</c:v>
                </c:pt>
                <c:pt idx="3">
                  <c:v>Furrow Rice</c:v>
                </c:pt>
                <c:pt idx="4">
                  <c:v>Sprinkler Rice</c:v>
                </c:pt>
              </c:strCache>
            </c:strRef>
          </c:cat>
          <c:val>
            <c:numRef>
              <c:f>'137 TIA'!$N$19:$N$23</c:f>
              <c:numCache>
                <c:formatCode>0%</c:formatCode>
                <c:ptCount val="5"/>
                <c:pt idx="0">
                  <c:v>0.54451612424278417</c:v>
                </c:pt>
                <c:pt idx="1">
                  <c:v>0.25533391732984917</c:v>
                </c:pt>
                <c:pt idx="2">
                  <c:v>8.4748782515738211E-2</c:v>
                </c:pt>
                <c:pt idx="3">
                  <c:v>9.6526458011640337E-2</c:v>
                </c:pt>
                <c:pt idx="4">
                  <c:v>1.8874717899988121E-2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9578088"/>
        <c:axId val="619302024"/>
      </c:barChart>
      <c:catAx>
        <c:axId val="529578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302024"/>
        <c:crosses val="autoZero"/>
        <c:auto val="1"/>
        <c:lblAlgn val="ctr"/>
        <c:lblOffset val="100"/>
        <c:noMultiLvlLbl val="0"/>
      </c:catAx>
      <c:valAx>
        <c:axId val="619302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578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Adoption of MIRI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'137 TIA'!$N$29:$N$30</c:f>
              <c:strCache>
                <c:ptCount val="2"/>
                <c:pt idx="0">
                  <c:v>Precision Grade MIRI</c:v>
                </c:pt>
                <c:pt idx="1">
                  <c:v>Contour Levee MIRI</c:v>
                </c:pt>
              </c:strCache>
            </c:strRef>
          </c:cat>
          <c:val>
            <c:numRef>
              <c:f>'137 TIA'!$M$29:$M$30</c:f>
              <c:numCache>
                <c:formatCode>0%</c:formatCode>
                <c:ptCount val="2"/>
                <c:pt idx="0">
                  <c:v>0.47519035835770329</c:v>
                </c:pt>
                <c:pt idx="1">
                  <c:v>0.70944482402709741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1608024"/>
        <c:axId val="429494624"/>
      </c:barChart>
      <c:catAx>
        <c:axId val="621608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494624"/>
        <c:crosses val="autoZero"/>
        <c:auto val="1"/>
        <c:lblAlgn val="ctr"/>
        <c:lblOffset val="100"/>
        <c:noMultiLvlLbl val="0"/>
      </c:catAx>
      <c:valAx>
        <c:axId val="42949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1608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When did you start using MIRI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Rice!$N$21:$N$25</c:f>
              <c:strCache>
                <c:ptCount val="5"/>
                <c:pt idx="0">
                  <c:v>1949-1986</c:v>
                </c:pt>
                <c:pt idx="1">
                  <c:v>1990-2001</c:v>
                </c:pt>
                <c:pt idx="2">
                  <c:v>2002-2006</c:v>
                </c:pt>
                <c:pt idx="3">
                  <c:v>2007-2011</c:v>
                </c:pt>
                <c:pt idx="4">
                  <c:v>Since 2012</c:v>
                </c:pt>
              </c:strCache>
            </c:strRef>
          </c:cat>
          <c:val>
            <c:numRef>
              <c:f>Rice!$M$21:$M$25</c:f>
              <c:numCache>
                <c:formatCode>General</c:formatCode>
                <c:ptCount val="5"/>
                <c:pt idx="0">
                  <c:v>20.599999999999991</c:v>
                </c:pt>
                <c:pt idx="1">
                  <c:v>15.099999999999998</c:v>
                </c:pt>
                <c:pt idx="2">
                  <c:v>20.2</c:v>
                </c:pt>
                <c:pt idx="3">
                  <c:v>23.7</c:v>
                </c:pt>
                <c:pt idx="4">
                  <c:v>18.7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9492968"/>
        <c:axId val="429493752"/>
      </c:barChart>
      <c:catAx>
        <c:axId val="429492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493752"/>
        <c:crosses val="autoZero"/>
        <c:auto val="1"/>
        <c:lblAlgn val="ctr"/>
        <c:lblOffset val="100"/>
        <c:noMultiLvlLbl val="0"/>
      </c:catAx>
      <c:valAx>
        <c:axId val="429493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492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What is reason you started MIRI?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Rice!$Y$4:$Y$15</c:f>
              <c:strCache>
                <c:ptCount val="12"/>
                <c:pt idx="0">
                  <c:v>I tried it on my farm and saw the benefit</c:v>
                </c:pt>
                <c:pt idx="1">
                  <c:v>I wanted to reduce input costs</c:v>
                </c:pt>
                <c:pt idx="2">
                  <c:v>Learned about technology from Extension Meeting</c:v>
                </c:pt>
                <c:pt idx="3">
                  <c:v>Experience water shortage on farm, needed increased capacity</c:v>
                </c:pt>
                <c:pt idx="4">
                  <c:v>Other</c:v>
                </c:pt>
                <c:pt idx="5">
                  <c:v>Water Efficiency</c:v>
                </c:pt>
                <c:pt idx="6">
                  <c:v>Heard about technology from a neighbor</c:v>
                </c:pt>
                <c:pt idx="7">
                  <c:v>Profit allowed for new investment in technology</c:v>
                </c:pt>
                <c:pt idx="8">
                  <c:v>Conservation district offered new technology</c:v>
                </c:pt>
                <c:pt idx="9">
                  <c:v>Don’t know</c:v>
                </c:pt>
                <c:pt idx="10">
                  <c:v>Learned about technology from Industry</c:v>
                </c:pt>
                <c:pt idx="11">
                  <c:v>More rapid flood</c:v>
                </c:pt>
              </c:strCache>
            </c:strRef>
          </c:cat>
          <c:val>
            <c:numRef>
              <c:f>Rice!$X$4:$X$15</c:f>
              <c:numCache>
                <c:formatCode>0%</c:formatCode>
                <c:ptCount val="12"/>
                <c:pt idx="0">
                  <c:v>0.35251798561151076</c:v>
                </c:pt>
                <c:pt idx="1">
                  <c:v>0.19424460431654678</c:v>
                </c:pt>
                <c:pt idx="2">
                  <c:v>8.6330935251798566E-2</c:v>
                </c:pt>
                <c:pt idx="3">
                  <c:v>7.9136690647482008E-2</c:v>
                </c:pt>
                <c:pt idx="4">
                  <c:v>7.1942446043165464E-2</c:v>
                </c:pt>
                <c:pt idx="5">
                  <c:v>5.0359712230215826E-2</c:v>
                </c:pt>
                <c:pt idx="6">
                  <c:v>4.3165467625899283E-2</c:v>
                </c:pt>
                <c:pt idx="7">
                  <c:v>2.8776978417266189E-2</c:v>
                </c:pt>
                <c:pt idx="8">
                  <c:v>2.8776978417266189E-2</c:v>
                </c:pt>
                <c:pt idx="9">
                  <c:v>2.8776978417266189E-2</c:v>
                </c:pt>
                <c:pt idx="10">
                  <c:v>2.1582733812949641E-2</c:v>
                </c:pt>
                <c:pt idx="11">
                  <c:v>1.4388489208633094E-2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35533752"/>
        <c:axId val="635534144"/>
      </c:barChart>
      <c:catAx>
        <c:axId val="635533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534144"/>
        <c:crosses val="autoZero"/>
        <c:auto val="1"/>
        <c:lblAlgn val="ctr"/>
        <c:lblOffset val="100"/>
        <c:noMultiLvlLbl val="0"/>
      </c:catAx>
      <c:valAx>
        <c:axId val="635534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533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What is reason you are not using MIRI?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Rice!$AI$4:$AI$16</c:f>
              <c:strCache>
                <c:ptCount val="13"/>
                <c:pt idx="0">
                  <c:v>Rental agreement does not allow </c:v>
                </c:pt>
                <c:pt idx="1">
                  <c:v>Damage to pipe during season too much to keep repaired</c:v>
                </c:pt>
                <c:pt idx="2">
                  <c:v>Was not aware of MIRI</c:v>
                </c:pt>
                <c:pt idx="3">
                  <c:v>Don't know how to use it</c:v>
                </c:pt>
                <c:pt idx="4">
                  <c:v>Surface Water is adequate</c:v>
                </c:pt>
                <c:pt idx="5">
                  <c:v>Do not have a reason to use it</c:v>
                </c:pt>
                <c:pt idx="6">
                  <c:v>Fuel, labor, and equipment cost is too high</c:v>
                </c:pt>
                <c:pt idx="7">
                  <c:v>Don't know</c:v>
                </c:pt>
                <c:pt idx="8">
                  <c:v>Takes too much time</c:v>
                </c:pt>
                <c:pt idx="9">
                  <c:v>Would like to use, but not sure how to get started</c:v>
                </c:pt>
                <c:pt idx="10">
                  <c:v>Groundwater is adequate</c:v>
                </c:pt>
                <c:pt idx="11">
                  <c:v>Other</c:v>
                </c:pt>
                <c:pt idx="12">
                  <c:v>It doesn’t work on my farm</c:v>
                </c:pt>
              </c:strCache>
            </c:strRef>
          </c:cat>
          <c:val>
            <c:numRef>
              <c:f>Rice!$AH$4:$AH$16</c:f>
              <c:numCache>
                <c:formatCode>0%</c:formatCode>
                <c:ptCount val="13"/>
                <c:pt idx="0">
                  <c:v>1.5625E-2</c:v>
                </c:pt>
                <c:pt idx="1">
                  <c:v>1.5625E-2</c:v>
                </c:pt>
                <c:pt idx="2">
                  <c:v>3.125E-2</c:v>
                </c:pt>
                <c:pt idx="3">
                  <c:v>3.125E-2</c:v>
                </c:pt>
                <c:pt idx="4">
                  <c:v>3.125E-2</c:v>
                </c:pt>
                <c:pt idx="5">
                  <c:v>3.125E-2</c:v>
                </c:pt>
                <c:pt idx="6">
                  <c:v>4.6875E-2</c:v>
                </c:pt>
                <c:pt idx="7">
                  <c:v>4.6875E-2</c:v>
                </c:pt>
                <c:pt idx="8">
                  <c:v>6.25E-2</c:v>
                </c:pt>
                <c:pt idx="9">
                  <c:v>7.8125E-2</c:v>
                </c:pt>
                <c:pt idx="10">
                  <c:v>0.140625</c:v>
                </c:pt>
                <c:pt idx="11">
                  <c:v>0.140625</c:v>
                </c:pt>
                <c:pt idx="12">
                  <c:v>0.328125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8687448"/>
        <c:axId val="628686664"/>
      </c:barChart>
      <c:catAx>
        <c:axId val="628687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8686664"/>
        <c:crosses val="autoZero"/>
        <c:auto val="1"/>
        <c:lblAlgn val="ctr"/>
        <c:lblOffset val="100"/>
        <c:noMultiLvlLbl val="0"/>
      </c:catAx>
      <c:valAx>
        <c:axId val="628686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8687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/>
              <a:t>Do you have a groundwater shortage problem in your state? </a:t>
            </a:r>
          </a:p>
        </c:rich>
      </c:tx>
      <c:layout>
        <c:manualLayout>
          <c:xMode val="edge"/>
          <c:yMode val="edge"/>
          <c:x val="8.9472222222222203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'Q14'!$L$4:$L$7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  <c:pt idx="3">
                  <c:v>Refused</c:v>
                </c:pt>
              </c:strCache>
            </c:strRef>
          </c:cat>
          <c:val>
            <c:numRef>
              <c:f>'Q14'!$M$4:$M$7</c:f>
              <c:numCache>
                <c:formatCode>General</c:formatCode>
                <c:ptCount val="4"/>
                <c:pt idx="0">
                  <c:v>44.6</c:v>
                </c:pt>
                <c:pt idx="1">
                  <c:v>36.1</c:v>
                </c:pt>
                <c:pt idx="2">
                  <c:v>18.7</c:v>
                </c:pt>
                <c:pt idx="3">
                  <c:v>0.6</c:v>
                </c:pt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'Q14'!$L$4:$L$7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  <c:pt idx="3">
                  <c:v>Refused</c:v>
                </c:pt>
              </c:strCache>
            </c:strRef>
          </c:cat>
          <c:val>
            <c:numRef>
              <c:f>'Q14'!$L$1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38769624"/>
        <c:axId val="538770408"/>
      </c:barChart>
      <c:catAx>
        <c:axId val="538769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770408"/>
        <c:crosses val="autoZero"/>
        <c:auto val="1"/>
        <c:lblAlgn val="ctr"/>
        <c:lblOffset val="100"/>
        <c:noMultiLvlLbl val="0"/>
      </c:catAx>
      <c:valAx>
        <c:axId val="53877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769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Soil Management to improve Irrigation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Q92amend!$A$2:$A$5</c:f>
              <c:strCache>
                <c:ptCount val="4"/>
                <c:pt idx="0">
                  <c:v>Gypsum</c:v>
                </c:pt>
                <c:pt idx="1">
                  <c:v>PAM</c:v>
                </c:pt>
                <c:pt idx="2">
                  <c:v>Deep Tillage</c:v>
                </c:pt>
                <c:pt idx="3">
                  <c:v>Cover Crops</c:v>
                </c:pt>
              </c:strCache>
            </c:strRef>
          </c:cat>
          <c:val>
            <c:numRef>
              <c:f>Q92amend!$B$2:$B$5</c:f>
              <c:numCache>
                <c:formatCode>0.0%</c:formatCode>
                <c:ptCount val="4"/>
                <c:pt idx="0" formatCode="0%">
                  <c:v>1.0800565953171182E-2</c:v>
                </c:pt>
                <c:pt idx="1">
                  <c:v>4.1450503997117506E-3</c:v>
                </c:pt>
                <c:pt idx="2" formatCode="0%">
                  <c:v>0.3036862143142407</c:v>
                </c:pt>
                <c:pt idx="3" formatCode="0%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0046032"/>
        <c:axId val="620045640"/>
      </c:barChart>
      <c:catAx>
        <c:axId val="62004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045640"/>
        <c:crosses val="autoZero"/>
        <c:auto val="1"/>
        <c:lblAlgn val="ctr"/>
        <c:lblOffset val="100"/>
        <c:noMultiLvlLbl val="0"/>
      </c:catAx>
      <c:valAx>
        <c:axId val="620045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046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Water Savings from Irrigation Practices</a:t>
            </a:r>
          </a:p>
        </c:rich>
      </c:tx>
      <c:layout>
        <c:manualLayout>
          <c:xMode val="edge"/>
          <c:yMode val="edge"/>
          <c:x val="0.20038888888888892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Q82Irrsch!$AP$9:$AP$17</c:f>
              <c:strCache>
                <c:ptCount val="9"/>
                <c:pt idx="0">
                  <c:v>CHS</c:v>
                </c:pt>
                <c:pt idx="1">
                  <c:v>Center Pivots</c:v>
                </c:pt>
                <c:pt idx="2">
                  <c:v>Deep Tillage</c:v>
                </c:pt>
                <c:pt idx="3">
                  <c:v>End Blocking</c:v>
                </c:pt>
                <c:pt idx="4">
                  <c:v>Surge</c:v>
                </c:pt>
                <c:pt idx="5">
                  <c:v>Irrigation Scheduling</c:v>
                </c:pt>
                <c:pt idx="6">
                  <c:v>MIRI</c:v>
                </c:pt>
                <c:pt idx="7">
                  <c:v>Reservoirs</c:v>
                </c:pt>
                <c:pt idx="8">
                  <c:v>Zero Grade</c:v>
                </c:pt>
              </c:strCache>
            </c:strRef>
          </c:cat>
          <c:val>
            <c:numRef>
              <c:f>Q82Irrsch!$AO$9:$AO$17</c:f>
              <c:numCache>
                <c:formatCode>_(* #,##0_);_(* \(#,##0\);_(* "-"??_);_(@_)</c:formatCode>
                <c:ptCount val="9"/>
                <c:pt idx="0">
                  <c:v>0</c:v>
                </c:pt>
                <c:pt idx="1">
                  <c:v>4.370860927152318</c:v>
                </c:pt>
                <c:pt idx="2">
                  <c:v>6.2216494845360826</c:v>
                </c:pt>
                <c:pt idx="3">
                  <c:v>9.4666666666666668</c:v>
                </c:pt>
                <c:pt idx="4">
                  <c:v>10.513513513513514</c:v>
                </c:pt>
                <c:pt idx="5">
                  <c:v>12.652631578947368</c:v>
                </c:pt>
                <c:pt idx="6">
                  <c:v>13.331491712707182</c:v>
                </c:pt>
                <c:pt idx="7">
                  <c:v>13.8</c:v>
                </c:pt>
                <c:pt idx="8">
                  <c:v>22.627450980392158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32319568"/>
        <c:axId val="534830872"/>
      </c:barChart>
      <c:catAx>
        <c:axId val="632319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830872"/>
        <c:crosses val="autoZero"/>
        <c:auto val="1"/>
        <c:lblAlgn val="ctr"/>
        <c:lblOffset val="100"/>
        <c:noMultiLvlLbl val="0"/>
      </c:catAx>
      <c:valAx>
        <c:axId val="534830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2319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b="0" i="0" u="none" strike="noStrike" baseline="0">
                <a:effectLst/>
              </a:rPr>
              <a:t>Do you have a groundwater shortage problem on your farm?</a:t>
            </a:r>
            <a:r>
              <a:rPr lang="en-US" sz="3600" b="0" i="0" u="none" strike="noStrike" baseline="0"/>
              <a:t> </a:t>
            </a:r>
            <a:endParaRPr lang="en-US" sz="36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'Q14'!$D$4:$D$7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  <c:pt idx="3">
                  <c:v>Refused</c:v>
                </c:pt>
              </c:strCache>
            </c:strRef>
          </c:cat>
          <c:val>
            <c:numRef>
              <c:f>'Q14'!$E$4:$E$7</c:f>
              <c:numCache>
                <c:formatCode>General</c:formatCode>
                <c:ptCount val="4"/>
                <c:pt idx="0">
                  <c:v>9.6999999999999993</c:v>
                </c:pt>
                <c:pt idx="1">
                  <c:v>89.3</c:v>
                </c:pt>
                <c:pt idx="2">
                  <c:v>0.9</c:v>
                </c:pt>
                <c:pt idx="3">
                  <c:v>0.2</c:v>
                </c:pt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'Q14'!$D$4:$D$7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  <c:pt idx="3">
                  <c:v>Refused</c:v>
                </c:pt>
              </c:strCache>
            </c:strRef>
          </c:cat>
          <c:val>
            <c:numRef>
              <c:f>'Q14'!$C$1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30436408"/>
        <c:axId val="430437976"/>
      </c:barChart>
      <c:catAx>
        <c:axId val="430436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437976"/>
        <c:crosses val="autoZero"/>
        <c:auto val="1"/>
        <c:lblAlgn val="ctr"/>
        <c:lblOffset val="100"/>
        <c:noMultiLvlLbl val="0"/>
      </c:catAx>
      <c:valAx>
        <c:axId val="430437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436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Do You Use CHS on your Farm?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Q36CHS!$E$4:$E$7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  <c:pt idx="3">
                  <c:v>Refused</c:v>
                </c:pt>
              </c:strCache>
            </c:strRef>
          </c:cat>
          <c:val>
            <c:numRef>
              <c:f>Q36CHS!$F$4:$F$7</c:f>
              <c:numCache>
                <c:formatCode>General</c:formatCode>
                <c:ptCount val="4"/>
                <c:pt idx="0">
                  <c:v>40.700000000000003</c:v>
                </c:pt>
                <c:pt idx="1">
                  <c:v>58.4</c:v>
                </c:pt>
                <c:pt idx="2">
                  <c:v>0.7</c:v>
                </c:pt>
                <c:pt idx="3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995296"/>
        <c:axId val="330995688"/>
      </c:barChart>
      <c:catAx>
        <c:axId val="33099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995688"/>
        <c:crosses val="autoZero"/>
        <c:auto val="1"/>
        <c:lblAlgn val="ctr"/>
        <c:lblOffset val="100"/>
        <c:noMultiLvlLbl val="0"/>
      </c:catAx>
      <c:valAx>
        <c:axId val="33099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995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What Year Did You Start Using CHS?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580927384076991E-2"/>
          <c:y val="0.17634259259259263"/>
          <c:w val="0.90286351706036749"/>
          <c:h val="0.670030985710119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Q36CHS!$L$5:$L$14</c:f>
              <c:strCache>
                <c:ptCount val="10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  <c:pt idx="3">
                  <c:v>2013</c:v>
                </c:pt>
                <c:pt idx="4">
                  <c:v>2012</c:v>
                </c:pt>
                <c:pt idx="5">
                  <c:v>2011</c:v>
                </c:pt>
                <c:pt idx="6">
                  <c:v>2010</c:v>
                </c:pt>
                <c:pt idx="7">
                  <c:v>2009</c:v>
                </c:pt>
                <c:pt idx="8">
                  <c:v>2008</c:v>
                </c:pt>
                <c:pt idx="9">
                  <c:v>2006 -1983</c:v>
                </c:pt>
              </c:strCache>
            </c:strRef>
          </c:cat>
          <c:val>
            <c:numRef>
              <c:f>Q36CHS!$M$5:$M$14</c:f>
              <c:numCache>
                <c:formatCode>General</c:formatCode>
                <c:ptCount val="10"/>
                <c:pt idx="0">
                  <c:v>12.8</c:v>
                </c:pt>
                <c:pt idx="1">
                  <c:v>22.9</c:v>
                </c:pt>
                <c:pt idx="2">
                  <c:v>17.899999999999999</c:v>
                </c:pt>
                <c:pt idx="3">
                  <c:v>16.8</c:v>
                </c:pt>
                <c:pt idx="4">
                  <c:v>12.8</c:v>
                </c:pt>
                <c:pt idx="5">
                  <c:v>4.5</c:v>
                </c:pt>
                <c:pt idx="6">
                  <c:v>2.8</c:v>
                </c:pt>
                <c:pt idx="7">
                  <c:v>1.1000000000000001</c:v>
                </c:pt>
                <c:pt idx="8">
                  <c:v>2.8</c:v>
                </c:pt>
                <c:pt idx="9">
                  <c:v>5.7999999999999989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8586160"/>
        <c:axId val="428587728"/>
      </c:barChart>
      <c:catAx>
        <c:axId val="42858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587728"/>
        <c:crosses val="autoZero"/>
        <c:auto val="1"/>
        <c:lblAlgn val="ctr"/>
        <c:lblOffset val="100"/>
        <c:noMultiLvlLbl val="0"/>
      </c:catAx>
      <c:valAx>
        <c:axId val="428587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586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What is the primary reason you started using CHS?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Q36CHS!$V$14:$V$21</c:f>
              <c:strCache>
                <c:ptCount val="8"/>
                <c:pt idx="0">
                  <c:v>Learned about ... Extension meeting</c:v>
                </c:pt>
                <c:pt idx="1">
                  <c:v>I wanted to reduce input costs</c:v>
                </c:pt>
                <c:pt idx="2">
                  <c:v>I tried it on my farm and saw the benefit</c:v>
                </c:pt>
                <c:pt idx="3">
                  <c:v>Other</c:v>
                </c:pt>
                <c:pt idx="4">
                  <c:v>Learned about ... industry meeting</c:v>
                </c:pt>
                <c:pt idx="5">
                  <c:v>Experienced water shortage on farm, needed to increase capacity</c:v>
                </c:pt>
                <c:pt idx="6">
                  <c:v>Heard about this technology from a neighbor</c:v>
                </c:pt>
                <c:pt idx="7">
                  <c:v>Profit allowed for new investment in technology</c:v>
                </c:pt>
              </c:strCache>
            </c:strRef>
          </c:cat>
          <c:val>
            <c:numRef>
              <c:f>Q36CHS!$U$14:$U$21</c:f>
              <c:numCache>
                <c:formatCode>General</c:formatCode>
                <c:ptCount val="8"/>
                <c:pt idx="0">
                  <c:v>24.6</c:v>
                </c:pt>
                <c:pt idx="1">
                  <c:v>20.100000000000001</c:v>
                </c:pt>
                <c:pt idx="2">
                  <c:v>19.600000000000001</c:v>
                </c:pt>
                <c:pt idx="3">
                  <c:v>19</c:v>
                </c:pt>
                <c:pt idx="4">
                  <c:v>5.6</c:v>
                </c:pt>
                <c:pt idx="5">
                  <c:v>3.9</c:v>
                </c:pt>
                <c:pt idx="6">
                  <c:v>3.9</c:v>
                </c:pt>
                <c:pt idx="7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5074976"/>
        <c:axId val="625073800"/>
      </c:barChart>
      <c:catAx>
        <c:axId val="625074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5073800"/>
        <c:crosses val="autoZero"/>
        <c:auto val="1"/>
        <c:lblAlgn val="ctr"/>
        <c:lblOffset val="100"/>
        <c:noMultiLvlLbl val="0"/>
      </c:catAx>
      <c:valAx>
        <c:axId val="625073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507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What is the Primary Reason you are not using CHS?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Q36CHS!$AE$5:$AE$16</c:f>
              <c:strCache>
                <c:ptCount val="12"/>
                <c:pt idx="0">
                  <c:v>Other</c:v>
                </c:pt>
                <c:pt idx="1">
                  <c:v>It doesn't work on my farm</c:v>
                </c:pt>
                <c:pt idx="2">
                  <c:v>Was not aware of the technology</c:v>
                </c:pt>
                <c:pt idx="3">
                  <c:v>Don't know how to use it</c:v>
                </c:pt>
                <c:pt idx="4">
                  <c:v>Fuel, labor and equipment cost too high</c:v>
                </c:pt>
                <c:pt idx="5">
                  <c:v>Would like to, not sure how</c:v>
                </c:pt>
                <c:pt idx="6">
                  <c:v>Takes too much time to implement</c:v>
                </c:pt>
                <c:pt idx="7">
                  <c:v>Groundwater is adequate</c:v>
                </c:pt>
                <c:pt idx="8">
                  <c:v>Surface Water is adequate</c:v>
                </c:pt>
                <c:pt idx="9">
                  <c:v>Crop Prices too low</c:v>
                </c:pt>
                <c:pt idx="10">
                  <c:v>Don’t know</c:v>
                </c:pt>
                <c:pt idx="11">
                  <c:v>Refused</c:v>
                </c:pt>
              </c:strCache>
            </c:strRef>
          </c:cat>
          <c:val>
            <c:numRef>
              <c:f>Q36CHS!$AF$5:$AF$16</c:f>
              <c:numCache>
                <c:formatCode>General</c:formatCode>
                <c:ptCount val="12"/>
                <c:pt idx="0">
                  <c:v>26.1</c:v>
                </c:pt>
                <c:pt idx="1">
                  <c:v>15.6</c:v>
                </c:pt>
                <c:pt idx="2">
                  <c:v>14</c:v>
                </c:pt>
                <c:pt idx="3">
                  <c:v>11.3</c:v>
                </c:pt>
                <c:pt idx="4">
                  <c:v>9.3000000000000007</c:v>
                </c:pt>
                <c:pt idx="5">
                  <c:v>7.8</c:v>
                </c:pt>
                <c:pt idx="6">
                  <c:v>6.6</c:v>
                </c:pt>
                <c:pt idx="7">
                  <c:v>4.7</c:v>
                </c:pt>
                <c:pt idx="8">
                  <c:v>1.6</c:v>
                </c:pt>
                <c:pt idx="9">
                  <c:v>1.6</c:v>
                </c:pt>
                <c:pt idx="10">
                  <c:v>0.8</c:v>
                </c:pt>
                <c:pt idx="11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9577696"/>
        <c:axId val="529578480"/>
      </c:barChart>
      <c:catAx>
        <c:axId val="529577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578480"/>
        <c:crosses val="autoZero"/>
        <c:auto val="1"/>
        <c:lblAlgn val="ctr"/>
        <c:lblOffset val="100"/>
        <c:noMultiLvlLbl val="0"/>
      </c:catAx>
      <c:valAx>
        <c:axId val="529578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9577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Other Reasons farmers do not use CHS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Q36CHS!$AD$22:$AD$28</c:f>
              <c:strCache>
                <c:ptCount val="7"/>
                <c:pt idx="0">
                  <c:v>Doesn't need it</c:v>
                </c:pt>
                <c:pt idx="1">
                  <c:v>Not interesed</c:v>
                </c:pt>
                <c:pt idx="2">
                  <c:v>Too old to change to new technology</c:v>
                </c:pt>
                <c:pt idx="3">
                  <c:v>Pivot is best for their type of farm</c:v>
                </c:pt>
                <c:pt idx="4">
                  <c:v>Planning to use it next year</c:v>
                </c:pt>
                <c:pt idx="5">
                  <c:v>Farm too small</c:v>
                </c:pt>
                <c:pt idx="6">
                  <c:v>We do not use computer technology</c:v>
                </c:pt>
              </c:strCache>
            </c:strRef>
          </c:cat>
          <c:val>
            <c:numRef>
              <c:f>Q36CHS!$AE$22:$AE$28</c:f>
              <c:numCache>
                <c:formatCode>General</c:formatCode>
                <c:ptCount val="7"/>
                <c:pt idx="0">
                  <c:v>17</c:v>
                </c:pt>
                <c:pt idx="1">
                  <c:v>12</c:v>
                </c:pt>
                <c:pt idx="2">
                  <c:v>8</c:v>
                </c:pt>
                <c:pt idx="3">
                  <c:v>6</c:v>
                </c:pt>
                <c:pt idx="4">
                  <c:v>6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7339168"/>
        <c:axId val="427339952"/>
      </c:barChart>
      <c:catAx>
        <c:axId val="427339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7339952"/>
        <c:crosses val="autoZero"/>
        <c:auto val="1"/>
        <c:lblAlgn val="ctr"/>
        <c:lblOffset val="100"/>
        <c:noMultiLvlLbl val="0"/>
      </c:catAx>
      <c:valAx>
        <c:axId val="427339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7339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8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Have you ever used Surge Irrigation?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8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Q41Sur!$B$5:$B$7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Q41Sur!$C$5:$C$7</c:f>
              <c:numCache>
                <c:formatCode>General</c:formatCode>
                <c:ptCount val="3"/>
                <c:pt idx="0">
                  <c:v>21.1</c:v>
                </c:pt>
                <c:pt idx="1">
                  <c:v>77.7</c:v>
                </c:pt>
                <c:pt idx="2">
                  <c:v>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8885776"/>
        <c:axId val="628886168"/>
      </c:barChart>
      <c:catAx>
        <c:axId val="62888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8886168"/>
        <c:crosses val="autoZero"/>
        <c:auto val="1"/>
        <c:lblAlgn val="ctr"/>
        <c:lblOffset val="100"/>
        <c:noMultiLvlLbl val="0"/>
      </c:catAx>
      <c:valAx>
        <c:axId val="628886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8885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0.62635</cdr:x>
      <cdr:y>0.23168</cdr:y>
    </cdr:from>
    <cdr:to>
      <cdr:x>1</cdr:x>
      <cdr:y>0.59394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36475" y="1588854"/>
          <a:ext cx="4555525" cy="24843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dirty="0" smtClean="0"/>
            <a:t>12% of pumps have meters</a:t>
          </a:r>
        </a:p>
        <a:p xmlns:a="http://schemas.openxmlformats.org/drawingml/2006/main">
          <a:endParaRPr lang="en-US" sz="2800" dirty="0" smtClean="0"/>
        </a:p>
        <a:p xmlns:a="http://schemas.openxmlformats.org/drawingml/2006/main">
          <a:r>
            <a:rPr lang="en-US" sz="2800" dirty="0" smtClean="0"/>
            <a:t>When asked if they had a </a:t>
          </a:r>
        </a:p>
        <a:p xmlns:a="http://schemas.openxmlformats.org/drawingml/2006/main">
          <a:r>
            <a:rPr lang="en-US" sz="2800" dirty="0" smtClean="0"/>
            <a:t>meter, 39% said they had</a:t>
          </a:r>
        </a:p>
        <a:p xmlns:a="http://schemas.openxmlformats.org/drawingml/2006/main">
          <a:r>
            <a:rPr lang="en-US" sz="2800" dirty="0"/>
            <a:t>a</a:t>
          </a:r>
          <a:r>
            <a:rPr lang="en-US" sz="2800" dirty="0" smtClean="0"/>
            <a:t> portable meter</a:t>
          </a:r>
          <a:endParaRPr lang="en-US" sz="2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B434-6ACB-4B88-90D9-70D278A225C6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CC8F-6E8C-4D34-A49B-4CE8DD66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7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B434-6ACB-4B88-90D9-70D278A225C6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CC8F-6E8C-4D34-A49B-4CE8DD66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8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B434-6ACB-4B88-90D9-70D278A225C6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CC8F-6E8C-4D34-A49B-4CE8DD66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5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B434-6ACB-4B88-90D9-70D278A225C6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CC8F-6E8C-4D34-A49B-4CE8DD66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8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B434-6ACB-4B88-90D9-70D278A225C6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CC8F-6E8C-4D34-A49B-4CE8DD66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3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B434-6ACB-4B88-90D9-70D278A225C6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CC8F-6E8C-4D34-A49B-4CE8DD66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1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B434-6ACB-4B88-90D9-70D278A225C6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CC8F-6E8C-4D34-A49B-4CE8DD66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83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B434-6ACB-4B88-90D9-70D278A225C6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CC8F-6E8C-4D34-A49B-4CE8DD66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68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B434-6ACB-4B88-90D9-70D278A225C6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CC8F-6E8C-4D34-A49B-4CE8DD66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B434-6ACB-4B88-90D9-70D278A225C6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CC8F-6E8C-4D34-A49B-4CE8DD66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7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B434-6ACB-4B88-90D9-70D278A225C6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CC8F-6E8C-4D34-A49B-4CE8DD66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2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6B434-6ACB-4B88-90D9-70D278A225C6}" type="datetimeFigureOut">
              <a:rPr lang="en-US" smtClean="0"/>
              <a:t>11/27/2016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DCC8F-6E8C-4D34-A49B-4CE8DD66A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2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ghenry\Google%20Drive\USB%20Project\survey\Irrigation_Data%20with%20analysis.xlsx!Q82Irrsch!%5bIrrigation_Data%20with%20analysis.xlsx%5dQ82Irrsch%20Chart%205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Adoption Rates for Irrigation Practices in the Mid-south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C.G. Henry, L.J. Krutz, J. </a:t>
            </a:r>
            <a:r>
              <a:rPr lang="en-US" dirty="0" err="1" smtClean="0"/>
              <a:t>Henggeler</a:t>
            </a:r>
            <a:r>
              <a:rPr lang="en-US" dirty="0" smtClean="0"/>
              <a:t>, R. Levy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5" y="237144"/>
            <a:ext cx="1695450" cy="16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008" y="398463"/>
            <a:ext cx="1619250" cy="1219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4065" y="6077730"/>
            <a:ext cx="1113935" cy="7608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92982" y="6175164"/>
            <a:ext cx="1906291" cy="755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000000"/>
                </a:solidFill>
                <a:latin typeface="Baskerville Old Face" panose="02020602080505020303" pitchFamily="18" charset="0"/>
              </a:rPr>
              <a:t>RISER</a:t>
            </a:r>
          </a:p>
        </p:txBody>
      </p:sp>
      <p:pic>
        <p:nvPicPr>
          <p:cNvPr id="8" name="Picture 6" descr="http://battledoc.missouri.edu/photos/black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549" y="6156047"/>
            <a:ext cx="2662179" cy="65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/>
          <a:srcRect r="75811" b="28420"/>
          <a:stretch/>
        </p:blipFill>
        <p:spPr>
          <a:xfrm>
            <a:off x="6793587" y="6105525"/>
            <a:ext cx="799395" cy="7524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894" y="5697123"/>
            <a:ext cx="1962709" cy="109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0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173693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117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90624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832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52744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358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reasons why they don’t use CHS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computer doesn't know if a </a:t>
            </a:r>
            <a:r>
              <a:rPr lang="en-US" dirty="0" err="1" smtClean="0"/>
              <a:t>phaucet</a:t>
            </a:r>
            <a:r>
              <a:rPr lang="en-US" dirty="0" smtClean="0"/>
              <a:t> uses more water than the others</a:t>
            </a:r>
          </a:p>
          <a:p>
            <a:r>
              <a:rPr lang="en-US" dirty="0" smtClean="0"/>
              <a:t>Its a new system to the area</a:t>
            </a:r>
          </a:p>
          <a:p>
            <a:r>
              <a:rPr lang="en-US" dirty="0" smtClean="0"/>
              <a:t>Knows the size of the holes he needs on his farms (3)</a:t>
            </a:r>
          </a:p>
          <a:p>
            <a:r>
              <a:rPr lang="en-US" dirty="0" smtClean="0"/>
              <a:t>Knows the soil well enough to predict what size the holes needed</a:t>
            </a:r>
          </a:p>
          <a:p>
            <a:r>
              <a:rPr lang="en-US" dirty="0" smtClean="0"/>
              <a:t>Wells surge and cannot get accurate reading to determine holes size</a:t>
            </a:r>
          </a:p>
          <a:p>
            <a:r>
              <a:rPr lang="en-US" dirty="0" smtClean="0"/>
              <a:t>It's not accurate</a:t>
            </a:r>
          </a:p>
          <a:p>
            <a:r>
              <a:rPr lang="en-US" dirty="0" smtClean="0"/>
              <a:t>It was not how it was set up when he got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51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76682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278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34257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714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Methods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30% report using end blocking</a:t>
            </a:r>
          </a:p>
          <a:p>
            <a:r>
              <a:rPr lang="en-US" dirty="0" smtClean="0"/>
              <a:t>10.5% report using cutback irrigation</a:t>
            </a:r>
          </a:p>
          <a:p>
            <a:r>
              <a:rPr lang="en-US" dirty="0" smtClean="0"/>
              <a:t>54.8% report using deep tillage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78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Center Pivots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16% of acres under pivot </a:t>
            </a:r>
          </a:p>
          <a:p>
            <a:r>
              <a:rPr lang="en-US" dirty="0" smtClean="0"/>
              <a:t>8.7 years between sprinkler package changes</a:t>
            </a:r>
          </a:p>
          <a:p>
            <a:r>
              <a:rPr lang="en-US" dirty="0" smtClean="0"/>
              <a:t>62.3 percent of Center Pivots in Arkansas have drop nozzles</a:t>
            </a:r>
          </a:p>
          <a:p>
            <a:r>
              <a:rPr lang="en-US" dirty="0" smtClean="0"/>
              <a:t>79.5% have end guns</a:t>
            </a:r>
          </a:p>
          <a:p>
            <a:r>
              <a:rPr lang="en-US" dirty="0" smtClean="0"/>
              <a:t>Only 33.5% of pivots have rotators</a:t>
            </a:r>
          </a:p>
          <a:p>
            <a:r>
              <a:rPr lang="en-US" dirty="0" smtClean="0"/>
              <a:t>6.5% have VRI</a:t>
            </a:r>
          </a:p>
          <a:p>
            <a:r>
              <a:rPr lang="en-US" dirty="0" smtClean="0"/>
              <a:t>4.2% have corner units</a:t>
            </a:r>
          </a:p>
          <a:p>
            <a:r>
              <a:rPr lang="en-US" dirty="0" smtClean="0"/>
              <a:t>14.2% are considering converting their CP to furrow, representing 3% of irrigated acres in the mid-south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46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462071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20778" y="1606378"/>
            <a:ext cx="51380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15% of pumps have timers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822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290065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35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2881" t="14816" r="4736" b="9412"/>
          <a:stretch/>
        </p:blipFill>
        <p:spPr>
          <a:xfrm>
            <a:off x="286327" y="83127"/>
            <a:ext cx="11778594" cy="60938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6253" y="6311900"/>
            <a:ext cx="1125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Survey represents 1.02 Million irrigated acres, there are 13.3 Million acres reported in the region by NASS (8% sample)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6253" y="5690434"/>
            <a:ext cx="553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Margin of error, 4.6%, 95% CI, 50% Response 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7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53304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12727" y="6488668"/>
            <a:ext cx="2496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USB (2016); NASS (2012)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0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16281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76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121702"/>
              </p:ext>
            </p:extLst>
          </p:nvPr>
        </p:nvGraphicFramePr>
        <p:xfrm>
          <a:off x="452075" y="18789"/>
          <a:ext cx="11398685" cy="6839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Worksheet" r:id="rId3" imgW="4572000" imgH="2743200" progId="Excel.Sheet.12">
                  <p:link updateAutomatic="1"/>
                </p:oleObj>
              </mc:Choice>
              <mc:Fallback>
                <p:oleObj name="Worksheet" r:id="rId3" imgW="4572000" imgH="274320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075" y="18789"/>
                        <a:ext cx="11398685" cy="68392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51417" y="1697618"/>
            <a:ext cx="5370766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This represents an adoption rate of 17%</a:t>
            </a:r>
          </a:p>
          <a:p>
            <a:r>
              <a:rPr lang="en-US" sz="2400" dirty="0" smtClean="0"/>
              <a:t>for all irrigated acres (rice acres excluded)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151417" y="3285918"/>
            <a:ext cx="5527154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But Houston, we have a problem,</a:t>
            </a:r>
          </a:p>
          <a:p>
            <a:endParaRPr lang="en-US" sz="2400" dirty="0"/>
          </a:p>
          <a:p>
            <a:r>
              <a:rPr lang="en-US" sz="2400" dirty="0" smtClean="0"/>
              <a:t>55% don’t know what brand they are using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574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5888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891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221407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018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26265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395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338737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537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98624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039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78539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056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41494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87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746434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212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Hey guys, the state has a serious water problem, but it’s not on my farm.</a:t>
            </a:r>
          </a:p>
          <a:p>
            <a:r>
              <a:rPr lang="en-US" dirty="0" smtClean="0"/>
              <a:t>Major improvement in CHS practices showed up in survey, likely due to DP and Extension programs for Pipe Planner. </a:t>
            </a:r>
          </a:p>
          <a:p>
            <a:r>
              <a:rPr lang="en-US" dirty="0" smtClean="0"/>
              <a:t>“Doesn’t work on my farm” or “Doesn’t need it” most reported excuse to CHS</a:t>
            </a:r>
          </a:p>
          <a:p>
            <a:r>
              <a:rPr lang="en-US" dirty="0" smtClean="0"/>
              <a:t>“Doesn’t work on my farm” or “Don’t know how to use it” most reported excuse for not using MIRI</a:t>
            </a:r>
          </a:p>
          <a:p>
            <a:r>
              <a:rPr lang="en-US" dirty="0" smtClean="0"/>
              <a:t>MIRI adoption is high, but questionable.  </a:t>
            </a:r>
          </a:p>
          <a:p>
            <a:r>
              <a:rPr lang="en-US" dirty="0" smtClean="0"/>
              <a:t>If they tried it and saw the benefit, they adopted it. </a:t>
            </a:r>
          </a:p>
          <a:p>
            <a:r>
              <a:rPr lang="en-US" dirty="0" smtClean="0"/>
              <a:t>They also appear to adopt practices because of Extension meetings.</a:t>
            </a:r>
          </a:p>
          <a:p>
            <a:r>
              <a:rPr lang="en-US" dirty="0" smtClean="0"/>
              <a:t>Perception is that water savings are small; reason for doing them is to reduce production costs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2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2016 crop year</a:t>
            </a:r>
          </a:p>
          <a:p>
            <a:r>
              <a:rPr lang="en-US" dirty="0" smtClean="0"/>
              <a:t>Perceptions about water shortage</a:t>
            </a:r>
          </a:p>
          <a:p>
            <a:r>
              <a:rPr lang="en-US" dirty="0" smtClean="0"/>
              <a:t>IWM practices: CHS, Surge, Irrigation Scheduling methods</a:t>
            </a:r>
          </a:p>
          <a:p>
            <a:r>
              <a:rPr lang="en-US" dirty="0" smtClean="0"/>
              <a:t>Pumps, energy sources, etc.</a:t>
            </a:r>
          </a:p>
          <a:p>
            <a:r>
              <a:rPr lang="en-US" dirty="0" smtClean="0"/>
              <a:t>Crop types, irrigation systems, etc.</a:t>
            </a:r>
          </a:p>
          <a:p>
            <a:r>
              <a:rPr lang="en-US" dirty="0" smtClean="0"/>
              <a:t>Demographics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44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68468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475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770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On a scale of 1 to 5, with 1 meaning 'no problem' and 5 meaning 'severe problem,' how would</a:t>
            </a:r>
            <a:br>
              <a:rPr lang="en-US" dirty="0"/>
            </a:br>
            <a:r>
              <a:rPr lang="en-US" dirty="0"/>
              <a:t>you rate the groundwater shortage problem on your farm?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45" y="3373119"/>
            <a:ext cx="6643255" cy="3350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/>
              <a:t>3.49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63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9333261"/>
              </p:ext>
            </p:extLst>
          </p:nvPr>
        </p:nvGraphicFramePr>
        <p:xfrm>
          <a:off x="64655" y="-1"/>
          <a:ext cx="12025745" cy="6779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882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5854660"/>
              </p:ext>
            </p:extLst>
          </p:nvPr>
        </p:nvGraphicFramePr>
        <p:xfrm>
          <a:off x="271849" y="0"/>
          <a:ext cx="1159063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455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659395" y="1581665"/>
            <a:ext cx="6337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83.2% since 2012 when </a:t>
            </a:r>
            <a:r>
              <a:rPr lang="en-US" sz="2000" dirty="0" err="1" smtClean="0"/>
              <a:t>DeClerk</a:t>
            </a:r>
            <a:r>
              <a:rPr lang="en-US" sz="2000" dirty="0" smtClean="0"/>
              <a:t>, Henry, Krutz, Reba started</a:t>
            </a:r>
            <a:endParaRPr lang="en-US" sz="20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507990"/>
              </p:ext>
            </p:extLst>
          </p:nvPr>
        </p:nvGraphicFramePr>
        <p:xfrm>
          <a:off x="0" y="-1"/>
          <a:ext cx="11997348" cy="6573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958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665</Words>
  <Application>Microsoft Office PowerPoint</Application>
  <PresentationFormat>Widescreen</PresentationFormat>
  <Paragraphs>78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Baskerville Old Face</vt:lpstr>
      <vt:lpstr>Calibri</vt:lpstr>
      <vt:lpstr>Calibri Light</vt:lpstr>
      <vt:lpstr>Office Theme</vt:lpstr>
      <vt:lpstr>C:\Users\cghenry\Google Drive\USB Project\survey\Irrigation_Data with analysis.xlsx!Q82Irrsch![Irrigation_Data with analysis.xlsx]Q82Irrsch Chart 5</vt:lpstr>
      <vt:lpstr>Adoption Rates for Irrigation Practices in the Mid-south</vt:lpstr>
      <vt:lpstr>PowerPoint Presentation</vt:lpstr>
      <vt:lpstr>PowerPoint Presentation</vt:lpstr>
      <vt:lpstr>Survey Questions</vt:lpstr>
      <vt:lpstr>PowerPoint Presentation</vt:lpstr>
      <vt:lpstr>On a scale of 1 to 5, with 1 meaning 'no problem' and 5 meaning 'severe problem,' how would you rate the groundwater shortage problem on your farm?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reasons why they don’t use CHS</vt:lpstr>
      <vt:lpstr>PowerPoint Presentation</vt:lpstr>
      <vt:lpstr>PowerPoint Presentation</vt:lpstr>
      <vt:lpstr>Other Methods </vt:lpstr>
      <vt:lpstr>Center Pivots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Take Home Message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Adoption Rates for Irrigation Practices in the Mid-south</dc:title>
  <dc:creator>cghenry</dc:creator>
  <cp:lastModifiedBy>cghenry</cp:lastModifiedBy>
  <cp:revision>35</cp:revision>
  <dcterms:created xsi:type="dcterms:W3CDTF">2016-11-27T20:32:25Z</dcterms:created>
  <dcterms:modified xsi:type="dcterms:W3CDTF">2016-11-28T02:30:31Z</dcterms:modified>
</cp:coreProperties>
</file>