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6" r:id="rId4"/>
    <p:sldId id="264" r:id="rId5"/>
    <p:sldId id="265" r:id="rId6"/>
    <p:sldId id="260" r:id="rId7"/>
    <p:sldId id="259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E9DA-694C-4EBE-8A23-C7E9A0F74BF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B65B-D81F-488D-B43C-162BA03B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8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E9DA-694C-4EBE-8A23-C7E9A0F74BF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B65B-D81F-488D-B43C-162BA03B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8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E9DA-694C-4EBE-8A23-C7E9A0F74BF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B65B-D81F-488D-B43C-162BA03B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5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E9DA-694C-4EBE-8A23-C7E9A0F74BF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B65B-D81F-488D-B43C-162BA03B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6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E9DA-694C-4EBE-8A23-C7E9A0F74BF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B65B-D81F-488D-B43C-162BA03B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7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E9DA-694C-4EBE-8A23-C7E9A0F74BF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B65B-D81F-488D-B43C-162BA03B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8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E9DA-694C-4EBE-8A23-C7E9A0F74BF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B65B-D81F-488D-B43C-162BA03B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1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E9DA-694C-4EBE-8A23-C7E9A0F74BF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B65B-D81F-488D-B43C-162BA03B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E9DA-694C-4EBE-8A23-C7E9A0F74BF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B65B-D81F-488D-B43C-162BA03B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6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E9DA-694C-4EBE-8A23-C7E9A0F74BF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B65B-D81F-488D-B43C-162BA03B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8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E9DA-694C-4EBE-8A23-C7E9A0F74BF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B65B-D81F-488D-B43C-162BA03B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1E9DA-694C-4EBE-8A23-C7E9A0F74BF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9B65B-D81F-488D-B43C-162BA03BE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4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mwhirt@uaex.edu" TargetMode="External"/><Relationship Id="rId2" Type="http://schemas.openxmlformats.org/officeDocument/2006/relationships/hyperlink" Target="http://www.uaex.edu/hortblo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036" y="283377"/>
            <a:ext cx="8562112" cy="23876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Arkansas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Pecan Plant Tissue Nutrient Testing Program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036" y="2401311"/>
            <a:ext cx="8663712" cy="1655762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r>
              <a:rPr lang="en-US" sz="2800" spc="300" dirty="0"/>
              <a:t>Amanda McWhirt</a:t>
            </a:r>
          </a:p>
          <a:p>
            <a:r>
              <a:rPr lang="en-US" sz="2800" spc="300" dirty="0"/>
              <a:t>Horticulture Production-Extension Specialist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r="61667"/>
          <a:stretch/>
        </p:blipFill>
        <p:spPr>
          <a:xfrm rot="5400000">
            <a:off x="3324333" y="1127599"/>
            <a:ext cx="2578464" cy="9060872"/>
          </a:xfrm>
          <a:prstGeom prst="rect">
            <a:avLst/>
          </a:prstGeom>
        </p:spPr>
      </p:pic>
      <p:pic>
        <p:nvPicPr>
          <p:cNvPr id="6" name="Picture 2" descr="http://uaex.edu/media-resources/images/logos/UA-white-center-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31" y="5376856"/>
            <a:ext cx="2577868" cy="14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4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in your Toolbox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Soil testing</a:t>
            </a:r>
            <a:r>
              <a:rPr lang="en-US" sz="4000" dirty="0" smtClean="0"/>
              <a:t>= nutrients present in the soil, </a:t>
            </a:r>
            <a:r>
              <a:rPr lang="en-US" sz="4000" u="sng" dirty="0" smtClean="0"/>
              <a:t>pH</a:t>
            </a: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Plant tissue nutrient testing</a:t>
            </a:r>
            <a:r>
              <a:rPr lang="en-US" sz="4000" dirty="0" smtClean="0"/>
              <a:t>= nutrients being taken up by the plant</a:t>
            </a:r>
          </a:p>
          <a:p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55" y="230190"/>
            <a:ext cx="1686646" cy="12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Tissue Nutrient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Good measure of if fertility program is meeting nutrient needs for perennial crops.</a:t>
            </a:r>
          </a:p>
          <a:p>
            <a:pPr lvl="1"/>
            <a:r>
              <a:rPr lang="en-US" dirty="0" smtClean="0"/>
              <a:t>Can identify nutrient deficiencies before symptoms appear</a:t>
            </a:r>
          </a:p>
          <a:p>
            <a:pPr lvl="1"/>
            <a:r>
              <a:rPr lang="en-US" dirty="0" smtClean="0"/>
              <a:t>Can help determine fertility rates for the next season</a:t>
            </a:r>
          </a:p>
          <a:p>
            <a:pPr lvl="1"/>
            <a:r>
              <a:rPr lang="en-US" dirty="0" smtClean="0"/>
              <a:t>Many crops early growth in the spring pulls from nutrients applied the previous year and stored in the plant’s tissues; later summer growth pulls from fertility in applied to the soil.</a:t>
            </a:r>
          </a:p>
          <a:p>
            <a:pPr lvl="2"/>
            <a:r>
              <a:rPr lang="en-US" i="1" dirty="0" smtClean="0"/>
              <a:t>How you fertilize this year can impact next year’s crop more than fertilizer applied in the current season.</a:t>
            </a:r>
          </a:p>
          <a:p>
            <a:r>
              <a:rPr lang="en-US" dirty="0" smtClean="0"/>
              <a:t>See blog post for timing for other perennial fruit crops</a:t>
            </a:r>
          </a:p>
          <a:p>
            <a:pPr lvl="1"/>
            <a:r>
              <a:rPr lang="en-US" dirty="0" smtClean="0"/>
              <a:t>Samples should be pulled </a:t>
            </a:r>
            <a:r>
              <a:rPr lang="en-US" u="sng" dirty="0" smtClean="0"/>
              <a:t>at the right stage of growth and from the right part of the plant </a:t>
            </a:r>
            <a:r>
              <a:rPr lang="en-US" dirty="0" smtClean="0"/>
              <a:t>for comparison to recommended standards</a:t>
            </a:r>
          </a:p>
          <a:p>
            <a:r>
              <a:rPr lang="en-US" dirty="0" smtClean="0"/>
              <a:t>For pecan the time to sample is July to early August, NOW!</a:t>
            </a:r>
          </a:p>
        </p:txBody>
      </p:sp>
    </p:spTree>
    <p:extLst>
      <p:ext uri="{BB962C8B-B14F-4D97-AF65-F5344CB8AC3E}">
        <p14:creationId xmlns:p14="http://schemas.microsoft.com/office/powerpoint/2010/main" val="390621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790" y="547354"/>
            <a:ext cx="3466986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leaves to sample?</a:t>
            </a:r>
            <a:br>
              <a:rPr lang="en-US" dirty="0" smtClean="0"/>
            </a:br>
            <a:r>
              <a:rPr lang="en-US" sz="2200" dirty="0" smtClean="0"/>
              <a:t>Pair of leaflets 5 leaves back on a branch on the new growth</a:t>
            </a:r>
            <a:endParaRPr lang="en-US" sz="22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0" y="2420270"/>
            <a:ext cx="4093955" cy="378690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7" y="0"/>
            <a:ext cx="4672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Factsheet: FSA6131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83662"/>
            <a:ext cx="7886700" cy="4035264"/>
          </a:xfrm>
        </p:spPr>
      </p:pic>
    </p:spTree>
    <p:extLst>
      <p:ext uri="{BB962C8B-B14F-4D97-AF65-F5344CB8AC3E}">
        <p14:creationId xmlns:p14="http://schemas.microsoft.com/office/powerpoint/2010/main" val="20916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Pull samples between July 1</a:t>
            </a:r>
            <a:r>
              <a:rPr lang="en-US" baseline="30000" dirty="0"/>
              <a:t>st</a:t>
            </a:r>
            <a:r>
              <a:rPr lang="en-US" dirty="0"/>
              <a:t> and July 31st 2019 off of bearing pecan trees.</a:t>
            </a:r>
          </a:p>
          <a:p>
            <a:pPr lvl="0"/>
            <a:r>
              <a:rPr lang="en-US" dirty="0"/>
              <a:t>Collect 40-50 pairs of leaves from at least 20 trees. See the diagram below for which leaves to sample.</a:t>
            </a:r>
          </a:p>
          <a:p>
            <a:pPr lvl="1"/>
            <a:r>
              <a:rPr lang="en-US" i="1" dirty="0"/>
              <a:t>The more leaves you collect and more trees you sample from the better the results! </a:t>
            </a:r>
            <a:endParaRPr lang="en-US" dirty="0"/>
          </a:p>
          <a:p>
            <a:pPr lvl="1"/>
            <a:r>
              <a:rPr lang="en-US" dirty="0"/>
              <a:t>Collect leaf pairs opposite each other.</a:t>
            </a:r>
          </a:p>
          <a:p>
            <a:pPr lvl="0"/>
            <a:r>
              <a:rPr lang="en-US" dirty="0"/>
              <a:t>Collect samples from trees of the same age </a:t>
            </a:r>
          </a:p>
          <a:p>
            <a:pPr lvl="0"/>
            <a:r>
              <a:rPr lang="en-US" dirty="0"/>
              <a:t>It is preferable to collect samples from trees of the same variety. But if a whole field is managed the same it is not necessary to sample varieties separately</a:t>
            </a:r>
          </a:p>
          <a:p>
            <a:pPr lvl="0"/>
            <a:r>
              <a:rPr lang="en-US" dirty="0"/>
              <a:t>Wipe leaves with damp paper towel, to remove any surface dirt or debris</a:t>
            </a:r>
            <a:r>
              <a:rPr lang="en-US" dirty="0" smtClean="0"/>
              <a:t>. ( or foliar Zn sprays)</a:t>
            </a:r>
            <a:endParaRPr lang="en-US" dirty="0"/>
          </a:p>
          <a:p>
            <a:pPr lvl="0"/>
            <a:r>
              <a:rPr lang="en-US" dirty="0"/>
              <a:t>Collect the sample on Monday and mail immediately!</a:t>
            </a:r>
          </a:p>
          <a:p>
            <a:pPr lvl="0"/>
            <a:r>
              <a:rPr lang="en-US" dirty="0"/>
              <a:t>Send leaves in paper bags</a:t>
            </a:r>
          </a:p>
          <a:p>
            <a:pPr lvl="0"/>
            <a:r>
              <a:rPr lang="en-US" dirty="0"/>
              <a:t>Select leaves that are healthy and exposed to sun</a:t>
            </a:r>
          </a:p>
          <a:p>
            <a:pPr lvl="1"/>
            <a:r>
              <a:rPr lang="en-US" i="1" dirty="0"/>
              <a:t>Avoid leaves that are damaged, covered in dust or diseased.</a:t>
            </a:r>
            <a:endParaRPr lang="en-US" dirty="0"/>
          </a:p>
          <a:p>
            <a:pPr lvl="0"/>
            <a:r>
              <a:rPr lang="en-US" dirty="0"/>
              <a:t>Randomly select leaves </a:t>
            </a:r>
          </a:p>
          <a:p>
            <a:r>
              <a:rPr lang="en-US" dirty="0" smtClean="0"/>
              <a:t>Submit the form with Form AGRI 423, and </a:t>
            </a:r>
            <a:r>
              <a:rPr lang="en-US" dirty="0" smtClean="0"/>
              <a:t>$20 per sample + $5 shipping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0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AR Pecan Sampling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2380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chemeClr val="accent2"/>
                </a:solidFill>
              </a:rPr>
              <a:t>24 </a:t>
            </a:r>
            <a:r>
              <a:rPr lang="en-US" dirty="0" smtClean="0"/>
              <a:t>samples received</a:t>
            </a:r>
          </a:p>
          <a:p>
            <a:r>
              <a:rPr lang="en-US" dirty="0" smtClean="0"/>
              <a:t>Average age of trees sampled: </a:t>
            </a:r>
            <a:r>
              <a:rPr lang="en-US" dirty="0" smtClean="0">
                <a:solidFill>
                  <a:schemeClr val="accent2"/>
                </a:solidFill>
              </a:rPr>
              <a:t>45 years (range: 10-77)</a:t>
            </a:r>
          </a:p>
          <a:p>
            <a:r>
              <a:rPr lang="en-US" dirty="0" smtClean="0"/>
              <a:t>Most common varieties: </a:t>
            </a:r>
            <a:r>
              <a:rPr lang="en-US" dirty="0" smtClean="0">
                <a:solidFill>
                  <a:schemeClr val="accent2"/>
                </a:solidFill>
              </a:rPr>
              <a:t>Stuart, Desirable</a:t>
            </a:r>
          </a:p>
          <a:p>
            <a:r>
              <a:rPr lang="en-US" dirty="0" smtClean="0"/>
              <a:t>Soil Types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Silt Loam, Sandy loam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</a:rPr>
              <a:t>Results: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</a:rPr>
              <a:t>Many samples were low on Nitrogen and Phosphorus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</a:rPr>
              <a:t>Some samples were low on Zn and Sulfur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</a:rPr>
              <a:t>Growers were given recommendations based off of their sample results.</a:t>
            </a:r>
          </a:p>
          <a:p>
            <a:pPr>
              <a:buFontTx/>
              <a:buChar char="-"/>
            </a:pPr>
            <a:r>
              <a:rPr lang="en-US" dirty="0" smtClean="0"/>
              <a:t>We want to follow up and see how growers are doing this year</a:t>
            </a:r>
          </a:p>
          <a:p>
            <a:pPr lvl="1">
              <a:buFontTx/>
              <a:buChar char="-"/>
            </a:pPr>
            <a:endParaRPr lang="en-US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final report of trends seen from all samples collected will be presented at the AR Pecan growers association meeting in 2020 and posted on the </a:t>
            </a:r>
            <a:r>
              <a:rPr lang="en-US" dirty="0" smtClean="0">
                <a:hlinkClick r:id="rId2"/>
              </a:rPr>
              <a:t>www.uaex.edu/hortblog</a:t>
            </a:r>
            <a:endParaRPr lang="en-US" dirty="0" smtClean="0"/>
          </a:p>
          <a:p>
            <a:pPr lvl="1"/>
            <a:r>
              <a:rPr lang="en-US" dirty="0" smtClean="0"/>
              <a:t>The results will be kept anonymous, no individual farms will be identified</a:t>
            </a:r>
          </a:p>
          <a:p>
            <a:r>
              <a:rPr lang="en-US" dirty="0" smtClean="0"/>
              <a:t>The 2018 report, directions and AGRI 423 will be sent out today to agents.</a:t>
            </a:r>
          </a:p>
          <a:p>
            <a:pPr lvl="1"/>
            <a:r>
              <a:rPr lang="en-US" dirty="0" smtClean="0"/>
              <a:t>Contact Amanda </a:t>
            </a:r>
            <a:r>
              <a:rPr lang="en-US" dirty="0" smtClean="0">
                <a:hlinkClick r:id="rId3"/>
              </a:rPr>
              <a:t>amwhirt@uaex.edu</a:t>
            </a:r>
            <a:r>
              <a:rPr lang="en-US" dirty="0" smtClean="0"/>
              <a:t> with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3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491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Arkansas 2019 Pecan Plant Tissue Nutrient Testing Program </vt:lpstr>
      <vt:lpstr>Tool in your Toolbox</vt:lpstr>
      <vt:lpstr>Plant Tissue Nutrient Testing</vt:lpstr>
      <vt:lpstr>What leaves to sample? Pair of leaflets 5 leaves back on a branch on the new growth</vt:lpstr>
      <vt:lpstr>Factsheet: FSA6131</vt:lpstr>
      <vt:lpstr>2019 Program</vt:lpstr>
      <vt:lpstr>2018 AR Pecan Sampling Results</vt:lpstr>
      <vt:lpstr>2019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Arkansas 2019 Pecan Plant Tissue Nutrient Testing Program</dc:title>
  <dc:creator>Amanda McWhirt</dc:creator>
  <cp:lastModifiedBy>jsmallwood</cp:lastModifiedBy>
  <cp:revision>4</cp:revision>
  <dcterms:created xsi:type="dcterms:W3CDTF">2019-07-15T14:54:14Z</dcterms:created>
  <dcterms:modified xsi:type="dcterms:W3CDTF">2019-07-30T15:10:13Z</dcterms:modified>
</cp:coreProperties>
</file>