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78" r:id="rId5"/>
    <p:sldId id="279" r:id="rId6"/>
    <p:sldId id="280" r:id="rId7"/>
    <p:sldId id="281" r:id="rId8"/>
    <p:sldId id="282" r:id="rId9"/>
    <p:sldId id="283" r:id="rId10"/>
    <p:sldId id="284" r:id="rId11"/>
    <p:sldId id="285" r:id="rId12"/>
    <p:sldId id="286"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04107-90A5-47C1-89F1-6F6DCA33237C}" v="23" dt="2020-12-14T20:36:58.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06" d="100"/>
          <a:sy n="106" d="100"/>
        </p:scale>
        <p:origin x="13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1D1379F-0D50-4565-BB7E-F2EE3BA1403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7983688-02FD-404F-8ED2-4AB9CB386EAB}">
      <dgm:prSet/>
      <dgm:spPr/>
      <dgm:t>
        <a:bodyPr/>
        <a:lstStyle/>
        <a:p>
          <a:r>
            <a:rPr lang="en-US" dirty="0">
              <a:solidFill>
                <a:schemeClr val="bg1"/>
              </a:solidFill>
            </a:rPr>
            <a:t>Hydrogen bonds and Dipole Interactions increase bond strength, this means higher boiling points, melting points and compounds (like water) will have surface tension. </a:t>
          </a:r>
        </a:p>
      </dgm:t>
    </dgm:pt>
    <dgm:pt modelId="{6B5C60E1-1EAA-43B7-A1D0-0655AB6431FF}" type="parTrans" cxnId="{D99D9C0A-EECA-4D9C-AA2C-4D3E33C669EA}">
      <dgm:prSet/>
      <dgm:spPr/>
      <dgm:t>
        <a:bodyPr/>
        <a:lstStyle/>
        <a:p>
          <a:endParaRPr lang="en-US"/>
        </a:p>
      </dgm:t>
    </dgm:pt>
    <dgm:pt modelId="{36033050-3E2C-4C8C-B397-9171AA590A16}" type="sibTrans" cxnId="{D99D9C0A-EECA-4D9C-AA2C-4D3E33C669EA}">
      <dgm:prSet/>
      <dgm:spPr/>
      <dgm:t>
        <a:bodyPr/>
        <a:lstStyle/>
        <a:p>
          <a:endParaRPr lang="en-US"/>
        </a:p>
      </dgm:t>
    </dgm:pt>
    <dgm:pt modelId="{CD24315C-F639-4DE5-AEEE-2715A62F902C}">
      <dgm:prSet/>
      <dgm:spPr/>
      <dgm:t>
        <a:bodyPr/>
        <a:lstStyle/>
        <a:p>
          <a:r>
            <a:rPr lang="en-US" dirty="0">
              <a:solidFill>
                <a:schemeClr val="bg1"/>
              </a:solidFill>
            </a:rPr>
            <a:t>While ionic bonds are the strongest bond, the ionic lattice is easily broken when added to a dipole mixture like water. That’s why salt dissolves well in water!</a:t>
          </a:r>
        </a:p>
      </dgm:t>
    </dgm:pt>
    <dgm:pt modelId="{107D756B-BF2E-498D-9CE2-44C6AAA566E2}" type="parTrans" cxnId="{8847ECC8-02AE-4FE4-A038-04209DC7891C}">
      <dgm:prSet/>
      <dgm:spPr/>
      <dgm:t>
        <a:bodyPr/>
        <a:lstStyle/>
        <a:p>
          <a:endParaRPr lang="en-US"/>
        </a:p>
      </dgm:t>
    </dgm:pt>
    <dgm:pt modelId="{F82C9111-F9B4-4A17-AF9B-F46146A7ED77}" type="sibTrans" cxnId="{8847ECC8-02AE-4FE4-A038-04209DC7891C}">
      <dgm:prSet/>
      <dgm:spPr/>
      <dgm:t>
        <a:bodyPr/>
        <a:lstStyle/>
        <a:p>
          <a:endParaRPr lang="en-US"/>
        </a:p>
      </dgm:t>
    </dgm:pt>
    <dgm:pt modelId="{6BB52493-7D7F-4024-92B8-B4E209E3354B}">
      <dgm:prSet/>
      <dgm:spPr/>
      <dgm:t>
        <a:bodyPr/>
        <a:lstStyle/>
        <a:p>
          <a:r>
            <a:rPr lang="en-US" dirty="0">
              <a:solidFill>
                <a:schemeClr val="bg1"/>
              </a:solidFill>
            </a:rPr>
            <a:t>London forces are present in all compounds. It is a weak bond that is easily broken.</a:t>
          </a:r>
        </a:p>
      </dgm:t>
    </dgm:pt>
    <dgm:pt modelId="{99F30866-A78C-4A84-ACFB-21266884D029}" type="parTrans" cxnId="{BBA40AB7-C82D-4848-A210-987B66BA173E}">
      <dgm:prSet/>
      <dgm:spPr/>
      <dgm:t>
        <a:bodyPr/>
        <a:lstStyle/>
        <a:p>
          <a:endParaRPr lang="en-US"/>
        </a:p>
      </dgm:t>
    </dgm:pt>
    <dgm:pt modelId="{AB6238D0-EFC6-4EF3-BC53-AC242B7F7231}" type="sibTrans" cxnId="{BBA40AB7-C82D-4848-A210-987B66BA173E}">
      <dgm:prSet/>
      <dgm:spPr/>
      <dgm:t>
        <a:bodyPr/>
        <a:lstStyle/>
        <a:p>
          <a:endParaRPr lang="en-US"/>
        </a:p>
      </dgm:t>
    </dgm:pt>
    <dgm:pt modelId="{4064FCF0-A34E-4420-B3A4-C131B9EA0E9B}" type="pres">
      <dgm:prSet presAssocID="{51D1379F-0D50-4565-BB7E-F2EE3BA1403B}" presName="root" presStyleCnt="0">
        <dgm:presLayoutVars>
          <dgm:dir/>
          <dgm:resizeHandles val="exact"/>
        </dgm:presLayoutVars>
      </dgm:prSet>
      <dgm:spPr/>
    </dgm:pt>
    <dgm:pt modelId="{36AFDB64-3F71-452E-B4B1-874E5244B01B}" type="pres">
      <dgm:prSet presAssocID="{D7983688-02FD-404F-8ED2-4AB9CB386EAB}" presName="compNode" presStyleCnt="0"/>
      <dgm:spPr/>
    </dgm:pt>
    <dgm:pt modelId="{6A654247-01D9-4905-8C81-F51270350975}" type="pres">
      <dgm:prSet presAssocID="{D7983688-02FD-404F-8ED2-4AB9CB386EAB}" presName="bgRect" presStyleLbl="bgShp" presStyleIdx="0" presStyleCnt="3"/>
      <dgm:spPr/>
    </dgm:pt>
    <dgm:pt modelId="{78AB0ABF-E8A7-49F1-899B-B4157BBDA4B2}" type="pres">
      <dgm:prSet presAssocID="{D7983688-02FD-404F-8ED2-4AB9CB386EA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E4C2F112-F334-4707-88A3-80F2AB05B4A9}" type="pres">
      <dgm:prSet presAssocID="{D7983688-02FD-404F-8ED2-4AB9CB386EAB}" presName="spaceRect" presStyleCnt="0"/>
      <dgm:spPr/>
    </dgm:pt>
    <dgm:pt modelId="{CB618658-A7C3-482B-8C75-88D22704ECC0}" type="pres">
      <dgm:prSet presAssocID="{D7983688-02FD-404F-8ED2-4AB9CB386EAB}" presName="parTx" presStyleLbl="revTx" presStyleIdx="0" presStyleCnt="3">
        <dgm:presLayoutVars>
          <dgm:chMax val="0"/>
          <dgm:chPref val="0"/>
        </dgm:presLayoutVars>
      </dgm:prSet>
      <dgm:spPr/>
    </dgm:pt>
    <dgm:pt modelId="{8B75BDF7-6565-455D-88D6-2D12DB748C8C}" type="pres">
      <dgm:prSet presAssocID="{36033050-3E2C-4C8C-B397-9171AA590A16}" presName="sibTrans" presStyleCnt="0"/>
      <dgm:spPr/>
    </dgm:pt>
    <dgm:pt modelId="{90D6B4D8-CC12-4C5A-9B00-6C6FFE919C69}" type="pres">
      <dgm:prSet presAssocID="{CD24315C-F639-4DE5-AEEE-2715A62F902C}" presName="compNode" presStyleCnt="0"/>
      <dgm:spPr/>
    </dgm:pt>
    <dgm:pt modelId="{93661214-7C6A-4D30-BE6E-A2264E0750E6}" type="pres">
      <dgm:prSet presAssocID="{CD24315C-F639-4DE5-AEEE-2715A62F902C}" presName="bgRect" presStyleLbl="bgShp" presStyleIdx="1" presStyleCnt="3"/>
      <dgm:spPr/>
    </dgm:pt>
    <dgm:pt modelId="{8EB336B6-85B4-45A7-B421-C7E5525B9C34}" type="pres">
      <dgm:prSet presAssocID="{CD24315C-F639-4DE5-AEEE-2715A62F90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aker"/>
        </a:ext>
      </dgm:extLst>
    </dgm:pt>
    <dgm:pt modelId="{B84FE768-94B7-47EA-A653-9ACD6399B5A1}" type="pres">
      <dgm:prSet presAssocID="{CD24315C-F639-4DE5-AEEE-2715A62F902C}" presName="spaceRect" presStyleCnt="0"/>
      <dgm:spPr/>
    </dgm:pt>
    <dgm:pt modelId="{496737F6-5BFB-4E54-A468-E3AB67F9BCB6}" type="pres">
      <dgm:prSet presAssocID="{CD24315C-F639-4DE5-AEEE-2715A62F902C}" presName="parTx" presStyleLbl="revTx" presStyleIdx="1" presStyleCnt="3">
        <dgm:presLayoutVars>
          <dgm:chMax val="0"/>
          <dgm:chPref val="0"/>
        </dgm:presLayoutVars>
      </dgm:prSet>
      <dgm:spPr/>
    </dgm:pt>
    <dgm:pt modelId="{806505DE-9560-4EE7-831D-2A5F1E7EC079}" type="pres">
      <dgm:prSet presAssocID="{F82C9111-F9B4-4A17-AF9B-F46146A7ED77}" presName="sibTrans" presStyleCnt="0"/>
      <dgm:spPr/>
    </dgm:pt>
    <dgm:pt modelId="{8156C38B-CC78-4C23-A1CC-CBE2D1184BDA}" type="pres">
      <dgm:prSet presAssocID="{6BB52493-7D7F-4024-92B8-B4E209E3354B}" presName="compNode" presStyleCnt="0"/>
      <dgm:spPr/>
    </dgm:pt>
    <dgm:pt modelId="{8FFF04A0-4471-4D78-8390-B34700DCC35D}" type="pres">
      <dgm:prSet presAssocID="{6BB52493-7D7F-4024-92B8-B4E209E3354B}" presName="bgRect" presStyleLbl="bgShp" presStyleIdx="2" presStyleCnt="3"/>
      <dgm:spPr/>
    </dgm:pt>
    <dgm:pt modelId="{87A9A657-F41D-4601-9B8E-4C26B222C211}" type="pres">
      <dgm:prSet presAssocID="{6BB52493-7D7F-4024-92B8-B4E209E3354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C39DD432-0399-44DA-922D-1E583B85364C}" type="pres">
      <dgm:prSet presAssocID="{6BB52493-7D7F-4024-92B8-B4E209E3354B}" presName="spaceRect" presStyleCnt="0"/>
      <dgm:spPr/>
    </dgm:pt>
    <dgm:pt modelId="{5D104BB5-7E85-45A1-8846-31FE84DEA5D0}" type="pres">
      <dgm:prSet presAssocID="{6BB52493-7D7F-4024-92B8-B4E209E3354B}" presName="parTx" presStyleLbl="revTx" presStyleIdx="2" presStyleCnt="3">
        <dgm:presLayoutVars>
          <dgm:chMax val="0"/>
          <dgm:chPref val="0"/>
        </dgm:presLayoutVars>
      </dgm:prSet>
      <dgm:spPr/>
    </dgm:pt>
  </dgm:ptLst>
  <dgm:cxnLst>
    <dgm:cxn modelId="{35D4B109-39F7-44BB-AF58-631AD312AE07}" type="presOf" srcId="{6BB52493-7D7F-4024-92B8-B4E209E3354B}" destId="{5D104BB5-7E85-45A1-8846-31FE84DEA5D0}" srcOrd="0" destOrd="0" presId="urn:microsoft.com/office/officeart/2018/2/layout/IconVerticalSolidList"/>
    <dgm:cxn modelId="{D99D9C0A-EECA-4D9C-AA2C-4D3E33C669EA}" srcId="{51D1379F-0D50-4565-BB7E-F2EE3BA1403B}" destId="{D7983688-02FD-404F-8ED2-4AB9CB386EAB}" srcOrd="0" destOrd="0" parTransId="{6B5C60E1-1EAA-43B7-A1D0-0655AB6431FF}" sibTransId="{36033050-3E2C-4C8C-B397-9171AA590A16}"/>
    <dgm:cxn modelId="{37A3B00F-9762-45F5-A912-71571E0A3FD9}" type="presOf" srcId="{CD24315C-F639-4DE5-AEEE-2715A62F902C}" destId="{496737F6-5BFB-4E54-A468-E3AB67F9BCB6}" srcOrd="0" destOrd="0" presId="urn:microsoft.com/office/officeart/2018/2/layout/IconVerticalSolidList"/>
    <dgm:cxn modelId="{BBA40AB7-C82D-4848-A210-987B66BA173E}" srcId="{51D1379F-0D50-4565-BB7E-F2EE3BA1403B}" destId="{6BB52493-7D7F-4024-92B8-B4E209E3354B}" srcOrd="2" destOrd="0" parTransId="{99F30866-A78C-4A84-ACFB-21266884D029}" sibTransId="{AB6238D0-EFC6-4EF3-BC53-AC242B7F7231}"/>
    <dgm:cxn modelId="{8847ECC8-02AE-4FE4-A038-04209DC7891C}" srcId="{51D1379F-0D50-4565-BB7E-F2EE3BA1403B}" destId="{CD24315C-F639-4DE5-AEEE-2715A62F902C}" srcOrd="1" destOrd="0" parTransId="{107D756B-BF2E-498D-9CE2-44C6AAA566E2}" sibTransId="{F82C9111-F9B4-4A17-AF9B-F46146A7ED77}"/>
    <dgm:cxn modelId="{EE4500DD-8312-485A-9A11-F849DA62B3ED}" type="presOf" srcId="{51D1379F-0D50-4565-BB7E-F2EE3BA1403B}" destId="{4064FCF0-A34E-4420-B3A4-C131B9EA0E9B}" srcOrd="0" destOrd="0" presId="urn:microsoft.com/office/officeart/2018/2/layout/IconVerticalSolidList"/>
    <dgm:cxn modelId="{2F7782EB-A5E4-4926-93D4-C2BD52D90DB7}" type="presOf" srcId="{D7983688-02FD-404F-8ED2-4AB9CB386EAB}" destId="{CB618658-A7C3-482B-8C75-88D22704ECC0}" srcOrd="0" destOrd="0" presId="urn:microsoft.com/office/officeart/2018/2/layout/IconVerticalSolidList"/>
    <dgm:cxn modelId="{7382D0F8-48E8-4DF5-BF1E-71EA1E558216}" type="presParOf" srcId="{4064FCF0-A34E-4420-B3A4-C131B9EA0E9B}" destId="{36AFDB64-3F71-452E-B4B1-874E5244B01B}" srcOrd="0" destOrd="0" presId="urn:microsoft.com/office/officeart/2018/2/layout/IconVerticalSolidList"/>
    <dgm:cxn modelId="{F1CDA10F-7F05-4EF9-BB82-C34993D249FF}" type="presParOf" srcId="{36AFDB64-3F71-452E-B4B1-874E5244B01B}" destId="{6A654247-01D9-4905-8C81-F51270350975}" srcOrd="0" destOrd="0" presId="urn:microsoft.com/office/officeart/2018/2/layout/IconVerticalSolidList"/>
    <dgm:cxn modelId="{0200B4F2-9151-4E98-81C0-E85AED1746C1}" type="presParOf" srcId="{36AFDB64-3F71-452E-B4B1-874E5244B01B}" destId="{78AB0ABF-E8A7-49F1-899B-B4157BBDA4B2}" srcOrd="1" destOrd="0" presId="urn:microsoft.com/office/officeart/2018/2/layout/IconVerticalSolidList"/>
    <dgm:cxn modelId="{F7F97F12-FFF2-4017-8DB4-792A31A27CA3}" type="presParOf" srcId="{36AFDB64-3F71-452E-B4B1-874E5244B01B}" destId="{E4C2F112-F334-4707-88A3-80F2AB05B4A9}" srcOrd="2" destOrd="0" presId="urn:microsoft.com/office/officeart/2018/2/layout/IconVerticalSolidList"/>
    <dgm:cxn modelId="{A1BDCA4B-624E-49E8-8DF7-F99841E4A5D2}" type="presParOf" srcId="{36AFDB64-3F71-452E-B4B1-874E5244B01B}" destId="{CB618658-A7C3-482B-8C75-88D22704ECC0}" srcOrd="3" destOrd="0" presId="urn:microsoft.com/office/officeart/2018/2/layout/IconVerticalSolidList"/>
    <dgm:cxn modelId="{861241D4-D8AE-4A43-948C-B3777D0C9CB2}" type="presParOf" srcId="{4064FCF0-A34E-4420-B3A4-C131B9EA0E9B}" destId="{8B75BDF7-6565-455D-88D6-2D12DB748C8C}" srcOrd="1" destOrd="0" presId="urn:microsoft.com/office/officeart/2018/2/layout/IconVerticalSolidList"/>
    <dgm:cxn modelId="{292590AF-F4E8-445C-8E71-4DB1F794F17F}" type="presParOf" srcId="{4064FCF0-A34E-4420-B3A4-C131B9EA0E9B}" destId="{90D6B4D8-CC12-4C5A-9B00-6C6FFE919C69}" srcOrd="2" destOrd="0" presId="urn:microsoft.com/office/officeart/2018/2/layout/IconVerticalSolidList"/>
    <dgm:cxn modelId="{CCF77979-5519-4579-B8B9-1084647AAAB7}" type="presParOf" srcId="{90D6B4D8-CC12-4C5A-9B00-6C6FFE919C69}" destId="{93661214-7C6A-4D30-BE6E-A2264E0750E6}" srcOrd="0" destOrd="0" presId="urn:microsoft.com/office/officeart/2018/2/layout/IconVerticalSolidList"/>
    <dgm:cxn modelId="{CD597E8D-5B0B-4B2F-A46F-C080F3D3F0A4}" type="presParOf" srcId="{90D6B4D8-CC12-4C5A-9B00-6C6FFE919C69}" destId="{8EB336B6-85B4-45A7-B421-C7E5525B9C34}" srcOrd="1" destOrd="0" presId="urn:microsoft.com/office/officeart/2018/2/layout/IconVerticalSolidList"/>
    <dgm:cxn modelId="{81C5F8A1-AE5D-4C7B-AC00-A11ED9C880B3}" type="presParOf" srcId="{90D6B4D8-CC12-4C5A-9B00-6C6FFE919C69}" destId="{B84FE768-94B7-47EA-A653-9ACD6399B5A1}" srcOrd="2" destOrd="0" presId="urn:microsoft.com/office/officeart/2018/2/layout/IconVerticalSolidList"/>
    <dgm:cxn modelId="{EDC62B9E-6192-4FAA-A4D4-663AAFA76B36}" type="presParOf" srcId="{90D6B4D8-CC12-4C5A-9B00-6C6FFE919C69}" destId="{496737F6-5BFB-4E54-A468-E3AB67F9BCB6}" srcOrd="3" destOrd="0" presId="urn:microsoft.com/office/officeart/2018/2/layout/IconVerticalSolidList"/>
    <dgm:cxn modelId="{94649B9E-BBBC-416A-86B6-5C6504671B05}" type="presParOf" srcId="{4064FCF0-A34E-4420-B3A4-C131B9EA0E9B}" destId="{806505DE-9560-4EE7-831D-2A5F1E7EC079}" srcOrd="3" destOrd="0" presId="urn:microsoft.com/office/officeart/2018/2/layout/IconVerticalSolidList"/>
    <dgm:cxn modelId="{E23B632D-BA1A-471E-8E00-A46C498BC18D}" type="presParOf" srcId="{4064FCF0-A34E-4420-B3A4-C131B9EA0E9B}" destId="{8156C38B-CC78-4C23-A1CC-CBE2D1184BDA}" srcOrd="4" destOrd="0" presId="urn:microsoft.com/office/officeart/2018/2/layout/IconVerticalSolidList"/>
    <dgm:cxn modelId="{E4AA0B3E-6DED-41AD-997A-3D3C248247D9}" type="presParOf" srcId="{8156C38B-CC78-4C23-A1CC-CBE2D1184BDA}" destId="{8FFF04A0-4471-4D78-8390-B34700DCC35D}" srcOrd="0" destOrd="0" presId="urn:microsoft.com/office/officeart/2018/2/layout/IconVerticalSolidList"/>
    <dgm:cxn modelId="{FDFCB121-8630-428E-8ED6-EDAC3D41EDC3}" type="presParOf" srcId="{8156C38B-CC78-4C23-A1CC-CBE2D1184BDA}" destId="{87A9A657-F41D-4601-9B8E-4C26B222C211}" srcOrd="1" destOrd="0" presId="urn:microsoft.com/office/officeart/2018/2/layout/IconVerticalSolidList"/>
    <dgm:cxn modelId="{D5ACDBC5-CCBB-49A7-ABD3-3E52B6C89575}" type="presParOf" srcId="{8156C38B-CC78-4C23-A1CC-CBE2D1184BDA}" destId="{C39DD432-0399-44DA-922D-1E583B85364C}" srcOrd="2" destOrd="0" presId="urn:microsoft.com/office/officeart/2018/2/layout/IconVerticalSolidList"/>
    <dgm:cxn modelId="{29569719-3B15-4737-B74B-7E889A9A623C}" type="presParOf" srcId="{8156C38B-CC78-4C23-A1CC-CBE2D1184BDA}" destId="{5D104BB5-7E85-45A1-8846-31FE84DEA5D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54247-01D9-4905-8C81-F51270350975}">
      <dsp:nvSpPr>
        <dsp:cNvPr id="0" name=""/>
        <dsp:cNvSpPr/>
      </dsp:nvSpPr>
      <dsp:spPr>
        <a:xfrm>
          <a:off x="0" y="598"/>
          <a:ext cx="6266011" cy="13995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AB0ABF-E8A7-49F1-899B-B4157BBDA4B2}">
      <dsp:nvSpPr>
        <dsp:cNvPr id="0" name=""/>
        <dsp:cNvSpPr/>
      </dsp:nvSpPr>
      <dsp:spPr>
        <a:xfrm>
          <a:off x="423357" y="315492"/>
          <a:ext cx="769740" cy="769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618658-A7C3-482B-8C75-88D22704ECC0}">
      <dsp:nvSpPr>
        <dsp:cNvPr id="0" name=""/>
        <dsp:cNvSpPr/>
      </dsp:nvSpPr>
      <dsp:spPr>
        <a:xfrm>
          <a:off x="1616455" y="598"/>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Hydrogen bonds and Dipole Interactions increase bond strength, this means higher boiling points, melting points and compounds (like water) will have surface tension. </a:t>
          </a:r>
        </a:p>
      </dsp:txBody>
      <dsp:txXfrm>
        <a:off x="1616455" y="598"/>
        <a:ext cx="4649555" cy="1399528"/>
      </dsp:txXfrm>
    </dsp:sp>
    <dsp:sp modelId="{93661214-7C6A-4D30-BE6E-A2264E0750E6}">
      <dsp:nvSpPr>
        <dsp:cNvPr id="0" name=""/>
        <dsp:cNvSpPr/>
      </dsp:nvSpPr>
      <dsp:spPr>
        <a:xfrm>
          <a:off x="0" y="1750009"/>
          <a:ext cx="6266011" cy="13995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B336B6-85B4-45A7-B421-C7E5525B9C34}">
      <dsp:nvSpPr>
        <dsp:cNvPr id="0" name=""/>
        <dsp:cNvSpPr/>
      </dsp:nvSpPr>
      <dsp:spPr>
        <a:xfrm>
          <a:off x="423357" y="2064903"/>
          <a:ext cx="769740" cy="769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6737F6-5BFB-4E54-A468-E3AB67F9BCB6}">
      <dsp:nvSpPr>
        <dsp:cNvPr id="0" name=""/>
        <dsp:cNvSpPr/>
      </dsp:nvSpPr>
      <dsp:spPr>
        <a:xfrm>
          <a:off x="1616455" y="1750009"/>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While ionic bonds are the strongest bond, the ionic lattice is easily broken when added to a dipole mixture like water. That’s why salt dissolves well in water!</a:t>
          </a:r>
        </a:p>
      </dsp:txBody>
      <dsp:txXfrm>
        <a:off x="1616455" y="1750009"/>
        <a:ext cx="4649555" cy="1399528"/>
      </dsp:txXfrm>
    </dsp:sp>
    <dsp:sp modelId="{8FFF04A0-4471-4D78-8390-B34700DCC35D}">
      <dsp:nvSpPr>
        <dsp:cNvPr id="0" name=""/>
        <dsp:cNvSpPr/>
      </dsp:nvSpPr>
      <dsp:spPr>
        <a:xfrm>
          <a:off x="0" y="3499420"/>
          <a:ext cx="6266011" cy="13995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A9A657-F41D-4601-9B8E-4C26B222C211}">
      <dsp:nvSpPr>
        <dsp:cNvPr id="0" name=""/>
        <dsp:cNvSpPr/>
      </dsp:nvSpPr>
      <dsp:spPr>
        <a:xfrm>
          <a:off x="423357" y="3814314"/>
          <a:ext cx="769740" cy="769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104BB5-7E85-45A1-8846-31FE84DEA5D0}">
      <dsp:nvSpPr>
        <dsp:cNvPr id="0" name=""/>
        <dsp:cNvSpPr/>
      </dsp:nvSpPr>
      <dsp:spPr>
        <a:xfrm>
          <a:off x="1616455" y="3499420"/>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London forces are present in all compounds. It is a weak bond that is easily broken.</a:t>
          </a:r>
        </a:p>
      </dsp:txBody>
      <dsp:txXfrm>
        <a:off x="1616455" y="3499420"/>
        <a:ext cx="4649555" cy="13995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12/6/2022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12/6/2022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z5Vm56Pu4h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fontScale="90000"/>
          </a:bodyPr>
          <a:lstStyle/>
          <a:p>
            <a:pPr algn="l"/>
            <a:r>
              <a:rPr lang="en-US" sz="4000" dirty="0"/>
              <a:t>Physical Science: Elements, Matter and Interactions;</a:t>
            </a:r>
            <a:br>
              <a:rPr lang="en-US" sz="4000" dirty="0"/>
            </a:br>
            <a:r>
              <a:rPr lang="en-US" sz="4000" dirty="0"/>
              <a:t>Electrical Forces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fontScale="77500" lnSpcReduction="20000"/>
          </a:bodyPr>
          <a:lstStyle/>
          <a:p>
            <a:pPr algn="l"/>
            <a:r>
              <a:rPr lang="en-US" sz="2300" dirty="0"/>
              <a:t>Diedre Young MAT</a:t>
            </a:r>
          </a:p>
          <a:p>
            <a:pPr algn="l"/>
            <a:r>
              <a:rPr lang="en-US" dirty="0"/>
              <a:t>Soybean Science Challenge Coordinator</a:t>
            </a:r>
            <a:endParaRPr lang="en-US" sz="2300" dirty="0"/>
          </a:p>
        </p:txBody>
      </p:sp>
      <p:pic>
        <p:nvPicPr>
          <p:cNvPr id="8" name="Picture 7" descr="U of A Division of Agriculture Research and Extension University of Arkansas System Logo ">
            <a:extLst>
              <a:ext uri="{FF2B5EF4-FFF2-40B4-BE49-F238E27FC236}">
                <a16:creationId xmlns:a16="http://schemas.microsoft.com/office/drawing/2014/main" id="{B5298380-A466-4357-AF11-EB1DBEE52ED1}"/>
              </a:ext>
            </a:extLst>
          </p:cNvPr>
          <p:cNvPicPr>
            <a:picLocks noChangeAspect="1"/>
          </p:cNvPicPr>
          <p:nvPr/>
        </p:nvPicPr>
        <p:blipFill>
          <a:blip r:embed="rId5"/>
          <a:stretch>
            <a:fillRect/>
          </a:stretch>
        </p:blipFill>
        <p:spPr>
          <a:xfrm>
            <a:off x="986142" y="5927538"/>
            <a:ext cx="2426213" cy="545593"/>
          </a:xfrm>
          <a:prstGeom prst="rect">
            <a:avLst/>
          </a:prstGeom>
        </p:spPr>
      </p:pic>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9BE7-A8E9-4279-8193-9C166BDEC1DC}"/>
              </a:ext>
            </a:extLst>
          </p:cNvPr>
          <p:cNvSpPr>
            <a:spLocks noGrp="1"/>
          </p:cNvSpPr>
          <p:nvPr>
            <p:ph type="title"/>
          </p:nvPr>
        </p:nvSpPr>
        <p:spPr/>
        <p:txBody>
          <a:bodyPr/>
          <a:lstStyle/>
          <a:p>
            <a:r>
              <a:rPr lang="en-US" dirty="0"/>
              <a:t>A video about water!</a:t>
            </a:r>
          </a:p>
        </p:txBody>
      </p:sp>
      <p:sp>
        <p:nvSpPr>
          <p:cNvPr id="3" name="Content Placeholder 2">
            <a:extLst>
              <a:ext uri="{FF2B5EF4-FFF2-40B4-BE49-F238E27FC236}">
                <a16:creationId xmlns:a16="http://schemas.microsoft.com/office/drawing/2014/main" id="{056EC11E-9BE9-4559-A9F0-F1CFBA2ACCDF}"/>
              </a:ext>
            </a:extLst>
          </p:cNvPr>
          <p:cNvSpPr>
            <a:spLocks noGrp="1"/>
          </p:cNvSpPr>
          <p:nvPr>
            <p:ph idx="1"/>
          </p:nvPr>
        </p:nvSpPr>
        <p:spPr/>
        <p:txBody>
          <a:bodyPr/>
          <a:lstStyle/>
          <a:p>
            <a:pPr algn="ctr"/>
            <a:r>
              <a:rPr lang="en-US" sz="3200" dirty="0"/>
              <a:t>Check out this You Tube video about the chemical properties of water and their importance to life!</a:t>
            </a:r>
          </a:p>
          <a:p>
            <a:pPr algn="ctr"/>
            <a:endParaRPr lang="en-US" dirty="0"/>
          </a:p>
          <a:p>
            <a:pPr algn="ctr"/>
            <a:r>
              <a:rPr lang="en-US" sz="3200" dirty="0">
                <a:hlinkClick r:id="rId2"/>
              </a:rPr>
              <a:t>https://www.youtube.com/watch?v=z5Vm56Pu4hU</a:t>
            </a:r>
            <a:endParaRPr lang="en-US" sz="3200" dirty="0"/>
          </a:p>
        </p:txBody>
      </p:sp>
      <p:pic>
        <p:nvPicPr>
          <p:cNvPr id="6" name="Picture 5" descr="U of A Division of Agriculture Research and Extension University of Arkansas System Logo ">
            <a:extLst>
              <a:ext uri="{FF2B5EF4-FFF2-40B4-BE49-F238E27FC236}">
                <a16:creationId xmlns:a16="http://schemas.microsoft.com/office/drawing/2014/main" id="{D3FBD15B-9B79-4D96-9B09-7DA10CE49426}"/>
              </a:ext>
            </a:extLst>
          </p:cNvPr>
          <p:cNvPicPr>
            <a:picLocks noChangeAspect="1"/>
          </p:cNvPicPr>
          <p:nvPr/>
        </p:nvPicPr>
        <p:blipFill>
          <a:blip r:embed="rId3"/>
          <a:stretch>
            <a:fillRect/>
          </a:stretch>
        </p:blipFill>
        <p:spPr>
          <a:xfrm>
            <a:off x="4952647" y="4918707"/>
            <a:ext cx="1892812" cy="1082042"/>
          </a:xfrm>
          <a:prstGeom prst="rect">
            <a:avLst/>
          </a:prstGeom>
        </p:spPr>
      </p:pic>
    </p:spTree>
    <p:extLst>
      <p:ext uri="{BB962C8B-B14F-4D97-AF65-F5344CB8AC3E}">
        <p14:creationId xmlns:p14="http://schemas.microsoft.com/office/powerpoint/2010/main" val="154065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fontScale="90000"/>
          </a:bodyPr>
          <a:lstStyle/>
          <a:p>
            <a:pPr algn="l"/>
            <a:r>
              <a:rPr lang="en-US" sz="3100" dirty="0"/>
              <a:t>Hydrogen, </a:t>
            </a:r>
            <a:r>
              <a:rPr lang="en-US" sz="3100"/>
              <a:t>Ionic, </a:t>
            </a:r>
            <a:r>
              <a:rPr lang="en-US" sz="3100" dirty="0"/>
              <a:t>Dipole-Dipole and Dispersion Interactions</a:t>
            </a:r>
            <a:r>
              <a:rPr lang="en-US" sz="4000" dirty="0"/>
              <a: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pPr marL="36900" lvl="0" indent="0">
              <a:buNone/>
            </a:pPr>
            <a:r>
              <a:rPr lang="en-US" sz="2400" dirty="0"/>
              <a:t>Bulk properties of substances:</a:t>
            </a:r>
          </a:p>
          <a:p>
            <a:pPr marL="36900" lvl="0" indent="0">
              <a:buNone/>
            </a:pPr>
            <a:r>
              <a:rPr lang="en-US" sz="2400" dirty="0"/>
              <a:t>Melting Point</a:t>
            </a:r>
          </a:p>
          <a:p>
            <a:pPr marL="36900" lvl="0" indent="0">
              <a:buNone/>
            </a:pPr>
            <a:r>
              <a:rPr lang="en-US" sz="2400" dirty="0"/>
              <a:t>Boiling Point</a:t>
            </a:r>
          </a:p>
          <a:p>
            <a:pPr marL="36900" lvl="0" indent="0">
              <a:buNone/>
            </a:pPr>
            <a:r>
              <a:rPr lang="en-US" sz="2400" dirty="0"/>
              <a:t>Vapor Pressure</a:t>
            </a:r>
          </a:p>
          <a:p>
            <a:pPr marL="36900" lvl="0" indent="0">
              <a:buNone/>
            </a:pPr>
            <a:r>
              <a:rPr lang="en-US" sz="2400" dirty="0"/>
              <a:t>Surface Tension</a:t>
            </a:r>
          </a:p>
          <a:p>
            <a:pPr marL="36900" lvl="0" indent="0">
              <a:buNone/>
            </a:pPr>
            <a:r>
              <a:rPr lang="en-US" sz="2400" dirty="0"/>
              <a:t>(PS1-PS1-3)</a:t>
            </a:r>
          </a:p>
          <a:p>
            <a:pPr marL="36900" lvl="0" indent="0">
              <a:buNone/>
            </a:pPr>
            <a:endParaRPr lang="en-US" sz="2400" dirty="0"/>
          </a:p>
          <a:p>
            <a:endParaRPr lang="en-US" sz="2400" dirty="0"/>
          </a:p>
        </p:txBody>
      </p:sp>
      <p:pic>
        <p:nvPicPr>
          <p:cNvPr id="6" name="Picture 5" descr="U of A Division of Agriculture Research and Extension University of Arkansas System Logo ">
            <a:extLst>
              <a:ext uri="{FF2B5EF4-FFF2-40B4-BE49-F238E27FC236}">
                <a16:creationId xmlns:a16="http://schemas.microsoft.com/office/drawing/2014/main" id="{7B20C5CF-D696-42EE-841E-52CBD08986AB}"/>
              </a:ext>
            </a:extLst>
          </p:cNvPr>
          <p:cNvPicPr>
            <a:picLocks noChangeAspect="1"/>
          </p:cNvPicPr>
          <p:nvPr/>
        </p:nvPicPr>
        <p:blipFill>
          <a:blip r:embed="rId7"/>
          <a:stretch>
            <a:fillRect/>
          </a:stretch>
        </p:blipFill>
        <p:spPr>
          <a:xfrm>
            <a:off x="611574" y="5791200"/>
            <a:ext cx="2426213" cy="545593"/>
          </a:xfrm>
          <a:prstGeom prst="rect">
            <a:avLst/>
          </a:prstGeom>
        </p:spPr>
      </p:pic>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054" name="Rectangle 70">
            <a:extLst>
              <a:ext uri="{FF2B5EF4-FFF2-40B4-BE49-F238E27FC236}">
                <a16:creationId xmlns:a16="http://schemas.microsoft.com/office/drawing/2014/main" id="{991E3E68-B79D-4D0B-9917-2CDE4CDF5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1F2E94-CCA5-404F-857B-B54DE4F584F3}"/>
              </a:ext>
            </a:extLst>
          </p:cNvPr>
          <p:cNvSpPr>
            <a:spLocks noGrp="1"/>
          </p:cNvSpPr>
          <p:nvPr>
            <p:ph type="title"/>
          </p:nvPr>
        </p:nvSpPr>
        <p:spPr>
          <a:xfrm>
            <a:off x="5279472" y="609598"/>
            <a:ext cx="5844759" cy="1598540"/>
          </a:xfrm>
        </p:spPr>
        <p:txBody>
          <a:bodyPr>
            <a:normAutofit/>
          </a:bodyPr>
          <a:lstStyle/>
          <a:p>
            <a:r>
              <a:rPr lang="en-US"/>
              <a:t>HYDROGEN BONDING</a:t>
            </a:r>
            <a:endParaRPr lang="en-US" dirty="0"/>
          </a:p>
        </p:txBody>
      </p:sp>
      <p:pic>
        <p:nvPicPr>
          <p:cNvPr id="2055" name="Picture 72">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2050" name="Picture 2" descr="What are some examples of Hydrogen bonds? | Socratic">
            <a:extLst>
              <a:ext uri="{FF2B5EF4-FFF2-40B4-BE49-F238E27FC236}">
                <a16:creationId xmlns:a16="http://schemas.microsoft.com/office/drawing/2014/main" id="{3CFF2600-0129-4252-8400-B33BE5DBD4D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815" y="1994193"/>
            <a:ext cx="4003193" cy="240191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8941D1A-88FD-4022-920B-28322D5A486B}"/>
              </a:ext>
            </a:extLst>
          </p:cNvPr>
          <p:cNvSpPr>
            <a:spLocks noGrp="1"/>
          </p:cNvSpPr>
          <p:nvPr>
            <p:ph idx="1"/>
          </p:nvPr>
        </p:nvSpPr>
        <p:spPr>
          <a:xfrm>
            <a:off x="5279472" y="2396565"/>
            <a:ext cx="5844760" cy="3298283"/>
          </a:xfrm>
        </p:spPr>
        <p:txBody>
          <a:bodyPr anchor="ctr">
            <a:normAutofit/>
          </a:bodyPr>
          <a:lstStyle/>
          <a:p>
            <a:pPr>
              <a:lnSpc>
                <a:spcPct val="100000"/>
              </a:lnSpc>
            </a:pPr>
            <a:r>
              <a:rPr lang="en-US" sz="2000" b="1" dirty="0">
                <a:effectLst/>
              </a:rPr>
              <a:t>Hydrogen bonding</a:t>
            </a:r>
            <a:r>
              <a:rPr lang="en-US" sz="2000" dirty="0">
                <a:effectLst/>
              </a:rPr>
              <a:t> is a special type of dipole-dipole attraction between molecules, not a covalent </a:t>
            </a:r>
            <a:r>
              <a:rPr lang="en-US" sz="2000" b="1" dirty="0">
                <a:effectLst/>
              </a:rPr>
              <a:t>bond</a:t>
            </a:r>
            <a:r>
              <a:rPr lang="en-US" sz="2000" dirty="0">
                <a:effectLst/>
              </a:rPr>
              <a:t> to a </a:t>
            </a:r>
            <a:r>
              <a:rPr lang="en-US" sz="2000" b="1" dirty="0">
                <a:effectLst/>
              </a:rPr>
              <a:t>hydrogen</a:t>
            </a:r>
            <a:r>
              <a:rPr lang="en-US" sz="2000" dirty="0">
                <a:effectLst/>
              </a:rPr>
              <a:t> atom. It results from the attractive force between a </a:t>
            </a:r>
            <a:r>
              <a:rPr lang="en-US" sz="2000" b="1" dirty="0">
                <a:effectLst/>
              </a:rPr>
              <a:t>hydrogen</a:t>
            </a:r>
            <a:r>
              <a:rPr lang="en-US" sz="2000" dirty="0">
                <a:effectLst/>
              </a:rPr>
              <a:t> atom covalently </a:t>
            </a:r>
            <a:r>
              <a:rPr lang="en-US" sz="2000" b="1" dirty="0">
                <a:effectLst/>
              </a:rPr>
              <a:t>bonded</a:t>
            </a:r>
            <a:r>
              <a:rPr lang="en-US" sz="2000" dirty="0">
                <a:effectLst/>
              </a:rPr>
              <a:t> to a very electronegative atom such as a N, O, or F atom and another very electronegative atom. </a:t>
            </a:r>
          </a:p>
          <a:p>
            <a:pPr>
              <a:lnSpc>
                <a:spcPct val="100000"/>
              </a:lnSpc>
            </a:pPr>
            <a:r>
              <a:rPr lang="en-US" sz="2000" dirty="0">
                <a:effectLst/>
              </a:rPr>
              <a:t>Water is both hydrogen bonded (Hydrogen to Oxygen) and a Dipole moment. The atoms act like ‘ions’ (having a charge) rather than being neutral.</a:t>
            </a:r>
          </a:p>
          <a:p>
            <a:pPr>
              <a:lnSpc>
                <a:spcPct val="100000"/>
              </a:lnSpc>
            </a:pPr>
            <a:endParaRPr lang="en-US" sz="2000" dirty="0">
              <a:effectLst/>
            </a:endParaRPr>
          </a:p>
          <a:p>
            <a:pPr>
              <a:lnSpc>
                <a:spcPct val="100000"/>
              </a:lnSpc>
            </a:pPr>
            <a:endParaRPr lang="en-US" sz="2000" dirty="0"/>
          </a:p>
        </p:txBody>
      </p:sp>
      <p:pic>
        <p:nvPicPr>
          <p:cNvPr id="6" name="Picture 5" descr="U of A Division of Agriculture Research and Extension University of Arkansas System Logo ">
            <a:extLst>
              <a:ext uri="{FF2B5EF4-FFF2-40B4-BE49-F238E27FC236}">
                <a16:creationId xmlns:a16="http://schemas.microsoft.com/office/drawing/2014/main" id="{D2EFA73A-B09C-4970-B7CE-9B19FD585D28}"/>
              </a:ext>
            </a:extLst>
          </p:cNvPr>
          <p:cNvPicPr>
            <a:picLocks noChangeAspect="1"/>
          </p:cNvPicPr>
          <p:nvPr/>
        </p:nvPicPr>
        <p:blipFill>
          <a:blip r:embed="rId5"/>
          <a:stretch>
            <a:fillRect/>
          </a:stretch>
        </p:blipFill>
        <p:spPr>
          <a:xfrm>
            <a:off x="9582005" y="5386919"/>
            <a:ext cx="1892812" cy="1082042"/>
          </a:xfrm>
          <a:prstGeom prst="rect">
            <a:avLst/>
          </a:prstGeom>
        </p:spPr>
      </p:pic>
    </p:spTree>
    <p:extLst>
      <p:ext uri="{BB962C8B-B14F-4D97-AF65-F5344CB8AC3E}">
        <p14:creationId xmlns:p14="http://schemas.microsoft.com/office/powerpoint/2010/main" val="118085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98FD4FC-479A-4C2B-84A5-CF81E055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E01940F-0F3A-487D-8A94-41A891462C0C}"/>
              </a:ext>
            </a:extLst>
          </p:cNvPr>
          <p:cNvSpPr>
            <a:spLocks noGrp="1"/>
          </p:cNvSpPr>
          <p:nvPr>
            <p:ph type="title"/>
          </p:nvPr>
        </p:nvSpPr>
        <p:spPr>
          <a:xfrm>
            <a:off x="1039905" y="845387"/>
            <a:ext cx="3470310" cy="1066689"/>
          </a:xfrm>
        </p:spPr>
        <p:txBody>
          <a:bodyPr anchor="b">
            <a:normAutofit/>
          </a:bodyPr>
          <a:lstStyle/>
          <a:p>
            <a:pPr algn="l"/>
            <a:r>
              <a:rPr lang="en-US" sz="3200" b="1" dirty="0"/>
              <a:t>Ionic Bonds</a:t>
            </a:r>
          </a:p>
        </p:txBody>
      </p:sp>
      <p:sp>
        <p:nvSpPr>
          <p:cNvPr id="3" name="Content Placeholder 2">
            <a:extLst>
              <a:ext uri="{FF2B5EF4-FFF2-40B4-BE49-F238E27FC236}">
                <a16:creationId xmlns:a16="http://schemas.microsoft.com/office/drawing/2014/main" id="{043128CB-A1E7-4110-9190-784F76D86CC3}"/>
              </a:ext>
            </a:extLst>
          </p:cNvPr>
          <p:cNvSpPr>
            <a:spLocks noGrp="1"/>
          </p:cNvSpPr>
          <p:nvPr>
            <p:ph idx="1"/>
          </p:nvPr>
        </p:nvSpPr>
        <p:spPr>
          <a:xfrm>
            <a:off x="1039905" y="2147862"/>
            <a:ext cx="3405573" cy="3499563"/>
          </a:xfrm>
        </p:spPr>
        <p:txBody>
          <a:bodyPr anchor="t">
            <a:normAutofit fontScale="92500" lnSpcReduction="20000"/>
          </a:bodyPr>
          <a:lstStyle/>
          <a:p>
            <a:r>
              <a:rPr lang="en-US" sz="1900" b="1" dirty="0">
                <a:effectLst/>
              </a:rPr>
              <a:t>Ionic bonding is the complete transfer of valence electron(s) between atoms. It is a type of chemical bond that generates two oppositely charged ions. In ionic bonds, the metal loses electrons to become a positively charged cation, whereas the nonmetal accepts those electrons to become a negatively charged anion. They bind together like a magnet, and the bond is very strong.</a:t>
            </a:r>
          </a:p>
          <a:p>
            <a:endParaRPr lang="en-US" sz="1600" dirty="0"/>
          </a:p>
        </p:txBody>
      </p:sp>
      <p:pic>
        <p:nvPicPr>
          <p:cNvPr id="1026" name="Picture 2" descr="ionic bond | Definition, Properties, Examples, &amp; Facts | Britannica">
            <a:extLst>
              <a:ext uri="{FF2B5EF4-FFF2-40B4-BE49-F238E27FC236}">
                <a16:creationId xmlns:a16="http://schemas.microsoft.com/office/drawing/2014/main" id="{2E82E9BE-7364-475A-83F1-754B1A29FB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87351" y="769161"/>
            <a:ext cx="6161183" cy="53294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 of A Division of Agriculture Research and Extension University of Arkansas System Logo ">
            <a:extLst>
              <a:ext uri="{FF2B5EF4-FFF2-40B4-BE49-F238E27FC236}">
                <a16:creationId xmlns:a16="http://schemas.microsoft.com/office/drawing/2014/main" id="{1E0EAD87-6564-4A44-AB22-4F5225B25765}"/>
              </a:ext>
            </a:extLst>
          </p:cNvPr>
          <p:cNvPicPr>
            <a:picLocks noChangeAspect="1"/>
          </p:cNvPicPr>
          <p:nvPr/>
        </p:nvPicPr>
        <p:blipFill>
          <a:blip r:embed="rId4"/>
          <a:stretch>
            <a:fillRect/>
          </a:stretch>
        </p:blipFill>
        <p:spPr>
          <a:xfrm>
            <a:off x="9122321" y="5961227"/>
            <a:ext cx="2426213" cy="545593"/>
          </a:xfrm>
          <a:prstGeom prst="rect">
            <a:avLst/>
          </a:prstGeom>
        </p:spPr>
      </p:pic>
    </p:spTree>
    <p:extLst>
      <p:ext uri="{BB962C8B-B14F-4D97-AF65-F5344CB8AC3E}">
        <p14:creationId xmlns:p14="http://schemas.microsoft.com/office/powerpoint/2010/main" val="1793570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B073973-2E66-4515-855D-CDF618CAE138}"/>
              </a:ext>
              <a:ext uri="{C183D7F6-B498-43B3-948B-1728B52AA6E4}">
                <adec:decorative xmlns:adec="http://schemas.microsoft.com/office/drawing/2017/decorative" val="1"/>
              </a:ext>
            </a:extLst>
          </p:cNvPr>
          <p:cNvPicPr>
            <a:picLocks noChangeAspect="1"/>
          </p:cNvPicPr>
          <p:nvPr/>
        </p:nvPicPr>
        <p:blipFill rotWithShape="1">
          <a:blip r:embed="rId3"/>
          <a:srcRect l="28866" r="11799" b="-1"/>
          <a:stretch/>
        </p:blipFill>
        <p:spPr>
          <a:xfrm>
            <a:off x="0" y="10"/>
            <a:ext cx="6096000" cy="6857990"/>
          </a:xfrm>
          <a:prstGeom prst="rect">
            <a:avLst/>
          </a:prstGeom>
        </p:spPr>
      </p:pic>
      <p:pic>
        <p:nvPicPr>
          <p:cNvPr id="11" name="Picture 1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CA210284-4529-47B9-B2D9-389AB1F8CE11}"/>
              </a:ext>
            </a:extLst>
          </p:cNvPr>
          <p:cNvSpPr>
            <a:spLocks noGrp="1"/>
          </p:cNvSpPr>
          <p:nvPr>
            <p:ph type="title"/>
          </p:nvPr>
        </p:nvSpPr>
        <p:spPr>
          <a:xfrm>
            <a:off x="6900493" y="609600"/>
            <a:ext cx="4538124" cy="970450"/>
          </a:xfrm>
        </p:spPr>
        <p:txBody>
          <a:bodyPr anchor="b">
            <a:normAutofit/>
          </a:bodyPr>
          <a:lstStyle/>
          <a:p>
            <a:pPr algn="l"/>
            <a:r>
              <a:rPr lang="en-US" sz="3200" b="1" dirty="0"/>
              <a:t>Dipole-Dipole</a:t>
            </a:r>
          </a:p>
        </p:txBody>
      </p:sp>
      <p:sp>
        <p:nvSpPr>
          <p:cNvPr id="3" name="Content Placeholder 2">
            <a:extLst>
              <a:ext uri="{FF2B5EF4-FFF2-40B4-BE49-F238E27FC236}">
                <a16:creationId xmlns:a16="http://schemas.microsoft.com/office/drawing/2014/main" id="{488FB689-38CC-40D9-8965-A1D96B4B3144}"/>
              </a:ext>
            </a:extLst>
          </p:cNvPr>
          <p:cNvSpPr>
            <a:spLocks noGrp="1"/>
          </p:cNvSpPr>
          <p:nvPr>
            <p:ph idx="1"/>
          </p:nvPr>
        </p:nvSpPr>
        <p:spPr>
          <a:xfrm>
            <a:off x="6900493" y="1732449"/>
            <a:ext cx="4403596" cy="4058751"/>
          </a:xfrm>
        </p:spPr>
        <p:txBody>
          <a:bodyPr anchor="t">
            <a:normAutofit lnSpcReduction="10000"/>
          </a:bodyPr>
          <a:lstStyle/>
          <a:p>
            <a:r>
              <a:rPr lang="en-US" sz="2400" b="1" dirty="0">
                <a:effectLst/>
              </a:rPr>
              <a:t>Dipole</a:t>
            </a:r>
            <a:r>
              <a:rPr lang="en-US" sz="2400" dirty="0">
                <a:effectLst/>
              </a:rPr>
              <a:t>-</a:t>
            </a:r>
            <a:r>
              <a:rPr lang="en-US" sz="2400" b="1" dirty="0">
                <a:effectLst/>
              </a:rPr>
              <a:t>dipole forces</a:t>
            </a:r>
            <a:r>
              <a:rPr lang="en-US" sz="2400" dirty="0">
                <a:effectLst/>
              </a:rPr>
              <a:t> are attractive </a:t>
            </a:r>
            <a:r>
              <a:rPr lang="en-US" sz="2400" b="1" dirty="0">
                <a:effectLst/>
              </a:rPr>
              <a:t>forces</a:t>
            </a:r>
            <a:r>
              <a:rPr lang="en-US" sz="2400" dirty="0">
                <a:effectLst/>
              </a:rPr>
              <a:t> between the positive end of one polar molecule and the negative end of another polar molecule. </a:t>
            </a:r>
            <a:r>
              <a:rPr lang="en-US" sz="2400" b="1" dirty="0">
                <a:effectLst/>
              </a:rPr>
              <a:t>Dipole</a:t>
            </a:r>
            <a:r>
              <a:rPr lang="en-US" sz="2400" dirty="0">
                <a:effectLst/>
              </a:rPr>
              <a:t>-</a:t>
            </a:r>
            <a:r>
              <a:rPr lang="en-US" sz="2400" b="1" dirty="0">
                <a:effectLst/>
              </a:rPr>
              <a:t>dipole forces</a:t>
            </a:r>
            <a:r>
              <a:rPr lang="en-US" sz="2400" dirty="0">
                <a:effectLst/>
              </a:rPr>
              <a:t> tend to be strong. Polar molecules have a partial negative end and a partial positive end.</a:t>
            </a:r>
          </a:p>
          <a:p>
            <a:endParaRPr lang="en-US" sz="1800" dirty="0"/>
          </a:p>
        </p:txBody>
      </p:sp>
      <p:pic>
        <p:nvPicPr>
          <p:cNvPr id="7" name="Picture 6" descr="U of A Division of Agriculture Research and Extension University of Arkansas System Logo ">
            <a:extLst>
              <a:ext uri="{FF2B5EF4-FFF2-40B4-BE49-F238E27FC236}">
                <a16:creationId xmlns:a16="http://schemas.microsoft.com/office/drawing/2014/main" id="{F2C3574D-ED61-49D7-A692-2018B9BC75E0}"/>
              </a:ext>
            </a:extLst>
          </p:cNvPr>
          <p:cNvPicPr>
            <a:picLocks noChangeAspect="1"/>
          </p:cNvPicPr>
          <p:nvPr/>
        </p:nvPicPr>
        <p:blipFill>
          <a:blip r:embed="rId5"/>
          <a:stretch>
            <a:fillRect/>
          </a:stretch>
        </p:blipFill>
        <p:spPr>
          <a:xfrm>
            <a:off x="9580925" y="5250180"/>
            <a:ext cx="1892812" cy="1082042"/>
          </a:xfrm>
          <a:prstGeom prst="rect">
            <a:avLst/>
          </a:prstGeom>
        </p:spPr>
      </p:pic>
    </p:spTree>
    <p:extLst>
      <p:ext uri="{BB962C8B-B14F-4D97-AF65-F5344CB8AC3E}">
        <p14:creationId xmlns:p14="http://schemas.microsoft.com/office/powerpoint/2010/main" val="415894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93581-7DAC-4E81-B77B-C0C98A4467D2}"/>
              </a:ext>
            </a:extLst>
          </p:cNvPr>
          <p:cNvSpPr>
            <a:spLocks noGrp="1"/>
          </p:cNvSpPr>
          <p:nvPr>
            <p:ph type="title"/>
          </p:nvPr>
        </p:nvSpPr>
        <p:spPr>
          <a:xfrm>
            <a:off x="913796" y="643465"/>
            <a:ext cx="3382638" cy="1370605"/>
          </a:xfrm>
        </p:spPr>
        <p:txBody>
          <a:bodyPr>
            <a:normAutofit/>
          </a:bodyPr>
          <a:lstStyle/>
          <a:p>
            <a:pPr algn="l"/>
            <a:r>
              <a:rPr lang="en-US" sz="3000" b="1" dirty="0"/>
              <a:t>Dispersion Interactions</a:t>
            </a:r>
          </a:p>
        </p:txBody>
      </p:sp>
      <p:sp>
        <p:nvSpPr>
          <p:cNvPr id="3" name="Content Placeholder 2">
            <a:extLst>
              <a:ext uri="{FF2B5EF4-FFF2-40B4-BE49-F238E27FC236}">
                <a16:creationId xmlns:a16="http://schemas.microsoft.com/office/drawing/2014/main" id="{CB7C6179-67D5-409F-A719-C431810D32C2}"/>
              </a:ext>
            </a:extLst>
          </p:cNvPr>
          <p:cNvSpPr>
            <a:spLocks noGrp="1"/>
          </p:cNvSpPr>
          <p:nvPr>
            <p:ph idx="1"/>
          </p:nvPr>
        </p:nvSpPr>
        <p:spPr>
          <a:xfrm>
            <a:off x="913796" y="2247153"/>
            <a:ext cx="3358084" cy="3544046"/>
          </a:xfrm>
        </p:spPr>
        <p:txBody>
          <a:bodyPr>
            <a:normAutofit fontScale="77500" lnSpcReduction="20000"/>
          </a:bodyPr>
          <a:lstStyle/>
          <a:p>
            <a:pPr>
              <a:lnSpc>
                <a:spcPct val="100000"/>
              </a:lnSpc>
            </a:pPr>
            <a:r>
              <a:rPr lang="en-US" sz="2400" dirty="0">
                <a:effectLst/>
              </a:rPr>
              <a:t>The London </a:t>
            </a:r>
            <a:r>
              <a:rPr lang="en-US" sz="2400" b="1" dirty="0">
                <a:effectLst/>
              </a:rPr>
              <a:t>dispersion force</a:t>
            </a:r>
            <a:r>
              <a:rPr lang="en-US" sz="2400" dirty="0">
                <a:effectLst/>
              </a:rPr>
              <a:t> is a temporary attractive </a:t>
            </a:r>
            <a:r>
              <a:rPr lang="en-US" sz="2400" b="1" dirty="0">
                <a:effectLst/>
              </a:rPr>
              <a:t>force</a:t>
            </a:r>
            <a:r>
              <a:rPr lang="en-US" sz="2400" dirty="0">
                <a:effectLst/>
              </a:rPr>
              <a:t> that results when the electrons in two adjacent atoms occupy positions that make the atoms form temporary dipoles. </a:t>
            </a:r>
            <a:r>
              <a:rPr lang="en-US" sz="2400" b="1" dirty="0">
                <a:effectLst/>
              </a:rPr>
              <a:t>Dispersion forces</a:t>
            </a:r>
            <a:r>
              <a:rPr lang="en-US" sz="2400" dirty="0">
                <a:effectLst/>
              </a:rPr>
              <a:t> are present between any two molecules (even polar molecules) when they are almost touching. Think two weak magnets next to each other.</a:t>
            </a:r>
          </a:p>
          <a:p>
            <a:pPr>
              <a:lnSpc>
                <a:spcPct val="100000"/>
              </a:lnSpc>
            </a:pPr>
            <a:endParaRPr lang="en-US" sz="1800" dirty="0"/>
          </a:p>
        </p:txBody>
      </p:sp>
      <p:pic>
        <p:nvPicPr>
          <p:cNvPr id="4098" name="Picture 2" descr="Dispersion Forces | Liquids and Solids">
            <a:extLst>
              <a:ext uri="{FF2B5EF4-FFF2-40B4-BE49-F238E27FC236}">
                <a16:creationId xmlns:a16="http://schemas.microsoft.com/office/drawing/2014/main" id="{E44369D7-F97A-40F3-8FA7-8EB7350E8F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15348" y="746471"/>
            <a:ext cx="6633184" cy="49417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 of A Division of Agriculture Research and Extension University of Arkansas System Logo ">
            <a:extLst>
              <a:ext uri="{FF2B5EF4-FFF2-40B4-BE49-F238E27FC236}">
                <a16:creationId xmlns:a16="http://schemas.microsoft.com/office/drawing/2014/main" id="{AB05E4E3-419C-4AE7-B690-31A4D5DDC49A}"/>
              </a:ext>
            </a:extLst>
          </p:cNvPr>
          <p:cNvPicPr>
            <a:picLocks noChangeAspect="1"/>
          </p:cNvPicPr>
          <p:nvPr/>
        </p:nvPicPr>
        <p:blipFill>
          <a:blip r:embed="rId4"/>
          <a:stretch>
            <a:fillRect/>
          </a:stretch>
        </p:blipFill>
        <p:spPr>
          <a:xfrm>
            <a:off x="2713079" y="5483261"/>
            <a:ext cx="1892812" cy="1082042"/>
          </a:xfrm>
          <a:prstGeom prst="rect">
            <a:avLst/>
          </a:prstGeom>
        </p:spPr>
      </p:pic>
    </p:spTree>
    <p:extLst>
      <p:ext uri="{BB962C8B-B14F-4D97-AF65-F5344CB8AC3E}">
        <p14:creationId xmlns:p14="http://schemas.microsoft.com/office/powerpoint/2010/main" val="128077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5DB1-2386-40A2-B213-85010FC1D853}"/>
              </a:ext>
            </a:extLst>
          </p:cNvPr>
          <p:cNvSpPr>
            <a:spLocks noGrp="1"/>
          </p:cNvSpPr>
          <p:nvPr>
            <p:ph type="title"/>
          </p:nvPr>
        </p:nvSpPr>
        <p:spPr>
          <a:xfrm>
            <a:off x="633743" y="609599"/>
            <a:ext cx="3413156" cy="5273675"/>
          </a:xfrm>
        </p:spPr>
        <p:txBody>
          <a:bodyPr>
            <a:normAutofit/>
          </a:bodyPr>
          <a:lstStyle/>
          <a:p>
            <a:r>
              <a:rPr lang="en-US" dirty="0"/>
              <a:t>What is the Macro affect?</a:t>
            </a:r>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839D51FE-1152-4D88-B1CD-151C415F90B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1800400"/>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U of A Division of Agriculture Research and Extension University of Arkansas System Logo ">
            <a:extLst>
              <a:ext uri="{FF2B5EF4-FFF2-40B4-BE49-F238E27FC236}">
                <a16:creationId xmlns:a16="http://schemas.microsoft.com/office/drawing/2014/main" id="{A7790443-81C2-4846-BF3A-D612FEFE9A64}"/>
              </a:ext>
            </a:extLst>
          </p:cNvPr>
          <p:cNvPicPr>
            <a:picLocks noChangeAspect="1"/>
          </p:cNvPicPr>
          <p:nvPr/>
        </p:nvPicPr>
        <p:blipFill>
          <a:blip r:embed="rId9"/>
          <a:stretch>
            <a:fillRect/>
          </a:stretch>
        </p:blipFill>
        <p:spPr>
          <a:xfrm>
            <a:off x="1970296" y="5342253"/>
            <a:ext cx="1892812" cy="1082042"/>
          </a:xfrm>
          <a:prstGeom prst="rect">
            <a:avLst/>
          </a:prstGeom>
        </p:spPr>
      </p:pic>
    </p:spTree>
    <p:extLst>
      <p:ext uri="{BB962C8B-B14F-4D97-AF65-F5344CB8AC3E}">
        <p14:creationId xmlns:p14="http://schemas.microsoft.com/office/powerpoint/2010/main" val="313370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7B9D5D-1FD4-4529-A141-381E1B85E28C}"/>
              </a:ext>
              <a:ext uri="{C183D7F6-B498-43B3-948B-1728B52AA6E4}">
                <adec:decorative xmlns:adec="http://schemas.microsoft.com/office/drawing/2017/decorative" val="1"/>
              </a:ext>
            </a:extLst>
          </p:cNvPr>
          <p:cNvPicPr>
            <a:picLocks noChangeAspect="1"/>
          </p:cNvPicPr>
          <p:nvPr/>
        </p:nvPicPr>
        <p:blipFill rotWithShape="1">
          <a:blip r:embed="rId2">
            <a:alphaModFix amt="25000"/>
          </a:blip>
          <a:srcRect t="15730"/>
          <a:stretch/>
        </p:blipFill>
        <p:spPr>
          <a:xfrm>
            <a:off x="1" y="10"/>
            <a:ext cx="12192000" cy="6857990"/>
          </a:xfrm>
          <a:prstGeom prst="rect">
            <a:avLst/>
          </a:prstGeom>
        </p:spPr>
      </p:pic>
      <p:sp>
        <p:nvSpPr>
          <p:cNvPr id="2" name="Title 1">
            <a:extLst>
              <a:ext uri="{FF2B5EF4-FFF2-40B4-BE49-F238E27FC236}">
                <a16:creationId xmlns:a16="http://schemas.microsoft.com/office/drawing/2014/main" id="{1FA1AA81-2A95-46C2-86B7-AFD34050AD3F}"/>
              </a:ext>
            </a:extLst>
          </p:cNvPr>
          <p:cNvSpPr>
            <a:spLocks noGrp="1"/>
          </p:cNvSpPr>
          <p:nvPr>
            <p:ph type="title"/>
          </p:nvPr>
        </p:nvSpPr>
        <p:spPr>
          <a:xfrm>
            <a:off x="913795" y="609600"/>
            <a:ext cx="10353762" cy="1257300"/>
          </a:xfrm>
        </p:spPr>
        <p:txBody>
          <a:bodyPr>
            <a:normAutofit/>
          </a:bodyPr>
          <a:lstStyle/>
          <a:p>
            <a:r>
              <a:rPr lang="en-US" dirty="0"/>
              <a:t>So why is this important to agriculture?</a:t>
            </a:r>
          </a:p>
        </p:txBody>
      </p:sp>
      <p:sp>
        <p:nvSpPr>
          <p:cNvPr id="3" name="Content Placeholder 2">
            <a:extLst>
              <a:ext uri="{FF2B5EF4-FFF2-40B4-BE49-F238E27FC236}">
                <a16:creationId xmlns:a16="http://schemas.microsoft.com/office/drawing/2014/main" id="{E329EE7B-3821-4C47-968E-3F150A3DDF59}"/>
              </a:ext>
            </a:extLst>
          </p:cNvPr>
          <p:cNvSpPr>
            <a:spLocks noGrp="1"/>
          </p:cNvSpPr>
          <p:nvPr>
            <p:ph idx="1"/>
          </p:nvPr>
        </p:nvSpPr>
        <p:spPr>
          <a:xfrm>
            <a:off x="913795" y="2076450"/>
            <a:ext cx="10353762" cy="3714749"/>
          </a:xfrm>
        </p:spPr>
        <p:txBody>
          <a:bodyPr anchor="ctr">
            <a:normAutofit/>
          </a:bodyPr>
          <a:lstStyle/>
          <a:p>
            <a:r>
              <a:rPr lang="en-US" dirty="0"/>
              <a:t>The dipole/hydrogen bonding properties of water are a farmer’s friend!  Water is essential to plants. Its surface tension allows water to be pulled up through roots, its solvation (due to the dipoles) allows nutrients to be dissolved and water’s high freezing point allows it to stay liquid over a broad temperature range and act as a transportation for nutrients throughout the plant! </a:t>
            </a:r>
          </a:p>
        </p:txBody>
      </p:sp>
      <p:pic>
        <p:nvPicPr>
          <p:cNvPr id="7" name="Picture 6" descr="U of A Division of Agriculture Research and Extension University of Arkansas System Logo ">
            <a:extLst>
              <a:ext uri="{FF2B5EF4-FFF2-40B4-BE49-F238E27FC236}">
                <a16:creationId xmlns:a16="http://schemas.microsoft.com/office/drawing/2014/main" id="{7BC1A979-1CAE-4790-BCEE-298BFD69DC9D}"/>
              </a:ext>
            </a:extLst>
          </p:cNvPr>
          <p:cNvPicPr>
            <a:picLocks noChangeAspect="1"/>
          </p:cNvPicPr>
          <p:nvPr/>
        </p:nvPicPr>
        <p:blipFill>
          <a:blip r:embed="rId3"/>
          <a:stretch>
            <a:fillRect/>
          </a:stretch>
        </p:blipFill>
        <p:spPr>
          <a:xfrm>
            <a:off x="9836967" y="5261315"/>
            <a:ext cx="1892812" cy="1082042"/>
          </a:xfrm>
          <a:prstGeom prst="rect">
            <a:avLst/>
          </a:prstGeom>
        </p:spPr>
      </p:pic>
    </p:spTree>
    <p:extLst>
      <p:ext uri="{BB962C8B-B14F-4D97-AF65-F5344CB8AC3E}">
        <p14:creationId xmlns:p14="http://schemas.microsoft.com/office/powerpoint/2010/main" val="354281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3897FC-A693-4656-8FCD-CF609C3B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A1CE9-70A9-4EC4-A5D7-51D2B5175EFD}"/>
              </a:ext>
            </a:extLst>
          </p:cNvPr>
          <p:cNvSpPr>
            <a:spLocks noGrp="1"/>
          </p:cNvSpPr>
          <p:nvPr>
            <p:ph type="title"/>
          </p:nvPr>
        </p:nvSpPr>
        <p:spPr>
          <a:xfrm>
            <a:off x="707900" y="643467"/>
            <a:ext cx="3946393" cy="1956298"/>
          </a:xfrm>
        </p:spPr>
        <p:txBody>
          <a:bodyPr>
            <a:normAutofit/>
          </a:bodyPr>
          <a:lstStyle/>
          <a:p>
            <a:pPr algn="l"/>
            <a:r>
              <a:rPr lang="en-US" sz="3600"/>
              <a:t>And what about vapor pressure?</a:t>
            </a:r>
          </a:p>
        </p:txBody>
      </p:sp>
      <p:sp>
        <p:nvSpPr>
          <p:cNvPr id="3" name="Content Placeholder 2">
            <a:extLst>
              <a:ext uri="{FF2B5EF4-FFF2-40B4-BE49-F238E27FC236}">
                <a16:creationId xmlns:a16="http://schemas.microsoft.com/office/drawing/2014/main" id="{2FAEA396-6041-48AD-8902-F4F51D18C13E}"/>
              </a:ext>
            </a:extLst>
          </p:cNvPr>
          <p:cNvSpPr>
            <a:spLocks noGrp="1"/>
          </p:cNvSpPr>
          <p:nvPr>
            <p:ph idx="1"/>
          </p:nvPr>
        </p:nvSpPr>
        <p:spPr>
          <a:xfrm>
            <a:off x="5139768" y="643467"/>
            <a:ext cx="6430560" cy="1956298"/>
          </a:xfrm>
        </p:spPr>
        <p:txBody>
          <a:bodyPr anchor="ctr">
            <a:normAutofit fontScale="92500" lnSpcReduction="20000"/>
          </a:bodyPr>
          <a:lstStyle/>
          <a:p>
            <a:pPr>
              <a:lnSpc>
                <a:spcPct val="100000"/>
              </a:lnSpc>
            </a:pPr>
            <a:r>
              <a:rPr lang="en-US" sz="2000" b="1" dirty="0">
                <a:effectLst/>
              </a:rPr>
              <a:t>The pressure exerted by the gas in equilibrium with a solid or liquid in a closed container at a given temperature is called the vapor pressure.</a:t>
            </a:r>
          </a:p>
          <a:p>
            <a:pPr>
              <a:lnSpc>
                <a:spcPct val="100000"/>
              </a:lnSpc>
            </a:pPr>
            <a:r>
              <a:rPr lang="en-US" sz="2000" b="1" dirty="0">
                <a:effectLst/>
              </a:rPr>
              <a:t>This is important in agriculture when there is a need to spray insecticides and/or herbicides. The vapor pressure of the chemical will determine how to spray it correctly such as nozzle size, distance from plants and outside temperature.</a:t>
            </a:r>
          </a:p>
          <a:p>
            <a:pPr>
              <a:lnSpc>
                <a:spcPct val="100000"/>
              </a:lnSpc>
            </a:pPr>
            <a:endParaRPr lang="en-US" sz="1600" dirty="0"/>
          </a:p>
        </p:txBody>
      </p:sp>
      <p:pic>
        <p:nvPicPr>
          <p:cNvPr id="5122" name="Picture 2" descr="Vapor Pressure">
            <a:extLst>
              <a:ext uri="{FF2B5EF4-FFF2-40B4-BE49-F238E27FC236}">
                <a16:creationId xmlns:a16="http://schemas.microsoft.com/office/drawing/2014/main" id="{2C6758A3-4E7E-45B1-AB66-960DD75577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11248" y="2952377"/>
            <a:ext cx="7791300" cy="31077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 of A Division of Agriculture Research and Extension University of Arkansas System Logo ">
            <a:extLst>
              <a:ext uri="{FF2B5EF4-FFF2-40B4-BE49-F238E27FC236}">
                <a16:creationId xmlns:a16="http://schemas.microsoft.com/office/drawing/2014/main" id="{510F8504-7E1C-48A1-BB1D-36D71B865D92}"/>
              </a:ext>
            </a:extLst>
          </p:cNvPr>
          <p:cNvPicPr>
            <a:picLocks noChangeAspect="1"/>
          </p:cNvPicPr>
          <p:nvPr/>
        </p:nvPicPr>
        <p:blipFill>
          <a:blip r:embed="rId4"/>
          <a:stretch>
            <a:fillRect/>
          </a:stretch>
        </p:blipFill>
        <p:spPr>
          <a:xfrm>
            <a:off x="159218" y="5673512"/>
            <a:ext cx="1892812" cy="1082042"/>
          </a:xfrm>
          <a:prstGeom prst="rect">
            <a:avLst/>
          </a:prstGeom>
        </p:spPr>
      </p:pic>
    </p:spTree>
    <p:extLst>
      <p:ext uri="{BB962C8B-B14F-4D97-AF65-F5344CB8AC3E}">
        <p14:creationId xmlns:p14="http://schemas.microsoft.com/office/powerpoint/2010/main" val="31991178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202</TotalTime>
  <Words>580</Words>
  <Application>Microsoft Office PowerPoint</Application>
  <PresentationFormat>Widescreen</PresentationFormat>
  <Paragraphs>33</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Goudy Old Style</vt:lpstr>
      <vt:lpstr>Wingdings 2</vt:lpstr>
      <vt:lpstr>SlateVTI</vt:lpstr>
      <vt:lpstr>Physical Science: Elements, Matter and Interactions; Electrical Forces</vt:lpstr>
      <vt:lpstr>Hydrogen, Ionic, Dipole-Dipole and Dispersion Interactions </vt:lpstr>
      <vt:lpstr>HYDROGEN BONDING</vt:lpstr>
      <vt:lpstr>Ionic Bonds</vt:lpstr>
      <vt:lpstr>Dipole-Dipole</vt:lpstr>
      <vt:lpstr>Dispersion Interactions</vt:lpstr>
      <vt:lpstr>What is the Macro affect?</vt:lpstr>
      <vt:lpstr>So why is this important to agriculture?</vt:lpstr>
      <vt:lpstr>And what about vapor pressure?</vt:lpstr>
      <vt:lpstr>A video about water!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 and Chemical Reactions: Electrical Forces</dc:title>
  <dc:creator>Diedre Marie Young</dc:creator>
  <cp:lastModifiedBy>Madison Ellis</cp:lastModifiedBy>
  <cp:revision>4</cp:revision>
  <dcterms:created xsi:type="dcterms:W3CDTF">2020-11-30T19:57:27Z</dcterms:created>
  <dcterms:modified xsi:type="dcterms:W3CDTF">2022-12-06T14:38:25Z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570d0e1-5e3d-4557-a9f8-84d8494b9cc8_Enabled">
    <vt:lpwstr>true</vt:lpwstr>
  </property>
  <property fmtid="{D5CDD505-2E9C-101B-9397-08002B2CF9AE}" pid="3" name="MSIP_Label_0570d0e1-5e3d-4557-a9f8-84d8494b9cc8_SetDate">
    <vt:lpwstr>2022-12-06T14:38:17Z</vt:lpwstr>
  </property>
  <property fmtid="{D5CDD505-2E9C-101B-9397-08002B2CF9AE}" pid="4" name="MSIP_Label_0570d0e1-5e3d-4557-a9f8-84d8494b9cc8_Method">
    <vt:lpwstr>Standard</vt:lpwstr>
  </property>
  <property fmtid="{D5CDD505-2E9C-101B-9397-08002B2CF9AE}" pid="5" name="MSIP_Label_0570d0e1-5e3d-4557-a9f8-84d8494b9cc8_Name">
    <vt:lpwstr>Public Data</vt:lpwstr>
  </property>
  <property fmtid="{D5CDD505-2E9C-101B-9397-08002B2CF9AE}" pid="6" name="MSIP_Label_0570d0e1-5e3d-4557-a9f8-84d8494b9cc8_SiteId">
    <vt:lpwstr>174d954f-585e-40c3-ae1c-01ada5f26723</vt:lpwstr>
  </property>
  <property fmtid="{D5CDD505-2E9C-101B-9397-08002B2CF9AE}" pid="7" name="MSIP_Label_0570d0e1-5e3d-4557-a9f8-84d8494b9cc8_ActionId">
    <vt:lpwstr>ca97a02c-d656-4e57-9ddc-db13a2df0d62</vt:lpwstr>
  </property>
  <property fmtid="{D5CDD505-2E9C-101B-9397-08002B2CF9AE}" pid="8" name="MSIP_Label_0570d0e1-5e3d-4557-a9f8-84d8494b9cc8_ContentBits">
    <vt:lpwstr>0</vt:lpwstr>
  </property>
</Properties>
</file>