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509" r:id="rId2"/>
    <p:sldId id="615" r:id="rId3"/>
    <p:sldId id="616" r:id="rId4"/>
    <p:sldId id="617" r:id="rId5"/>
    <p:sldId id="530" r:id="rId6"/>
    <p:sldId id="621" r:id="rId7"/>
    <p:sldId id="645" r:id="rId8"/>
    <p:sldId id="531" r:id="rId9"/>
    <p:sldId id="625" r:id="rId10"/>
    <p:sldId id="624" r:id="rId11"/>
    <p:sldId id="639" r:id="rId12"/>
    <p:sldId id="626" r:id="rId13"/>
    <p:sldId id="628" r:id="rId14"/>
    <p:sldId id="629" r:id="rId15"/>
    <p:sldId id="630" r:id="rId16"/>
    <p:sldId id="640" r:id="rId17"/>
    <p:sldId id="631" r:id="rId18"/>
    <p:sldId id="644" r:id="rId19"/>
    <p:sldId id="641" r:id="rId20"/>
    <p:sldId id="637" r:id="rId21"/>
    <p:sldId id="627" r:id="rId22"/>
    <p:sldId id="646" r:id="rId23"/>
    <p:sldId id="638" r:id="rId24"/>
    <p:sldId id="632" r:id="rId25"/>
    <p:sldId id="633" r:id="rId26"/>
    <p:sldId id="634" r:id="rId27"/>
    <p:sldId id="642" r:id="rId28"/>
    <p:sldId id="643" r:id="rId29"/>
    <p:sldId id="532" r:id="rId30"/>
    <p:sldId id="511" r:id="rId31"/>
    <p:sldId id="520" r:id="rId3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59C"/>
    <a:srgbClr val="66FF33"/>
    <a:srgbClr val="33CC33"/>
    <a:srgbClr val="99CC00"/>
    <a:srgbClr val="ECA0A6"/>
    <a:srgbClr val="F2A0A6"/>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53" autoAdjust="0"/>
    <p:restoredTop sz="93275" autoAdjust="0"/>
  </p:normalViewPr>
  <p:slideViewPr>
    <p:cSldViewPr snapToGrid="0">
      <p:cViewPr varScale="1">
        <p:scale>
          <a:sx n="97" d="100"/>
          <a:sy n="97" d="100"/>
        </p:scale>
        <p:origin x="102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3D59076-3974-46CE-8ACB-8E9DE5101EF8}" type="datetimeFigureOut">
              <a:rPr lang="en-US" smtClean="0"/>
              <a:pPr/>
              <a:t>5/2/2017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2B91F69-5317-417B-9A1C-D2871C477EC6}" type="slidenum">
              <a:rPr lang="en-US" smtClean="0"/>
              <a:pPr/>
              <a:t>‹#›</a:t>
            </a:fld>
            <a:endParaRPr lang="en-US"/>
          </a:p>
        </p:txBody>
      </p:sp>
    </p:spTree>
    <p:extLst>
      <p:ext uri="{BB962C8B-B14F-4D97-AF65-F5344CB8AC3E}">
        <p14:creationId xmlns:p14="http://schemas.microsoft.com/office/powerpoint/2010/main" val="2149406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smtClean="0"/>
            </a:lvl1pPr>
          </a:lstStyle>
          <a:p>
            <a:pPr>
              <a:defRPr/>
            </a:pPr>
            <a:endParaRPr lang="en-US" dirty="0"/>
          </a:p>
        </p:txBody>
      </p:sp>
      <p:sp>
        <p:nvSpPr>
          <p:cNvPr id="44035"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smtClean="0"/>
            </a:lvl1pPr>
          </a:lstStyle>
          <a:p>
            <a:pPr>
              <a:defRPr/>
            </a:pPr>
            <a:endParaRPr lang="en-US" dirty="0"/>
          </a:p>
        </p:txBody>
      </p:sp>
      <p:sp>
        <p:nvSpPr>
          <p:cNvPr id="839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smtClean="0"/>
            </a:lvl1pPr>
          </a:lstStyle>
          <a:p>
            <a:pPr>
              <a:defRPr/>
            </a:pPr>
            <a:endParaRPr lang="en-US" dirty="0"/>
          </a:p>
        </p:txBody>
      </p:sp>
      <p:sp>
        <p:nvSpPr>
          <p:cNvPr id="4403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smtClean="0"/>
            </a:lvl1pPr>
          </a:lstStyle>
          <a:p>
            <a:pPr>
              <a:defRPr/>
            </a:pPr>
            <a:fld id="{88A611FE-E88B-4439-B4A7-226A9DF1DA53}" type="slidenum">
              <a:rPr lang="en-US"/>
              <a:pPr>
                <a:defRPr/>
              </a:pPr>
              <a:t>‹#›</a:t>
            </a:fld>
            <a:endParaRPr lang="en-US" dirty="0"/>
          </a:p>
        </p:txBody>
      </p:sp>
    </p:spTree>
    <p:extLst>
      <p:ext uri="{BB962C8B-B14F-4D97-AF65-F5344CB8AC3E}">
        <p14:creationId xmlns:p14="http://schemas.microsoft.com/office/powerpoint/2010/main" val="2827453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F38AAFA-13DA-4D2E-BD23-2ECDD2480C91}" type="slidenum">
              <a:rPr lang="en-US"/>
              <a:pPr/>
              <a:t>1</a:t>
            </a:fld>
            <a:r>
              <a:rPr lang="en-US" dirty="0"/>
              <a:t>##</a:t>
            </a:r>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55983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8BABBD1-5A54-403C-BFEE-2C8AAA3EEA05}" type="slidenum">
              <a:rPr lang="en-US"/>
              <a:pPr/>
              <a:t>31</a:t>
            </a:fld>
            <a:r>
              <a:rPr lang="en-US" dirty="0"/>
              <a:t>##</a:t>
            </a:r>
          </a:p>
        </p:txBody>
      </p:sp>
      <p:sp>
        <p:nvSpPr>
          <p:cNvPr id="562178" name="Rectangle 2"/>
          <p:cNvSpPr>
            <a:spLocks noGrp="1" noRot="1" noChangeAspect="1" noChangeArrowheads="1" noTextEdit="1"/>
          </p:cNvSpPr>
          <p:nvPr>
            <p:ph type="sldImg"/>
          </p:nvPr>
        </p:nvSpPr>
        <p:spPr>
          <a:xfrm>
            <a:off x="1257300" y="720725"/>
            <a:ext cx="4800600" cy="3600450"/>
          </a:xfrm>
          <a:ln/>
        </p:spPr>
      </p:sp>
      <p:sp>
        <p:nvSpPr>
          <p:cNvPr id="562179" name="Rectangle 3"/>
          <p:cNvSpPr>
            <a:spLocks noGrp="1" noChangeArrowheads="1"/>
          </p:cNvSpPr>
          <p:nvPr>
            <p:ph type="body" idx="1"/>
          </p:nvPr>
        </p:nvSpPr>
        <p:spPr>
          <a:xfrm>
            <a:off x="731520" y="4560360"/>
            <a:ext cx="5852160" cy="4320961"/>
          </a:xfrm>
        </p:spPr>
        <p:txBody>
          <a:bodyPr/>
          <a:lstStyle/>
          <a:p>
            <a:endParaRPr lang="en-US"/>
          </a:p>
        </p:txBody>
      </p:sp>
    </p:spTree>
    <p:extLst>
      <p:ext uri="{BB962C8B-B14F-4D97-AF65-F5344CB8AC3E}">
        <p14:creationId xmlns:p14="http://schemas.microsoft.com/office/powerpoint/2010/main" val="340489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3B673E9-7816-40B7-A756-63E1CB9A0EBD}" type="slidenum">
              <a:rPr lang="en-US" altLang="en-US"/>
              <a:pPr>
                <a:spcBef>
                  <a:spcPct val="0"/>
                </a:spcBef>
              </a:pPr>
              <a:t>2</a:t>
            </a:fld>
            <a:endParaRPr lang="en-US" altLang="en-US"/>
          </a:p>
        </p:txBody>
      </p:sp>
      <p:sp>
        <p:nvSpPr>
          <p:cNvPr id="7171" name="Rectangle 2"/>
          <p:cNvSpPr>
            <a:spLocks noGrp="1" noRot="1" noChangeAspect="1" noChangeArrowheads="1" noTextEdit="1"/>
          </p:cNvSpPr>
          <p:nvPr>
            <p:ph type="sldImg"/>
          </p:nvPr>
        </p:nvSpPr>
        <p:spPr>
          <a:xfrm>
            <a:off x="1144588" y="685800"/>
            <a:ext cx="4572000" cy="3429000"/>
          </a:xfrm>
          <a:ln/>
        </p:spPr>
      </p:sp>
      <p:sp>
        <p:nvSpPr>
          <p:cNvPr id="71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6819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0" hangingPunct="0">
              <a:spcBef>
                <a:spcPct val="0"/>
              </a:spcBef>
            </a:pPr>
            <a:fld id="{77DE1525-7027-4FCB-901D-A5471932039E}" type="slidenum">
              <a:rPr lang="en-US" altLang="en-US" sz="1000"/>
              <a:pPr eaLnBrk="0" hangingPunct="0">
                <a:spcBef>
                  <a:spcPct val="0"/>
                </a:spcBef>
              </a:pPr>
              <a:t>3</a:t>
            </a:fld>
            <a:r>
              <a:rPr lang="en-US" altLang="en-US" sz="1000"/>
              <a:t>##</a:t>
            </a:r>
            <a:endParaRPr lang="en-US" altLang="en-US"/>
          </a:p>
        </p:txBody>
      </p:sp>
      <p:sp>
        <p:nvSpPr>
          <p:cNvPr id="9219" name="Rectangle 2"/>
          <p:cNvSpPr>
            <a:spLocks noGrp="1" noRot="1" noChangeAspect="1" noChangeArrowheads="1" noTextEdit="1"/>
          </p:cNvSpPr>
          <p:nvPr>
            <p:ph type="sldImg"/>
          </p:nvPr>
        </p:nvSpPr>
        <p:spPr>
          <a:xfrm>
            <a:off x="1155700" y="698500"/>
            <a:ext cx="4549775" cy="3411538"/>
          </a:xfrm>
          <a:ln cap="flat"/>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Union Co. in south Arkansas was the first county to be recognized as being infested with fire ants.  Currently there are 39 counties infested to the point of quarantine, with 19 other counties having isolated populations of this pest.</a:t>
            </a:r>
          </a:p>
          <a:p>
            <a:endParaRPr lang="en-US" altLang="en-US" dirty="0" smtClean="0"/>
          </a:p>
          <a:p>
            <a:r>
              <a:rPr lang="en-US" altLang="en-US" dirty="0" smtClean="0"/>
              <a:t>It is unknown where the eventual range of this pest will reach. Every ‘line in the sand’ that has been drawn has been passed by the red imported fire ant.  Currently, in White Co. there are several locations where fire ants have survived for several years. In Sebastian County over 1000 acres are now infested. In addition, isolated imported fire ants have been found in Washington, Crawford, Sebastian, Franklin, Logan, Johnson, Van</a:t>
            </a:r>
            <a:r>
              <a:rPr lang="en-US" altLang="en-US" baseline="0" dirty="0" smtClean="0"/>
              <a:t> Buren, Cleburne, Independence, White, </a:t>
            </a:r>
            <a:r>
              <a:rPr lang="en-US" altLang="en-US" dirty="0" smtClean="0"/>
              <a:t>Jackson, Woodruff, Prairie, Monroe, St. Francis, Cross, Craighead, Lee, and</a:t>
            </a:r>
            <a:r>
              <a:rPr lang="en-US" altLang="en-US" baseline="0" dirty="0" smtClean="0"/>
              <a:t> Mississippi</a:t>
            </a:r>
            <a:r>
              <a:rPr lang="en-US" altLang="en-US" dirty="0" smtClean="0"/>
              <a:t>.  Dry weather and cold temperatures are the limiting factors -- the dry Texas west may not have much of a fire ant problem. Sustained cold temperatures (2 weeks or more) of less than 10 degrees F are needed for it to have an impact on the ant population.</a:t>
            </a:r>
          </a:p>
        </p:txBody>
      </p:sp>
    </p:spTree>
    <p:extLst>
      <p:ext uri="{BB962C8B-B14F-4D97-AF65-F5344CB8AC3E}">
        <p14:creationId xmlns:p14="http://schemas.microsoft.com/office/powerpoint/2010/main" val="2106533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0" hangingPunct="0">
              <a:spcBef>
                <a:spcPct val="0"/>
              </a:spcBef>
            </a:pPr>
            <a:fld id="{77DE1525-7027-4FCB-901D-A5471932039E}" type="slidenum">
              <a:rPr lang="en-US" altLang="en-US" sz="1000"/>
              <a:pPr eaLnBrk="0" hangingPunct="0">
                <a:spcBef>
                  <a:spcPct val="0"/>
                </a:spcBef>
              </a:pPr>
              <a:t>4</a:t>
            </a:fld>
            <a:r>
              <a:rPr lang="en-US" altLang="en-US" sz="1000"/>
              <a:t>##</a:t>
            </a:r>
            <a:endParaRPr lang="en-US" altLang="en-US"/>
          </a:p>
        </p:txBody>
      </p:sp>
      <p:sp>
        <p:nvSpPr>
          <p:cNvPr id="9219" name="Rectangle 2"/>
          <p:cNvSpPr>
            <a:spLocks noGrp="1" noRot="1" noChangeAspect="1" noChangeArrowheads="1" noTextEdit="1"/>
          </p:cNvSpPr>
          <p:nvPr>
            <p:ph type="sldImg"/>
          </p:nvPr>
        </p:nvSpPr>
        <p:spPr>
          <a:xfrm>
            <a:off x="1155700" y="698500"/>
            <a:ext cx="4549775" cy="3411538"/>
          </a:xfrm>
          <a:ln cap="flat"/>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Union Co. in south Arkansas was the first county to be recognized as being infested with fire ants.  Currently there are 39 counties infested to the point of quarantine, with 19 other counties having isolated populations of this pest.</a:t>
            </a:r>
          </a:p>
          <a:p>
            <a:endParaRPr lang="en-US" altLang="en-US" dirty="0" smtClean="0"/>
          </a:p>
          <a:p>
            <a:r>
              <a:rPr lang="en-US" altLang="en-US" dirty="0" smtClean="0"/>
              <a:t>It is unknown where the eventual range of this pest will reach. Every ‘line in the sand’ that has been drawn has been passed by the red imported fire ant.  Currently, in White Co. there are several locations where fire ants have survived for several years. In Sebastian County over 1000 acres are now infested. In addition, isolated imported fire ants have been found in Washington, Crawford, Sebastian, Franklin, Logan, Johnson, Van</a:t>
            </a:r>
            <a:r>
              <a:rPr lang="en-US" altLang="en-US" baseline="0" dirty="0" smtClean="0"/>
              <a:t> Buren, Cleburne, Independence, White, </a:t>
            </a:r>
            <a:r>
              <a:rPr lang="en-US" altLang="en-US" dirty="0" smtClean="0"/>
              <a:t>Jackson, Woodruff, Prairie, Monroe, St. Francis, Cross, Craighead, Lee, and</a:t>
            </a:r>
            <a:r>
              <a:rPr lang="en-US" altLang="en-US" baseline="0" dirty="0" smtClean="0"/>
              <a:t> Mississippi</a:t>
            </a:r>
            <a:r>
              <a:rPr lang="en-US" altLang="en-US" dirty="0" smtClean="0"/>
              <a:t>.  Dry weather and cold temperatures are the limiting factors -- the dry Texas west may not have much of a fire ant problem. Sustained cold temperatures (2 weeks or more) of less than 10 degrees F are needed for it to have an impact on the ant population.</a:t>
            </a:r>
          </a:p>
        </p:txBody>
      </p:sp>
    </p:spTree>
    <p:extLst>
      <p:ext uri="{BB962C8B-B14F-4D97-AF65-F5344CB8AC3E}">
        <p14:creationId xmlns:p14="http://schemas.microsoft.com/office/powerpoint/2010/main" val="219216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0856DE3-C25C-40DE-A43F-75B31BBDE357}" type="slidenum">
              <a:rPr lang="en-US"/>
              <a:pPr/>
              <a:t>5</a:t>
            </a:fld>
            <a:r>
              <a:rPr lang="en-US" dirty="0"/>
              <a:t>##</a:t>
            </a:r>
          </a:p>
        </p:txBody>
      </p:sp>
      <p:sp>
        <p:nvSpPr>
          <p:cNvPr id="262146" name="Rectangle 2"/>
          <p:cNvSpPr>
            <a:spLocks noGrp="1" noRot="1" noChangeAspect="1" noChangeArrowheads="1" noTextEdit="1"/>
          </p:cNvSpPr>
          <p:nvPr>
            <p:ph type="sldImg"/>
          </p:nvPr>
        </p:nvSpPr>
        <p:spPr>
          <a:xfrm>
            <a:off x="1271588" y="733425"/>
            <a:ext cx="4776787" cy="3581400"/>
          </a:xfrm>
          <a:ln cap="flat"/>
        </p:spPr>
      </p:sp>
      <p:sp>
        <p:nvSpPr>
          <p:cNvPr id="262147" name="Rectangle 3"/>
          <p:cNvSpPr>
            <a:spLocks noGrp="1" noChangeArrowheads="1"/>
          </p:cNvSpPr>
          <p:nvPr>
            <p:ph type="body" idx="1"/>
          </p:nvPr>
        </p:nvSpPr>
        <p:spPr>
          <a:noFill/>
          <a:ln/>
        </p:spPr>
        <p:txBody>
          <a:bodyPr/>
          <a:lstStyle/>
          <a:p>
            <a:r>
              <a:rPr lang="en-US" dirty="0"/>
              <a:t>A method of treatment has been developed and has been found to be quite effective in minimizing the impact of fire ants.  It is a method called the two-step method.  A spring and fall application of the products involved in the two step has been found to be quite effective. The first step of the two step is a </a:t>
            </a:r>
            <a:r>
              <a:rPr lang="en-US" b="1" dirty="0"/>
              <a:t>broadcast application</a:t>
            </a:r>
            <a:r>
              <a:rPr lang="en-US" dirty="0"/>
              <a:t> of a bait product, example of brand names of bait products are AMDRO, AWARD, RAID Fire Ant Killer, COMBAT, EXTINGUISH, VARSITY, CLINCH or DISTANCE. The second step is the use of </a:t>
            </a:r>
            <a:r>
              <a:rPr lang="en-US" b="1" dirty="0"/>
              <a:t>contact insecticides on individual mounds</a:t>
            </a:r>
            <a:r>
              <a:rPr lang="en-US" dirty="0"/>
              <a:t> on a as-needed basis.</a:t>
            </a:r>
          </a:p>
        </p:txBody>
      </p:sp>
    </p:spTree>
    <p:extLst>
      <p:ext uri="{BB962C8B-B14F-4D97-AF65-F5344CB8AC3E}">
        <p14:creationId xmlns:p14="http://schemas.microsoft.com/office/powerpoint/2010/main" val="282624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1949917-CC47-44AE-BF21-2A255E863BAE}" type="slidenum">
              <a:rPr lang="en-US"/>
              <a:pPr/>
              <a:t>8</a:t>
            </a:fld>
            <a:r>
              <a:rPr lang="en-US" dirty="0"/>
              <a:t>##</a:t>
            </a:r>
          </a:p>
        </p:txBody>
      </p:sp>
      <p:sp>
        <p:nvSpPr>
          <p:cNvPr id="118786" name="Rectangle 2"/>
          <p:cNvSpPr>
            <a:spLocks noGrp="1" noRot="1" noChangeAspect="1" noChangeArrowheads="1"/>
          </p:cNvSpPr>
          <p:nvPr>
            <p:ph type="sldImg"/>
          </p:nvPr>
        </p:nvSpPr>
        <p:spPr>
          <a:xfrm>
            <a:off x="1273175" y="733425"/>
            <a:ext cx="4775200" cy="3581400"/>
          </a:xfrm>
          <a:ln cap="flat"/>
        </p:spPr>
      </p:sp>
      <p:sp>
        <p:nvSpPr>
          <p:cNvPr id="118787" name="Rectangle 3"/>
          <p:cNvSpPr>
            <a:spLocks noGrp="1" noChangeArrowheads="1"/>
          </p:cNvSpPr>
          <p:nvPr>
            <p:ph type="body" idx="1"/>
          </p:nvPr>
        </p:nvSpPr>
        <p:spPr>
          <a:noFill/>
          <a:ln/>
        </p:spPr>
        <p:txBody>
          <a:bodyPr/>
          <a:lstStyle/>
          <a:p>
            <a:r>
              <a:rPr lang="en-US" dirty="0"/>
              <a:t>The broadcast application is much more effective than treating mound to mound -- you are treating the mounds seen and unseen.  You also have less pesticide present in an local area. If applied correctly approximately 25 granules of bait will be spread on a 1 foot square.</a:t>
            </a:r>
          </a:p>
          <a:p>
            <a:endParaRPr lang="en-US" dirty="0"/>
          </a:p>
          <a:p>
            <a:r>
              <a:rPr lang="en-US" dirty="0"/>
              <a:t>It is definitely more time saving that identifying EVERY mound and treating it individually.</a:t>
            </a:r>
          </a:p>
        </p:txBody>
      </p:sp>
    </p:spTree>
    <p:extLst>
      <p:ext uri="{BB962C8B-B14F-4D97-AF65-F5344CB8AC3E}">
        <p14:creationId xmlns:p14="http://schemas.microsoft.com/office/powerpoint/2010/main" val="1684775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A611FE-E88B-4439-B4A7-226A9DF1DA53}" type="slidenum">
              <a:rPr lang="en-US" smtClean="0"/>
              <a:pPr>
                <a:defRPr/>
              </a:pPr>
              <a:t>28</a:t>
            </a:fld>
            <a:endParaRPr lang="en-US" dirty="0"/>
          </a:p>
        </p:txBody>
      </p:sp>
    </p:spTree>
    <p:extLst>
      <p:ext uri="{BB962C8B-B14F-4D97-AF65-F5344CB8AC3E}">
        <p14:creationId xmlns:p14="http://schemas.microsoft.com/office/powerpoint/2010/main" val="2746384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E2F5082-E192-4084-98DA-A792699C601B}" type="slidenum">
              <a:rPr lang="en-US"/>
              <a:pPr/>
              <a:t>29</a:t>
            </a:fld>
            <a:r>
              <a:rPr lang="en-US" dirty="0"/>
              <a:t>##</a:t>
            </a:r>
          </a:p>
        </p:txBody>
      </p:sp>
      <p:sp>
        <p:nvSpPr>
          <p:cNvPr id="126978" name="Rectangle 2"/>
          <p:cNvSpPr>
            <a:spLocks noGrp="1" noRot="1" noChangeAspect="1" noChangeArrowheads="1"/>
          </p:cNvSpPr>
          <p:nvPr>
            <p:ph type="sldImg"/>
          </p:nvPr>
        </p:nvSpPr>
        <p:spPr>
          <a:xfrm>
            <a:off x="1271588" y="733425"/>
            <a:ext cx="4776787" cy="3581400"/>
          </a:xfrm>
          <a:ln cap="flat"/>
        </p:spPr>
      </p:sp>
      <p:sp>
        <p:nvSpPr>
          <p:cNvPr id="126979" name="Rectangle 3"/>
          <p:cNvSpPr>
            <a:spLocks noGrp="1" noChangeArrowheads="1"/>
          </p:cNvSpPr>
          <p:nvPr>
            <p:ph type="body" idx="1"/>
          </p:nvPr>
        </p:nvSpPr>
        <p:spPr>
          <a:noFill/>
          <a:ln/>
        </p:spPr>
        <p:txBody>
          <a:bodyPr/>
          <a:lstStyle/>
          <a:p>
            <a:r>
              <a:rPr lang="en-US" dirty="0"/>
              <a:t>Misapplication of baits is probably the biggest problem with them.  People don’t read and follow the label instructions.</a:t>
            </a:r>
          </a:p>
          <a:p>
            <a:r>
              <a:rPr lang="en-US" dirty="0"/>
              <a:t>More does not mean better.</a:t>
            </a:r>
          </a:p>
        </p:txBody>
      </p:sp>
    </p:spTree>
    <p:extLst>
      <p:ext uri="{BB962C8B-B14F-4D97-AF65-F5344CB8AC3E}">
        <p14:creationId xmlns:p14="http://schemas.microsoft.com/office/powerpoint/2010/main" val="2248747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0324F83-125C-4638-A0F7-602A8773A870}" type="slidenum">
              <a:rPr lang="en-US"/>
              <a:pPr/>
              <a:t>30</a:t>
            </a:fld>
            <a:r>
              <a:rPr lang="en-US" dirty="0"/>
              <a:t>##</a:t>
            </a:r>
          </a:p>
        </p:txBody>
      </p:sp>
      <p:sp>
        <p:nvSpPr>
          <p:cNvPr id="140290" name="Rectangle 2"/>
          <p:cNvSpPr>
            <a:spLocks noGrp="1" noRot="1" noChangeAspect="1" noChangeArrowheads="1"/>
          </p:cNvSpPr>
          <p:nvPr>
            <p:ph type="sldImg"/>
          </p:nvPr>
        </p:nvSpPr>
        <p:spPr>
          <a:xfrm>
            <a:off x="1271588" y="733425"/>
            <a:ext cx="4776787" cy="3581400"/>
          </a:xfrm>
          <a:ln cap="flat"/>
        </p:spPr>
      </p:sp>
      <p:sp>
        <p:nvSpPr>
          <p:cNvPr id="140291" name="Rectangle 3"/>
          <p:cNvSpPr>
            <a:spLocks noGrp="1" noChangeArrowheads="1"/>
          </p:cNvSpPr>
          <p:nvPr>
            <p:ph type="body" idx="1"/>
          </p:nvPr>
        </p:nvSpPr>
        <p:spPr>
          <a:noFill/>
          <a:ln/>
        </p:spPr>
        <p:txBody>
          <a:bodyPr/>
          <a:lstStyle/>
          <a:p>
            <a:r>
              <a:rPr lang="en-US" dirty="0"/>
              <a:t>A lot of people have heard about a lot of home remedies and have tried at least one or two of them.  Although they may kill a few ants, the odds are that the queen is not impacted and the colony lives, but the environment is impacted.</a:t>
            </a:r>
          </a:p>
        </p:txBody>
      </p:sp>
    </p:spTree>
    <p:extLst>
      <p:ext uri="{BB962C8B-B14F-4D97-AF65-F5344CB8AC3E}">
        <p14:creationId xmlns:p14="http://schemas.microsoft.com/office/powerpoint/2010/main" val="73318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06" name="Rectangle 34"/>
          <p:cNvSpPr>
            <a:spLocks noGrp="1" noChangeArrowheads="1"/>
          </p:cNvSpPr>
          <p:nvPr>
            <p:ph type="ctrTitle" sz="quarter"/>
          </p:nvPr>
        </p:nvSpPr>
        <p:spPr>
          <a:xfrm>
            <a:off x="1143000" y="2286000"/>
            <a:ext cx="7772400" cy="1143000"/>
          </a:xfrm>
        </p:spPr>
        <p:txBody>
          <a:bodyPr/>
          <a:lstStyle>
            <a:lvl1pPr algn="ctr">
              <a:defRPr b="0">
                <a:solidFill>
                  <a:srgbClr val="00FFFF"/>
                </a:solidFill>
              </a:defRPr>
            </a:lvl1pPr>
          </a:lstStyle>
          <a:p>
            <a:r>
              <a:rPr lang="en-US"/>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4" name="Rectangle 36"/>
          <p:cNvSpPr>
            <a:spLocks noGrp="1" noChangeArrowheads="1"/>
          </p:cNvSpPr>
          <p:nvPr>
            <p:ph type="dt" sz="quarter" idx="10"/>
          </p:nvPr>
        </p:nvSpPr>
        <p:spPr>
          <a:xfrm>
            <a:off x="1143000" y="6248400"/>
            <a:ext cx="1905000" cy="457200"/>
          </a:xfrm>
        </p:spPr>
        <p:txBody>
          <a:bodyPr/>
          <a:lstStyle>
            <a:lvl1pPr>
              <a:defRPr smtClean="0">
                <a:solidFill>
                  <a:srgbClr val="FFFFFF"/>
                </a:solidFill>
              </a:defRPr>
            </a:lvl1pPr>
          </a:lstStyle>
          <a:p>
            <a:pPr>
              <a:defRPr/>
            </a:pPr>
            <a:endParaRPr lang="en-US" dirty="0"/>
          </a:p>
        </p:txBody>
      </p:sp>
      <p:sp>
        <p:nvSpPr>
          <p:cNvPr id="5" name="Rectangle 37"/>
          <p:cNvSpPr>
            <a:spLocks noGrp="1" noChangeArrowheads="1"/>
          </p:cNvSpPr>
          <p:nvPr>
            <p:ph type="ftr" sz="quarter" idx="11"/>
          </p:nvPr>
        </p:nvSpPr>
        <p:spPr>
          <a:xfrm>
            <a:off x="3581400" y="6248400"/>
            <a:ext cx="2895600" cy="457200"/>
          </a:xfrm>
        </p:spPr>
        <p:txBody>
          <a:bodyPr/>
          <a:lstStyle>
            <a:lvl1pPr>
              <a:defRPr smtClean="0">
                <a:solidFill>
                  <a:srgbClr val="FFFFFF"/>
                </a:solidFill>
              </a:defRPr>
            </a:lvl1pPr>
          </a:lstStyle>
          <a:p>
            <a:pPr>
              <a:defRPr/>
            </a:pPr>
            <a:endParaRPr lang="en-US" dirty="0"/>
          </a:p>
        </p:txBody>
      </p:sp>
      <p:sp>
        <p:nvSpPr>
          <p:cNvPr id="6" name="Rectangle 38"/>
          <p:cNvSpPr>
            <a:spLocks noGrp="1" noChangeArrowheads="1"/>
          </p:cNvSpPr>
          <p:nvPr>
            <p:ph type="sldNum" sz="quarter" idx="12"/>
          </p:nvPr>
        </p:nvSpPr>
        <p:spPr>
          <a:xfrm>
            <a:off x="7010400" y="6248400"/>
            <a:ext cx="1905000" cy="457200"/>
          </a:xfrm>
        </p:spPr>
        <p:txBody>
          <a:bodyPr/>
          <a:lstStyle>
            <a:lvl1pPr>
              <a:defRPr smtClean="0">
                <a:solidFill>
                  <a:srgbClr val="FFFFFF"/>
                </a:solidFill>
              </a:defRPr>
            </a:lvl1pPr>
          </a:lstStyle>
          <a:p>
            <a:pPr>
              <a:defRPr/>
            </a:pPr>
            <a:fld id="{8971A812-7B71-4535-B095-45BEC2B004D0}"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dirty="0"/>
          </a:p>
        </p:txBody>
      </p:sp>
      <p:sp>
        <p:nvSpPr>
          <p:cNvPr id="5" name="Rectangle 3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38"/>
          <p:cNvSpPr>
            <a:spLocks noGrp="1" noChangeArrowheads="1"/>
          </p:cNvSpPr>
          <p:nvPr>
            <p:ph type="sldNum" sz="quarter" idx="12"/>
          </p:nvPr>
        </p:nvSpPr>
        <p:spPr>
          <a:ln/>
        </p:spPr>
        <p:txBody>
          <a:bodyPr/>
          <a:lstStyle>
            <a:lvl1pPr>
              <a:defRPr/>
            </a:lvl1pPr>
          </a:lstStyle>
          <a:p>
            <a:pPr>
              <a:defRPr/>
            </a:pPr>
            <a:fld id="{8B1BA509-9CCB-4499-980F-97FA5D116438}"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85975"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381000"/>
            <a:ext cx="6105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dirty="0"/>
          </a:p>
        </p:txBody>
      </p:sp>
      <p:sp>
        <p:nvSpPr>
          <p:cNvPr id="5" name="Rectangle 3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38"/>
          <p:cNvSpPr>
            <a:spLocks noGrp="1" noChangeArrowheads="1"/>
          </p:cNvSpPr>
          <p:nvPr>
            <p:ph type="sldNum" sz="quarter" idx="12"/>
          </p:nvPr>
        </p:nvSpPr>
        <p:spPr>
          <a:ln/>
        </p:spPr>
        <p:txBody>
          <a:bodyPr/>
          <a:lstStyle>
            <a:lvl1pPr>
              <a:defRPr/>
            </a:lvl1pPr>
          </a:lstStyle>
          <a:p>
            <a:pPr>
              <a:defRPr/>
            </a:pPr>
            <a:fld id="{DBAE7B02-CC3E-45AE-B367-787B96CC4B0A}"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1828800"/>
            <a:ext cx="4076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76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2400"/>
            <a:ext cx="4076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6"/>
          <p:cNvSpPr>
            <a:spLocks noGrp="1" noChangeArrowheads="1"/>
          </p:cNvSpPr>
          <p:nvPr>
            <p:ph type="dt" sz="half" idx="10"/>
          </p:nvPr>
        </p:nvSpPr>
        <p:spPr>
          <a:ln/>
        </p:spPr>
        <p:txBody>
          <a:bodyPr/>
          <a:lstStyle>
            <a:lvl1pPr>
              <a:defRPr/>
            </a:lvl1pPr>
          </a:lstStyle>
          <a:p>
            <a:pPr>
              <a:defRPr/>
            </a:pPr>
            <a:endParaRPr lang="en-US" dirty="0"/>
          </a:p>
        </p:txBody>
      </p:sp>
      <p:sp>
        <p:nvSpPr>
          <p:cNvPr id="7" name="Rectangle 37"/>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38"/>
          <p:cNvSpPr>
            <a:spLocks noGrp="1" noChangeArrowheads="1"/>
          </p:cNvSpPr>
          <p:nvPr>
            <p:ph type="sldNum" sz="quarter" idx="12"/>
          </p:nvPr>
        </p:nvSpPr>
        <p:spPr>
          <a:ln/>
        </p:spPr>
        <p:txBody>
          <a:bodyPr/>
          <a:lstStyle>
            <a:lvl1pPr>
              <a:defRPr/>
            </a:lvl1pPr>
          </a:lstStyle>
          <a:p>
            <a:pPr>
              <a:defRPr/>
            </a:pPr>
            <a:fld id="{BD2EC139-E403-40F6-9104-8FEDA1986188}"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1828800"/>
            <a:ext cx="4076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828800"/>
            <a:ext cx="4076700" cy="4114800"/>
          </a:xfrm>
        </p:spPr>
        <p:txBody>
          <a:bodyPr/>
          <a:lstStyle/>
          <a:p>
            <a:pPr lvl="0"/>
            <a:endParaRPr lang="en-US" noProof="0" dirty="0" smtClean="0"/>
          </a:p>
        </p:txBody>
      </p:sp>
      <p:sp>
        <p:nvSpPr>
          <p:cNvPr id="5" name="Rectangle 36"/>
          <p:cNvSpPr>
            <a:spLocks noGrp="1" noChangeArrowheads="1"/>
          </p:cNvSpPr>
          <p:nvPr>
            <p:ph type="dt" sz="half" idx="10"/>
          </p:nvPr>
        </p:nvSpPr>
        <p:spPr>
          <a:ln/>
        </p:spPr>
        <p:txBody>
          <a:bodyPr/>
          <a:lstStyle>
            <a:lvl1pPr>
              <a:defRPr/>
            </a:lvl1pPr>
          </a:lstStyle>
          <a:p>
            <a:pPr>
              <a:defRPr/>
            </a:pPr>
            <a:endParaRPr lang="en-US" dirty="0"/>
          </a:p>
        </p:txBody>
      </p:sp>
      <p:sp>
        <p:nvSpPr>
          <p:cNvPr id="6" name="Rectangle 3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38"/>
          <p:cNvSpPr>
            <a:spLocks noGrp="1" noChangeArrowheads="1"/>
          </p:cNvSpPr>
          <p:nvPr>
            <p:ph type="sldNum" sz="quarter" idx="12"/>
          </p:nvPr>
        </p:nvSpPr>
        <p:spPr>
          <a:ln/>
        </p:spPr>
        <p:txBody>
          <a:bodyPr/>
          <a:lstStyle>
            <a:lvl1pPr>
              <a:defRPr/>
            </a:lvl1pPr>
          </a:lstStyle>
          <a:p>
            <a:pPr>
              <a:defRPr/>
            </a:pPr>
            <a:fld id="{2ECC0AAB-DF9D-43FA-913B-3C700FDD08D0}"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828800"/>
            <a:ext cx="4076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76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2400"/>
            <a:ext cx="4076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6"/>
          <p:cNvSpPr>
            <a:spLocks noGrp="1" noChangeArrowheads="1"/>
          </p:cNvSpPr>
          <p:nvPr>
            <p:ph type="dt" sz="half" idx="10"/>
          </p:nvPr>
        </p:nvSpPr>
        <p:spPr>
          <a:ln/>
        </p:spPr>
        <p:txBody>
          <a:bodyPr/>
          <a:lstStyle>
            <a:lvl1pPr>
              <a:defRPr/>
            </a:lvl1pPr>
          </a:lstStyle>
          <a:p>
            <a:pPr>
              <a:defRPr/>
            </a:pPr>
            <a:endParaRPr lang="en-US" dirty="0"/>
          </a:p>
        </p:txBody>
      </p:sp>
      <p:sp>
        <p:nvSpPr>
          <p:cNvPr id="7" name="Rectangle 37"/>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38"/>
          <p:cNvSpPr>
            <a:spLocks noGrp="1" noChangeArrowheads="1"/>
          </p:cNvSpPr>
          <p:nvPr>
            <p:ph type="sldNum" sz="quarter" idx="12"/>
          </p:nvPr>
        </p:nvSpPr>
        <p:spPr>
          <a:ln/>
        </p:spPr>
        <p:txBody>
          <a:bodyPr/>
          <a:lstStyle>
            <a:lvl1pPr>
              <a:defRPr/>
            </a:lvl1pPr>
          </a:lstStyle>
          <a:p>
            <a:pPr>
              <a:defRPr/>
            </a:pPr>
            <a:fld id="{3AD6C827-562C-4C57-8A7F-60322C4B5C27}"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1828800"/>
            <a:ext cx="4076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828800"/>
            <a:ext cx="4076700" cy="4114800"/>
          </a:xfrm>
        </p:spPr>
        <p:txBody>
          <a:bodyPr/>
          <a:lstStyle/>
          <a:p>
            <a:pPr lvl="0"/>
            <a:endParaRPr lang="en-US" noProof="0" dirty="0" smtClean="0"/>
          </a:p>
        </p:txBody>
      </p:sp>
      <p:sp>
        <p:nvSpPr>
          <p:cNvPr id="5" name="Rectangle 36"/>
          <p:cNvSpPr>
            <a:spLocks noGrp="1" noChangeArrowheads="1"/>
          </p:cNvSpPr>
          <p:nvPr>
            <p:ph type="dt" sz="half" idx="10"/>
          </p:nvPr>
        </p:nvSpPr>
        <p:spPr>
          <a:ln/>
        </p:spPr>
        <p:txBody>
          <a:bodyPr/>
          <a:lstStyle>
            <a:lvl1pPr>
              <a:defRPr/>
            </a:lvl1pPr>
          </a:lstStyle>
          <a:p>
            <a:pPr>
              <a:defRPr/>
            </a:pPr>
            <a:endParaRPr lang="en-US" dirty="0"/>
          </a:p>
        </p:txBody>
      </p:sp>
      <p:sp>
        <p:nvSpPr>
          <p:cNvPr id="6" name="Rectangle 3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38"/>
          <p:cNvSpPr>
            <a:spLocks noGrp="1" noChangeArrowheads="1"/>
          </p:cNvSpPr>
          <p:nvPr>
            <p:ph type="sldNum" sz="quarter" idx="12"/>
          </p:nvPr>
        </p:nvSpPr>
        <p:spPr>
          <a:ln/>
        </p:spPr>
        <p:txBody>
          <a:bodyPr/>
          <a:lstStyle>
            <a:lvl1pPr>
              <a:defRPr/>
            </a:lvl1pPr>
          </a:lstStyle>
          <a:p>
            <a:pPr>
              <a:defRPr/>
            </a:pPr>
            <a:fld id="{1CAC2EC0-B951-4274-B278-5437F4F5213B}"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1828800"/>
            <a:ext cx="4076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76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dt" sz="half" idx="10"/>
          </p:nvPr>
        </p:nvSpPr>
        <p:spPr>
          <a:ln/>
        </p:spPr>
        <p:txBody>
          <a:bodyPr/>
          <a:lstStyle>
            <a:lvl1pPr>
              <a:defRPr/>
            </a:lvl1pPr>
          </a:lstStyle>
          <a:p>
            <a:pPr>
              <a:defRPr/>
            </a:pPr>
            <a:endParaRPr lang="en-US" dirty="0"/>
          </a:p>
        </p:txBody>
      </p:sp>
      <p:sp>
        <p:nvSpPr>
          <p:cNvPr id="6" name="Rectangle 3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38"/>
          <p:cNvSpPr>
            <a:spLocks noGrp="1" noChangeArrowheads="1"/>
          </p:cNvSpPr>
          <p:nvPr>
            <p:ph type="sldNum" sz="quarter" idx="12"/>
          </p:nvPr>
        </p:nvSpPr>
        <p:spPr>
          <a:ln/>
        </p:spPr>
        <p:txBody>
          <a:bodyPr/>
          <a:lstStyle>
            <a:lvl1pPr>
              <a:defRPr/>
            </a:lvl1pPr>
          </a:lstStyle>
          <a:p>
            <a:pPr>
              <a:defRPr/>
            </a:pPr>
            <a:fld id="{C2298609-7C51-4510-8DC0-11C022EBBDEA}"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8400"/>
            <a:ext cx="1905000" cy="457200"/>
          </a:xfr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858000" y="6248400"/>
            <a:ext cx="1905000" cy="457200"/>
          </a:xfrm>
        </p:spPr>
        <p:txBody>
          <a:bodyPr/>
          <a:lstStyle>
            <a:lvl1pPr>
              <a:defRPr/>
            </a:lvl1pPr>
          </a:lstStyle>
          <a:p>
            <a:pPr>
              <a:defRPr/>
            </a:pPr>
            <a:fld id="{E7F2B9F9-B16B-4B27-9398-D979CDFB0D72}"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B039C24-4A48-4D17-BE6D-050338051C6B}" type="slidenum">
              <a:rPr lang="en-US" altLang="en-US"/>
              <a:pPr/>
              <a:t>‹#›</a:t>
            </a:fld>
            <a:endParaRPr lang="en-US" altLang="en-US"/>
          </a:p>
        </p:txBody>
      </p:sp>
    </p:spTree>
    <p:extLst>
      <p:ext uri="{BB962C8B-B14F-4D97-AF65-F5344CB8AC3E}">
        <p14:creationId xmlns:p14="http://schemas.microsoft.com/office/powerpoint/2010/main" val="73872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dirty="0"/>
          </a:p>
        </p:txBody>
      </p:sp>
      <p:sp>
        <p:nvSpPr>
          <p:cNvPr id="5" name="Rectangle 3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38"/>
          <p:cNvSpPr>
            <a:spLocks noGrp="1" noChangeArrowheads="1"/>
          </p:cNvSpPr>
          <p:nvPr>
            <p:ph type="sldNum" sz="quarter" idx="12"/>
          </p:nvPr>
        </p:nvSpPr>
        <p:spPr>
          <a:ln/>
        </p:spPr>
        <p:txBody>
          <a:bodyPr/>
          <a:lstStyle>
            <a:lvl1pPr>
              <a:defRPr/>
            </a:lvl1pPr>
          </a:lstStyle>
          <a:p>
            <a:pPr>
              <a:defRPr/>
            </a:pPr>
            <a:fld id="{E3E4289D-43AD-4E43-B5F3-43E13388D718}"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dt" sz="half" idx="10"/>
          </p:nvPr>
        </p:nvSpPr>
        <p:spPr>
          <a:ln/>
        </p:spPr>
        <p:txBody>
          <a:bodyPr/>
          <a:lstStyle>
            <a:lvl1pPr>
              <a:defRPr/>
            </a:lvl1pPr>
          </a:lstStyle>
          <a:p>
            <a:pPr>
              <a:defRPr/>
            </a:pPr>
            <a:endParaRPr lang="en-US" dirty="0"/>
          </a:p>
        </p:txBody>
      </p:sp>
      <p:sp>
        <p:nvSpPr>
          <p:cNvPr id="5" name="Rectangle 3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38"/>
          <p:cNvSpPr>
            <a:spLocks noGrp="1" noChangeArrowheads="1"/>
          </p:cNvSpPr>
          <p:nvPr>
            <p:ph type="sldNum" sz="quarter" idx="12"/>
          </p:nvPr>
        </p:nvSpPr>
        <p:spPr>
          <a:ln/>
        </p:spPr>
        <p:txBody>
          <a:bodyPr/>
          <a:lstStyle>
            <a:lvl1pPr>
              <a:defRPr/>
            </a:lvl1pPr>
          </a:lstStyle>
          <a:p>
            <a:pPr>
              <a:defRPr/>
            </a:pPr>
            <a:fld id="{6EEEE767-99ED-4B3D-84DB-86DE1449715B}"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8288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dt" sz="half" idx="10"/>
          </p:nvPr>
        </p:nvSpPr>
        <p:spPr>
          <a:ln/>
        </p:spPr>
        <p:txBody>
          <a:bodyPr/>
          <a:lstStyle>
            <a:lvl1pPr>
              <a:defRPr/>
            </a:lvl1pPr>
          </a:lstStyle>
          <a:p>
            <a:pPr>
              <a:defRPr/>
            </a:pPr>
            <a:endParaRPr lang="en-US" dirty="0"/>
          </a:p>
        </p:txBody>
      </p:sp>
      <p:sp>
        <p:nvSpPr>
          <p:cNvPr id="6" name="Rectangle 3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38"/>
          <p:cNvSpPr>
            <a:spLocks noGrp="1" noChangeArrowheads="1"/>
          </p:cNvSpPr>
          <p:nvPr>
            <p:ph type="sldNum" sz="quarter" idx="12"/>
          </p:nvPr>
        </p:nvSpPr>
        <p:spPr>
          <a:ln/>
        </p:spPr>
        <p:txBody>
          <a:bodyPr/>
          <a:lstStyle>
            <a:lvl1pPr>
              <a:defRPr/>
            </a:lvl1pPr>
          </a:lstStyle>
          <a:p>
            <a:pPr>
              <a:defRPr/>
            </a:pPr>
            <a:fld id="{EAAB395B-3980-4678-B4D6-DB7F35D10F3F}"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
          <p:cNvSpPr>
            <a:spLocks noGrp="1" noChangeArrowheads="1"/>
          </p:cNvSpPr>
          <p:nvPr>
            <p:ph type="dt" sz="half" idx="10"/>
          </p:nvPr>
        </p:nvSpPr>
        <p:spPr>
          <a:ln/>
        </p:spPr>
        <p:txBody>
          <a:bodyPr/>
          <a:lstStyle>
            <a:lvl1pPr>
              <a:defRPr/>
            </a:lvl1pPr>
          </a:lstStyle>
          <a:p>
            <a:pPr>
              <a:defRPr/>
            </a:pPr>
            <a:endParaRPr lang="en-US" dirty="0"/>
          </a:p>
        </p:txBody>
      </p:sp>
      <p:sp>
        <p:nvSpPr>
          <p:cNvPr id="8" name="Rectangle 37"/>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38"/>
          <p:cNvSpPr>
            <a:spLocks noGrp="1" noChangeArrowheads="1"/>
          </p:cNvSpPr>
          <p:nvPr>
            <p:ph type="sldNum" sz="quarter" idx="12"/>
          </p:nvPr>
        </p:nvSpPr>
        <p:spPr>
          <a:ln/>
        </p:spPr>
        <p:txBody>
          <a:bodyPr/>
          <a:lstStyle>
            <a:lvl1pPr>
              <a:defRPr/>
            </a:lvl1pPr>
          </a:lstStyle>
          <a:p>
            <a:pPr>
              <a:defRPr/>
            </a:pPr>
            <a:fld id="{BD1B267B-14B9-446A-9B14-6AB9FA2BEE0A}"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6"/>
          <p:cNvSpPr>
            <a:spLocks noGrp="1" noChangeArrowheads="1"/>
          </p:cNvSpPr>
          <p:nvPr>
            <p:ph type="dt" sz="half" idx="10"/>
          </p:nvPr>
        </p:nvSpPr>
        <p:spPr>
          <a:ln/>
        </p:spPr>
        <p:txBody>
          <a:bodyPr/>
          <a:lstStyle>
            <a:lvl1pPr>
              <a:defRPr/>
            </a:lvl1pPr>
          </a:lstStyle>
          <a:p>
            <a:pPr>
              <a:defRPr/>
            </a:pPr>
            <a:endParaRPr lang="en-US" dirty="0"/>
          </a:p>
        </p:txBody>
      </p:sp>
      <p:sp>
        <p:nvSpPr>
          <p:cNvPr id="4" name="Rectangle 37"/>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38"/>
          <p:cNvSpPr>
            <a:spLocks noGrp="1" noChangeArrowheads="1"/>
          </p:cNvSpPr>
          <p:nvPr>
            <p:ph type="sldNum" sz="quarter" idx="12"/>
          </p:nvPr>
        </p:nvSpPr>
        <p:spPr>
          <a:ln/>
        </p:spPr>
        <p:txBody>
          <a:bodyPr/>
          <a:lstStyle>
            <a:lvl1pPr>
              <a:defRPr/>
            </a:lvl1pPr>
          </a:lstStyle>
          <a:p>
            <a:pPr>
              <a:defRPr/>
            </a:pPr>
            <a:fld id="{562A4D0C-7378-4578-A5A6-A47054A0284F}"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en-US" dirty="0"/>
          </a:p>
        </p:txBody>
      </p:sp>
      <p:sp>
        <p:nvSpPr>
          <p:cNvPr id="3" name="Rectangle 37"/>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38"/>
          <p:cNvSpPr>
            <a:spLocks noGrp="1" noChangeArrowheads="1"/>
          </p:cNvSpPr>
          <p:nvPr>
            <p:ph type="sldNum" sz="quarter" idx="12"/>
          </p:nvPr>
        </p:nvSpPr>
        <p:spPr>
          <a:ln/>
        </p:spPr>
        <p:txBody>
          <a:bodyPr/>
          <a:lstStyle>
            <a:lvl1pPr>
              <a:defRPr/>
            </a:lvl1pPr>
          </a:lstStyle>
          <a:p>
            <a:pPr>
              <a:defRPr/>
            </a:pPr>
            <a:fld id="{AB922271-F65B-4991-ABB8-07ABB287105A}"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US" dirty="0"/>
          </a:p>
        </p:txBody>
      </p:sp>
      <p:sp>
        <p:nvSpPr>
          <p:cNvPr id="6" name="Rectangle 3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38"/>
          <p:cNvSpPr>
            <a:spLocks noGrp="1" noChangeArrowheads="1"/>
          </p:cNvSpPr>
          <p:nvPr>
            <p:ph type="sldNum" sz="quarter" idx="12"/>
          </p:nvPr>
        </p:nvSpPr>
        <p:spPr>
          <a:ln/>
        </p:spPr>
        <p:txBody>
          <a:bodyPr/>
          <a:lstStyle>
            <a:lvl1pPr>
              <a:defRPr/>
            </a:lvl1pPr>
          </a:lstStyle>
          <a:p>
            <a:pPr>
              <a:defRPr/>
            </a:pPr>
            <a:fld id="{27C0485D-AD8E-4872-99D5-05CA2E1D7192}"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US" dirty="0"/>
          </a:p>
        </p:txBody>
      </p:sp>
      <p:sp>
        <p:nvSpPr>
          <p:cNvPr id="6" name="Rectangle 3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38"/>
          <p:cNvSpPr>
            <a:spLocks noGrp="1" noChangeArrowheads="1"/>
          </p:cNvSpPr>
          <p:nvPr>
            <p:ph type="sldNum" sz="quarter" idx="12"/>
          </p:nvPr>
        </p:nvSpPr>
        <p:spPr>
          <a:ln/>
        </p:spPr>
        <p:txBody>
          <a:bodyPr/>
          <a:lstStyle>
            <a:lvl1pPr>
              <a:defRPr/>
            </a:lvl1pPr>
          </a:lstStyle>
          <a:p>
            <a:pPr>
              <a:defRPr/>
            </a:pPr>
            <a:fld id="{997549FB-7DB2-4836-B5D2-4F62FC12D67E}"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34"/>
          <p:cNvSpPr>
            <a:spLocks noGrp="1" noChangeArrowheads="1"/>
          </p:cNvSpPr>
          <p:nvPr>
            <p:ph type="title"/>
          </p:nvPr>
        </p:nvSpPr>
        <p:spPr bwMode="auto">
          <a:xfrm>
            <a:off x="457200" y="381000"/>
            <a:ext cx="83058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84" name="Rectangle 36"/>
          <p:cNvSpPr>
            <a:spLocks noGrp="1" noChangeArrowheads="1"/>
          </p:cNvSpPr>
          <p:nvPr>
            <p:ph type="dt" sz="half" idx="2"/>
          </p:nvPr>
        </p:nvSpPr>
        <p:spPr bwMode="auto">
          <a:xfrm>
            <a:off x="457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vl1pPr>
          </a:lstStyle>
          <a:p>
            <a:pPr>
              <a:defRPr/>
            </a:pPr>
            <a:endParaRPr lang="en-US" dirty="0"/>
          </a:p>
        </p:txBody>
      </p:sp>
      <p:sp>
        <p:nvSpPr>
          <p:cNvPr id="2085" name="Rectangle 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vl1pPr>
          </a:lstStyle>
          <a:p>
            <a:pPr>
              <a:defRPr/>
            </a:pPr>
            <a:endParaRPr lang="en-US" dirty="0"/>
          </a:p>
        </p:txBody>
      </p:sp>
      <p:sp>
        <p:nvSpPr>
          <p:cNvPr id="2086" name="Rectangle 38"/>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lvl1pPr>
          </a:lstStyle>
          <a:p>
            <a:pPr>
              <a:defRPr/>
            </a:pPr>
            <a:fld id="{094A5F0F-4ABB-4E67-8CFF-80626F43CECA}" type="slidenum">
              <a:rPr lang="en-US"/>
              <a:pPr>
                <a:defRPr/>
              </a:pPr>
              <a:t>‹#›</a:t>
            </a:fld>
            <a:endParaRPr lang="en-US" dirty="0"/>
          </a:p>
        </p:txBody>
      </p:sp>
      <p:sp>
        <p:nvSpPr>
          <p:cNvPr id="2087" name="Rectangle 39"/>
          <p:cNvSpPr>
            <a:spLocks noGrp="1" noChangeArrowheads="1"/>
          </p:cNvSpPr>
          <p:nvPr>
            <p:ph type="body" idx="1"/>
          </p:nvPr>
        </p:nvSpPr>
        <p:spPr bwMode="auto">
          <a:xfrm>
            <a:off x="419100" y="1828800"/>
            <a:ext cx="8305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83"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671" r:id="rId12"/>
    <p:sldLayoutId id="2147483670" r:id="rId13"/>
    <p:sldLayoutId id="2147483669" r:id="rId14"/>
    <p:sldLayoutId id="2147483668" r:id="rId15"/>
    <p:sldLayoutId id="2147483667" r:id="rId16"/>
    <p:sldLayoutId id="2147483682" r:id="rId17"/>
    <p:sldLayoutId id="2147483684" r:id="rId18"/>
  </p:sldLayoutIdLst>
  <p:transition/>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marL="457200" algn="l" rtl="0" fontAlgn="base">
        <a:spcBef>
          <a:spcPct val="0"/>
        </a:spcBef>
        <a:spcAft>
          <a:spcPct val="0"/>
        </a:spcAft>
        <a:defRPr sz="4400" b="1">
          <a:solidFill>
            <a:schemeClr val="tx2"/>
          </a:solidFill>
          <a:latin typeface="Arial" charset="0"/>
        </a:defRPr>
      </a:lvl6pPr>
      <a:lvl7pPr marL="914400" algn="l" rtl="0" fontAlgn="base">
        <a:spcBef>
          <a:spcPct val="0"/>
        </a:spcBef>
        <a:spcAft>
          <a:spcPct val="0"/>
        </a:spcAft>
        <a:defRPr sz="4400" b="1">
          <a:solidFill>
            <a:schemeClr val="tx2"/>
          </a:solidFill>
          <a:latin typeface="Arial" charset="0"/>
        </a:defRPr>
      </a:lvl7pPr>
      <a:lvl8pPr marL="1371600" algn="l" rtl="0" fontAlgn="base">
        <a:spcBef>
          <a:spcPct val="0"/>
        </a:spcBef>
        <a:spcAft>
          <a:spcPct val="0"/>
        </a:spcAft>
        <a:defRPr sz="4400" b="1">
          <a:solidFill>
            <a:schemeClr val="tx2"/>
          </a:solidFill>
          <a:latin typeface="Arial" charset="0"/>
        </a:defRPr>
      </a:lvl8pPr>
      <a:lvl9pPr marL="1828800" algn="l"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5.wmf"/><Relationship Id="rId4" Type="http://schemas.openxmlformats.org/officeDocument/2006/relationships/image" Target="../media/image34.wmf"/></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8866" name="Rectangle 2"/>
          <p:cNvSpPr>
            <a:spLocks noGrp="1" noChangeArrowheads="1"/>
          </p:cNvSpPr>
          <p:nvPr>
            <p:ph type="ctrTitle"/>
          </p:nvPr>
        </p:nvSpPr>
        <p:spPr>
          <a:xfrm>
            <a:off x="542925" y="377825"/>
            <a:ext cx="8059738" cy="1400175"/>
          </a:xfrm>
          <a:noFill/>
          <a:ln/>
        </p:spPr>
        <p:txBody>
          <a:bodyPr lIns="92075" tIns="46038" rIns="92075" bIns="46038" anchor="b"/>
          <a:lstStyle/>
          <a:p>
            <a:r>
              <a:rPr lang="en-US" b="1" dirty="0" smtClean="0">
                <a:solidFill>
                  <a:srgbClr val="FFFF00"/>
                </a:solidFill>
              </a:rPr>
              <a:t/>
            </a:r>
            <a:br>
              <a:rPr lang="en-US" b="1" dirty="0" smtClean="0">
                <a:solidFill>
                  <a:srgbClr val="FFFF00"/>
                </a:solidFill>
              </a:rPr>
            </a:br>
            <a:r>
              <a:rPr lang="en-US" sz="3600" b="1" dirty="0">
                <a:solidFill>
                  <a:srgbClr val="FFFF00"/>
                </a:solidFill>
              </a:rPr>
              <a:t>Imported Fire Ant Management in the Home Vegetable Garden</a:t>
            </a:r>
            <a:endParaRPr lang="en-US" sz="3600" b="1" dirty="0">
              <a:solidFill>
                <a:srgbClr val="FFFF00"/>
              </a:solidFill>
            </a:endParaRPr>
          </a:p>
        </p:txBody>
      </p:sp>
      <p:sp>
        <p:nvSpPr>
          <p:cNvPr id="548868" name="Text Box 4"/>
          <p:cNvSpPr txBox="1">
            <a:spLocks noChangeArrowheads="1"/>
          </p:cNvSpPr>
          <p:nvPr/>
        </p:nvSpPr>
        <p:spPr bwMode="auto">
          <a:xfrm>
            <a:off x="2035175" y="5246688"/>
            <a:ext cx="5072063" cy="830997"/>
          </a:xfrm>
          <a:prstGeom prst="rect">
            <a:avLst/>
          </a:prstGeom>
          <a:noFill/>
          <a:ln w="9525">
            <a:noFill/>
            <a:miter lim="800000"/>
            <a:headEnd/>
            <a:tailEnd/>
          </a:ln>
          <a:effectLst/>
        </p:spPr>
        <p:txBody>
          <a:bodyPr>
            <a:spAutoFit/>
          </a:bodyPr>
          <a:lstStyle/>
          <a:p>
            <a:pPr algn="ctr"/>
            <a:r>
              <a:rPr kumimoji="1" lang="en-US" sz="2400" b="1" dirty="0" smtClean="0">
                <a:effectLst>
                  <a:outerShdw blurRad="38100" dist="38100" dir="2700000" algn="tl">
                    <a:srgbClr val="000000"/>
                  </a:outerShdw>
                </a:effectLst>
                <a:latin typeface="Arial" charset="0"/>
              </a:rPr>
              <a:t>Dr. John </a:t>
            </a:r>
            <a:r>
              <a:rPr kumimoji="1" lang="en-US" sz="2400" b="1" dirty="0">
                <a:effectLst>
                  <a:outerShdw blurRad="38100" dist="38100" dir="2700000" algn="tl">
                    <a:srgbClr val="000000"/>
                  </a:outerShdw>
                </a:effectLst>
                <a:latin typeface="Arial" charset="0"/>
              </a:rPr>
              <a:t>D. Hopkins</a:t>
            </a:r>
          </a:p>
          <a:p>
            <a:pPr algn="ctr"/>
            <a:r>
              <a:rPr kumimoji="1" lang="en-US" sz="2400" b="1" dirty="0">
                <a:effectLst>
                  <a:outerShdw blurRad="38100" dist="38100" dir="2700000" algn="tl">
                    <a:srgbClr val="000000"/>
                  </a:outerShdw>
                </a:effectLst>
                <a:latin typeface="Arial" charset="0"/>
              </a:rPr>
              <a:t>Extension Urban Entomologist</a:t>
            </a:r>
          </a:p>
        </p:txBody>
      </p:sp>
      <p:sp>
        <p:nvSpPr>
          <p:cNvPr id="548869" name="Text Box 5"/>
          <p:cNvSpPr txBox="1">
            <a:spLocks noChangeArrowheads="1"/>
          </p:cNvSpPr>
          <p:nvPr/>
        </p:nvSpPr>
        <p:spPr bwMode="auto">
          <a:xfrm>
            <a:off x="371475" y="1927225"/>
            <a:ext cx="8448675" cy="830997"/>
          </a:xfrm>
          <a:prstGeom prst="rect">
            <a:avLst/>
          </a:prstGeom>
          <a:noFill/>
          <a:ln w="9525">
            <a:noFill/>
            <a:miter lim="800000"/>
            <a:headEnd/>
            <a:tailEnd/>
          </a:ln>
          <a:effectLst/>
        </p:spPr>
        <p:txBody>
          <a:bodyPr wrap="square">
            <a:spAutoFit/>
          </a:bodyPr>
          <a:lstStyle/>
          <a:p>
            <a:pPr algn="ctr" eaLnBrk="1" hangingPunct="1"/>
            <a:r>
              <a:rPr lang="en-US" b="1" dirty="0">
                <a:solidFill>
                  <a:schemeClr val="tx2"/>
                </a:solidFill>
                <a:effectLst>
                  <a:outerShdw blurRad="38100" dist="38100" dir="2700000" algn="tl">
                    <a:srgbClr val="000000"/>
                  </a:outerShdw>
                </a:effectLst>
                <a:latin typeface="+mn-lt"/>
              </a:rPr>
              <a:t>Master Gardener Meeting</a:t>
            </a:r>
          </a:p>
          <a:p>
            <a:pPr algn="ctr" eaLnBrk="1" hangingPunct="1"/>
            <a:r>
              <a:rPr lang="en-US" b="1" dirty="0">
                <a:solidFill>
                  <a:schemeClr val="tx2"/>
                </a:solidFill>
                <a:effectLst>
                  <a:outerShdw blurRad="38100" dist="38100" dir="2700000" algn="tl">
                    <a:srgbClr val="000000"/>
                  </a:outerShdw>
                </a:effectLst>
                <a:latin typeface="+mn-lt"/>
              </a:rPr>
              <a:t>Wednesday, May 10, 2017  -  Faulkner Co.</a:t>
            </a:r>
          </a:p>
        </p:txBody>
      </p:sp>
      <p:grpSp>
        <p:nvGrpSpPr>
          <p:cNvPr id="3" name="Group 11"/>
          <p:cNvGrpSpPr/>
          <p:nvPr/>
        </p:nvGrpSpPr>
        <p:grpSpPr>
          <a:xfrm>
            <a:off x="2542232" y="2863779"/>
            <a:ext cx="4330840" cy="2200589"/>
            <a:chOff x="2361362" y="2853731"/>
            <a:chExt cx="4330840" cy="2200589"/>
          </a:xfrm>
        </p:grpSpPr>
        <p:pic>
          <p:nvPicPr>
            <p:cNvPr id="79874" name="Picture 2" descr="Soleopsis_invicta_AlexWild.jpg"/>
            <p:cNvPicPr>
              <a:picLocks noChangeAspect="1" noChangeArrowheads="1"/>
            </p:cNvPicPr>
            <p:nvPr/>
          </p:nvPicPr>
          <p:blipFill>
            <a:blip r:embed="rId3" cstate="print"/>
            <a:srcRect l="2901" t="17310" r="5055" b="10569"/>
            <a:stretch>
              <a:fillRect/>
            </a:stretch>
          </p:blipFill>
          <p:spPr bwMode="auto">
            <a:xfrm>
              <a:off x="2361362" y="2853731"/>
              <a:ext cx="4085137" cy="2200589"/>
            </a:xfrm>
            <a:prstGeom prst="rect">
              <a:avLst/>
            </a:prstGeom>
            <a:noFill/>
          </p:spPr>
        </p:pic>
        <p:sp>
          <p:nvSpPr>
            <p:cNvPr id="79875" name="Rectangle 3"/>
            <p:cNvSpPr>
              <a:spLocks noChangeArrowheads="1"/>
            </p:cNvSpPr>
            <p:nvPr/>
          </p:nvSpPr>
          <p:spPr bwMode="auto">
            <a:xfrm>
              <a:off x="5245240" y="4880440"/>
              <a:ext cx="1446962"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rPr>
                <a:t>Photo by Alex Wild</a:t>
              </a:r>
              <a:endParaRPr kumimoji="0" lang="en-US" sz="800" b="1" i="0" u="none" strike="noStrike" cap="none" normalizeH="0" baseline="0" dirty="0" smtClean="0">
                <a:ln>
                  <a:noFill/>
                </a:ln>
                <a:solidFill>
                  <a:schemeClr val="tx1"/>
                </a:solidFill>
                <a:effectLst/>
                <a:latin typeface="Arial" pitchFamily="34" charset="0"/>
              </a:endParaRPr>
            </a:p>
          </p:txBody>
        </p:sp>
      </p:grpSp>
      <p:pic>
        <p:nvPicPr>
          <p:cNvPr id="11" name="Picture 10" descr="UA-color-left.png"/>
          <p:cNvPicPr>
            <a:picLocks noChangeAspect="1"/>
          </p:cNvPicPr>
          <p:nvPr/>
        </p:nvPicPr>
        <p:blipFill>
          <a:blip r:embed="rId4" cstate="print"/>
          <a:stretch>
            <a:fillRect/>
          </a:stretch>
        </p:blipFill>
        <p:spPr>
          <a:xfrm>
            <a:off x="0" y="6367271"/>
            <a:ext cx="2566421" cy="490729"/>
          </a:xfrm>
          <a:prstGeom prst="rect">
            <a:avLst/>
          </a:prstGeom>
          <a:solidFill>
            <a:schemeClr val="tx1"/>
          </a:solidFill>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6"/>
          <p:cNvSpPr>
            <a:spLocks noChangeArrowheads="1"/>
          </p:cNvSpPr>
          <p:nvPr/>
        </p:nvSpPr>
        <p:spPr bwMode="auto">
          <a:xfrm>
            <a:off x="123987" y="40419"/>
            <a:ext cx="8323194" cy="704850"/>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tl">
                    <a:srgbClr val="000000"/>
                  </a:outerShdw>
                </a:effectLst>
                <a:latin typeface="Arial" charset="0"/>
              </a:rPr>
              <a:t>Management </a:t>
            </a:r>
            <a:r>
              <a:rPr lang="en-US" sz="4400" b="1" dirty="0" smtClean="0">
                <a:solidFill>
                  <a:srgbClr val="FFFF00"/>
                </a:solidFill>
                <a:effectLst>
                  <a:outerShdw blurRad="50800" dist="50800" dir="5400000" algn="tl">
                    <a:srgbClr val="000000"/>
                  </a:outerShdw>
                </a:effectLst>
                <a:latin typeface="Arial" charset="0"/>
              </a:rPr>
              <a:t>Options for IFAs</a:t>
            </a:r>
            <a:endParaRPr lang="en-US" sz="4400" b="1" dirty="0">
              <a:solidFill>
                <a:srgbClr val="FFFF00"/>
              </a:solidFill>
              <a:effectLst>
                <a:outerShdw blurRad="50800" dist="50800" dir="5400000" algn="tl">
                  <a:srgbClr val="000000"/>
                </a:outerShdw>
              </a:effectLst>
              <a:latin typeface="Arial" charset="0"/>
            </a:endParaRPr>
          </a:p>
        </p:txBody>
      </p:sp>
      <p:sp>
        <p:nvSpPr>
          <p:cNvPr id="22" name="Rectangle 17"/>
          <p:cNvSpPr>
            <a:spLocks noChangeArrowheads="1"/>
          </p:cNvSpPr>
          <p:nvPr/>
        </p:nvSpPr>
        <p:spPr bwMode="auto">
          <a:xfrm>
            <a:off x="165493" y="635660"/>
            <a:ext cx="3608839" cy="636587"/>
          </a:xfrm>
          <a:prstGeom prst="rect">
            <a:avLst/>
          </a:prstGeom>
          <a:noFill/>
          <a:ln w="9525">
            <a:noFill/>
            <a:miter lim="800000"/>
            <a:headEnd/>
            <a:tailEnd/>
          </a:ln>
          <a:effectLst/>
        </p:spPr>
        <p:txBody>
          <a:bodyPr lIns="92075" tIns="46038" rIns="92075" bIns="46038"/>
          <a:lstStyle/>
          <a:p>
            <a:pPr marL="342900" indent="-342900">
              <a:buClr>
                <a:schemeClr val="hlink"/>
              </a:buClr>
              <a:buSzPct val="65000"/>
            </a:pPr>
            <a:r>
              <a:rPr lang="en-US" sz="3600" b="1" dirty="0" smtClean="0">
                <a:effectLst>
                  <a:outerShdw blurRad="38100" dist="38100" dir="2700000" algn="tl">
                    <a:srgbClr val="000000"/>
                  </a:outerShdw>
                </a:effectLst>
                <a:latin typeface="Arial" charset="0"/>
              </a:rPr>
              <a:t> </a:t>
            </a:r>
            <a:r>
              <a:rPr lang="en-US" sz="3200" b="1" dirty="0" smtClean="0">
                <a:solidFill>
                  <a:srgbClr val="FFC000"/>
                </a:solidFill>
                <a:effectLst>
                  <a:outerShdw blurRad="50800" dist="50800" dir="5400000" algn="tl">
                    <a:srgbClr val="000000"/>
                  </a:outerShdw>
                </a:effectLst>
                <a:latin typeface="Arial" charset="0"/>
              </a:rPr>
              <a:t>Insecticidal Bait</a:t>
            </a:r>
            <a:endParaRPr lang="en-US" sz="1800" b="1" dirty="0">
              <a:solidFill>
                <a:srgbClr val="FFC000"/>
              </a:solidFill>
              <a:effectLst>
                <a:outerShdw blurRad="50800" dist="50800" dir="5400000" algn="tl">
                  <a:srgbClr val="000000"/>
                </a:outerShdw>
              </a:effectLst>
              <a:latin typeface="Arial" charset="0"/>
            </a:endParaRPr>
          </a:p>
        </p:txBody>
      </p:sp>
      <p:pic>
        <p:nvPicPr>
          <p:cNvPr id="9" name="Picture 2" descr="MVC-005X"/>
          <p:cNvPicPr>
            <a:picLocks noChangeAspect="1" noChangeArrowheads="1"/>
          </p:cNvPicPr>
          <p:nvPr/>
        </p:nvPicPr>
        <p:blipFill rotWithShape="1">
          <a:blip r:embed="rId3">
            <a:extLst>
              <a:ext uri="{28A0092B-C50C-407E-A947-70E740481C1C}">
                <a14:useLocalDpi xmlns:a14="http://schemas.microsoft.com/office/drawing/2010/main" val="0"/>
              </a:ext>
            </a:extLst>
          </a:blip>
          <a:srcRect l="20177" t="14180" r="23667" b="11430"/>
          <a:stretch/>
        </p:blipFill>
        <p:spPr bwMode="auto">
          <a:xfrm>
            <a:off x="6473943" y="1272247"/>
            <a:ext cx="2611691" cy="46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
          <p:cNvSpPr txBox="1">
            <a:spLocks noChangeArrowheads="1"/>
          </p:cNvSpPr>
          <p:nvPr/>
        </p:nvSpPr>
        <p:spPr bwMode="auto">
          <a:xfrm>
            <a:off x="216948" y="1293696"/>
            <a:ext cx="3557384" cy="63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3556" b="1" dirty="0" smtClean="0">
                <a:solidFill>
                  <a:schemeClr val="tx2"/>
                </a:solidFill>
                <a:effectLst>
                  <a:outerShdw blurRad="50800" dist="50800" dir="5400000" algn="ctr" rotWithShape="0">
                    <a:schemeClr val="bg2"/>
                  </a:outerShdw>
                </a:effectLst>
                <a:latin typeface="Arial" panose="020B0604020202020204" pitchFamily="34" charset="0"/>
              </a:rPr>
              <a:t>(S)-methoprene</a:t>
            </a:r>
            <a:endParaRPr lang="en-US" altLang="en-US" sz="3556" b="1" dirty="0">
              <a:solidFill>
                <a:schemeClr val="tx2"/>
              </a:solidFill>
              <a:effectLst>
                <a:outerShdw blurRad="50800" dist="50800" dir="5400000" algn="ctr" rotWithShape="0">
                  <a:schemeClr val="bg2"/>
                </a:outerShdw>
              </a:effectLst>
              <a:latin typeface="Arial" panose="020B0604020202020204" pitchFamily="34" charset="0"/>
            </a:endParaRPr>
          </a:p>
        </p:txBody>
      </p:sp>
      <p:sp>
        <p:nvSpPr>
          <p:cNvPr id="14" name="Text Box 4"/>
          <p:cNvSpPr txBox="1">
            <a:spLocks noChangeArrowheads="1"/>
          </p:cNvSpPr>
          <p:nvPr/>
        </p:nvSpPr>
        <p:spPr bwMode="auto">
          <a:xfrm>
            <a:off x="284716" y="1954679"/>
            <a:ext cx="2050561" cy="53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844" b="1" dirty="0" smtClean="0">
                <a:effectLst>
                  <a:outerShdw blurRad="50800" dist="50800" dir="5400000" algn="ctr" rotWithShape="0">
                    <a:schemeClr val="bg2"/>
                  </a:outerShdw>
                </a:effectLst>
                <a:latin typeface="Arial" panose="020B0604020202020204" pitchFamily="34" charset="0"/>
              </a:rPr>
              <a:t>Extinguish</a:t>
            </a:r>
            <a:endParaRPr lang="en-US" altLang="en-US" sz="2844" b="1" dirty="0">
              <a:effectLst>
                <a:outerShdw blurRad="50800" dist="50800" dir="5400000" algn="ctr" rotWithShape="0">
                  <a:schemeClr val="bg2"/>
                </a:outerShdw>
              </a:effectLst>
              <a:latin typeface="Arial" panose="020B0604020202020204" pitchFamily="34" charset="0"/>
            </a:endParaRPr>
          </a:p>
        </p:txBody>
      </p:sp>
      <p:sp>
        <p:nvSpPr>
          <p:cNvPr id="15" name="Text Box 6"/>
          <p:cNvSpPr txBox="1">
            <a:spLocks noChangeArrowheads="1"/>
          </p:cNvSpPr>
          <p:nvPr/>
        </p:nvSpPr>
        <p:spPr bwMode="auto">
          <a:xfrm>
            <a:off x="123987" y="2608573"/>
            <a:ext cx="642355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800" b="1" dirty="0">
                <a:solidFill>
                  <a:srgbClr val="66FF33"/>
                </a:solidFill>
                <a:effectLst>
                  <a:outerShdw blurRad="50800" dist="50800" dir="5400000" algn="ctr" rotWithShape="0">
                    <a:schemeClr val="bg2"/>
                  </a:outerShdw>
                </a:effectLst>
                <a:latin typeface="Arial" panose="020B0604020202020204" pitchFamily="34" charset="0"/>
              </a:rPr>
              <a:t>IGR: Sterilizes the </a:t>
            </a:r>
            <a:r>
              <a:rPr lang="en-US" altLang="en-US" sz="2800" b="1" dirty="0" smtClean="0">
                <a:solidFill>
                  <a:srgbClr val="66FF33"/>
                </a:solidFill>
                <a:effectLst>
                  <a:outerShdw blurRad="50800" dist="50800" dir="5400000" algn="ctr" rotWithShape="0">
                    <a:schemeClr val="bg2"/>
                  </a:outerShdw>
                </a:effectLst>
                <a:latin typeface="Arial" panose="020B0604020202020204" pitchFamily="34" charset="0"/>
              </a:rPr>
              <a:t>Queen</a:t>
            </a:r>
          </a:p>
          <a:p>
            <a:pPr>
              <a:spcBef>
                <a:spcPct val="0"/>
              </a:spcBef>
              <a:buClrTx/>
              <a:buSzTx/>
              <a:buFontTx/>
              <a:buNone/>
            </a:pPr>
            <a:r>
              <a:rPr lang="en-US" altLang="en-US" sz="2800" b="1" dirty="0" smtClean="0">
                <a:solidFill>
                  <a:srgbClr val="66FF33"/>
                </a:solidFill>
                <a:effectLst>
                  <a:outerShdw blurRad="50800" dist="50800" dir="5400000" algn="ctr" rotWithShape="0">
                    <a:schemeClr val="bg2"/>
                  </a:outerShdw>
                </a:effectLst>
                <a:latin typeface="Arial" panose="020B0604020202020204" pitchFamily="34" charset="0"/>
              </a:rPr>
              <a:t>≈8 </a:t>
            </a:r>
            <a:r>
              <a:rPr lang="en-US" altLang="en-US" sz="2800" b="1" dirty="0" err="1" smtClean="0">
                <a:solidFill>
                  <a:srgbClr val="66FF33"/>
                </a:solidFill>
                <a:effectLst>
                  <a:outerShdw blurRad="50800" dist="50800" dir="5400000" algn="ctr" rotWithShape="0">
                    <a:schemeClr val="bg2"/>
                  </a:outerShdw>
                </a:effectLst>
                <a:latin typeface="Arial" panose="020B0604020202020204" pitchFamily="34" charset="0"/>
              </a:rPr>
              <a:t>wks</a:t>
            </a:r>
            <a:r>
              <a:rPr lang="en-US" altLang="en-US" sz="2800" b="1" dirty="0" smtClean="0">
                <a:solidFill>
                  <a:srgbClr val="66FF33"/>
                </a:solidFill>
                <a:effectLst>
                  <a:outerShdw blurRad="50800" dist="50800" dir="5400000" algn="ctr" rotWithShape="0">
                    <a:schemeClr val="bg2"/>
                  </a:outerShdw>
                </a:effectLst>
                <a:latin typeface="Arial" panose="020B0604020202020204" pitchFamily="34" charset="0"/>
              </a:rPr>
              <a:t> for optimal control</a:t>
            </a:r>
          </a:p>
          <a:p>
            <a:pPr>
              <a:spcBef>
                <a:spcPct val="0"/>
              </a:spcBef>
              <a:buClrTx/>
              <a:buSzTx/>
              <a:buNone/>
            </a:pPr>
            <a:r>
              <a:rPr lang="en-US" altLang="en-US" sz="2800" b="1" dirty="0">
                <a:solidFill>
                  <a:srgbClr val="66FF33"/>
                </a:solidFill>
                <a:effectLst>
                  <a:outerShdw blurRad="50800" dist="50800" dir="5400000" algn="ctr" rotWithShape="0">
                    <a:schemeClr val="bg2"/>
                  </a:outerShdw>
                </a:effectLst>
                <a:latin typeface="Arial" panose="020B0604020202020204" pitchFamily="34" charset="0"/>
              </a:rPr>
              <a:t>Rate: 1-1.5 lbs/A</a:t>
            </a:r>
          </a:p>
          <a:p>
            <a:pPr>
              <a:spcBef>
                <a:spcPct val="0"/>
              </a:spcBef>
              <a:buClrTx/>
              <a:buSzTx/>
              <a:buFontTx/>
              <a:buNone/>
            </a:pPr>
            <a:endParaRPr lang="en-US" altLang="en-US" sz="800" b="1"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r>
              <a:rPr lang="en-US" altLang="en-US" sz="2800" b="1" dirty="0" smtClean="0">
                <a:solidFill>
                  <a:srgbClr val="66FF33"/>
                </a:solidFill>
                <a:effectLst>
                  <a:outerShdw blurRad="50800" dist="50800" dir="5400000" algn="ctr" rotWithShape="0">
                    <a:schemeClr val="bg2"/>
                  </a:outerShdw>
                </a:effectLst>
                <a:latin typeface="Arial" panose="020B0604020202020204" pitchFamily="34" charset="0"/>
              </a:rPr>
              <a:t>Registered for use in Cropland</a:t>
            </a:r>
          </a:p>
          <a:p>
            <a:pPr>
              <a:spcBef>
                <a:spcPct val="0"/>
              </a:spcBef>
              <a:buClrTx/>
              <a:buSzTx/>
              <a:buFontTx/>
              <a:buNone/>
            </a:pPr>
            <a:r>
              <a:rPr lang="en-US" altLang="en-US" sz="2800" b="1" dirty="0" smtClean="0">
                <a:solidFill>
                  <a:srgbClr val="66FF33"/>
                </a:solidFill>
                <a:effectLst>
                  <a:outerShdw blurRad="50800" dist="50800" dir="5400000" algn="ctr" rotWithShape="0">
                    <a:schemeClr val="bg2"/>
                  </a:outerShdw>
                </a:effectLst>
                <a:latin typeface="Arial" panose="020B0604020202020204" pitchFamily="34" charset="0"/>
              </a:rPr>
              <a:t>including Gardens</a:t>
            </a:r>
          </a:p>
          <a:p>
            <a:pPr>
              <a:spcBef>
                <a:spcPct val="0"/>
              </a:spcBef>
              <a:buClrTx/>
              <a:buSzTx/>
              <a:buFontTx/>
              <a:buNone/>
            </a:pPr>
            <a:endParaRPr lang="en-US" altLang="en-US" sz="800" b="1" dirty="0" smtClean="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r>
              <a:rPr lang="en-US" sz="2400" b="1" dirty="0" smtClean="0">
                <a:effectLst>
                  <a:outerShdw blurRad="50800" dist="50800" dir="5400000" algn="ctr" rotWithShape="0">
                    <a:schemeClr val="bg2"/>
                  </a:outerShdw>
                </a:effectLst>
                <a:latin typeface="+mn-lt"/>
              </a:rPr>
              <a:t>Also public </a:t>
            </a:r>
            <a:r>
              <a:rPr lang="en-US" sz="2400" b="1" dirty="0">
                <a:effectLst>
                  <a:outerShdw blurRad="50800" dist="50800" dir="5400000" algn="ctr" rotWithShape="0">
                    <a:schemeClr val="bg2"/>
                  </a:outerShdw>
                </a:effectLst>
                <a:latin typeface="+mn-lt"/>
              </a:rPr>
              <a:t>areas, home lawns, </a:t>
            </a:r>
            <a:r>
              <a:rPr lang="en-US" sz="2400" b="1" dirty="0" smtClean="0">
                <a:effectLst>
                  <a:outerShdw blurRad="50800" dist="50800" dir="5400000" algn="ctr" rotWithShape="0">
                    <a:schemeClr val="bg2"/>
                  </a:outerShdw>
                </a:effectLst>
                <a:latin typeface="+mn-lt"/>
              </a:rPr>
              <a:t>&amp; pastures</a:t>
            </a:r>
            <a:endParaRPr lang="en-US" altLang="en-US" sz="2400" b="1" dirty="0">
              <a:effectLst>
                <a:outerShdw blurRad="50800" dist="50800" dir="5400000" algn="ctr" rotWithShape="0">
                  <a:schemeClr val="bg2"/>
                </a:outerShdw>
              </a:effectLst>
              <a:latin typeface="+mn-lt"/>
            </a:endParaRPr>
          </a:p>
        </p:txBody>
      </p:sp>
      <p:pic>
        <p:nvPicPr>
          <p:cNvPr id="2" name="Picture 1"/>
          <p:cNvPicPr>
            <a:picLocks noChangeAspect="1"/>
          </p:cNvPicPr>
          <p:nvPr/>
        </p:nvPicPr>
        <p:blipFill>
          <a:blip r:embed="rId4"/>
          <a:stretch>
            <a:fillRect/>
          </a:stretch>
        </p:blipFill>
        <p:spPr>
          <a:xfrm>
            <a:off x="8296910" y="5997619"/>
            <a:ext cx="847090" cy="739303"/>
          </a:xfrm>
          <a:prstGeom prst="rect">
            <a:avLst/>
          </a:prstGeom>
        </p:spPr>
      </p:pic>
    </p:spTree>
    <p:extLst>
      <p:ext uri="{BB962C8B-B14F-4D97-AF65-F5344CB8AC3E}">
        <p14:creationId xmlns:p14="http://schemas.microsoft.com/office/powerpoint/2010/main" val="269273583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6"/>
          <p:cNvSpPr>
            <a:spLocks noChangeArrowheads="1"/>
          </p:cNvSpPr>
          <p:nvPr/>
        </p:nvSpPr>
        <p:spPr bwMode="auto">
          <a:xfrm>
            <a:off x="123987" y="40419"/>
            <a:ext cx="8323194" cy="704850"/>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ctr" rotWithShape="0">
                    <a:schemeClr val="bg2"/>
                  </a:outerShdw>
                </a:effectLst>
                <a:latin typeface="Arial" charset="0"/>
              </a:rPr>
              <a:t>Management </a:t>
            </a:r>
            <a:r>
              <a:rPr lang="en-US" sz="4400" b="1" dirty="0" smtClean="0">
                <a:solidFill>
                  <a:srgbClr val="FFFF00"/>
                </a:solidFill>
                <a:effectLst>
                  <a:outerShdw blurRad="50800" dist="50800" dir="5400000" algn="ctr" rotWithShape="0">
                    <a:schemeClr val="bg2"/>
                  </a:outerShdw>
                </a:effectLst>
                <a:latin typeface="Arial" charset="0"/>
              </a:rPr>
              <a:t>Options for IFAs</a:t>
            </a:r>
            <a:endParaRPr lang="en-US" sz="4400" b="1" dirty="0">
              <a:solidFill>
                <a:srgbClr val="FFFF00"/>
              </a:solidFill>
              <a:effectLst>
                <a:outerShdw blurRad="50800" dist="50800" dir="5400000" algn="ctr" rotWithShape="0">
                  <a:schemeClr val="bg2"/>
                </a:outerShdw>
              </a:effectLst>
              <a:latin typeface="Arial" charset="0"/>
            </a:endParaRPr>
          </a:p>
        </p:txBody>
      </p:sp>
      <p:sp>
        <p:nvSpPr>
          <p:cNvPr id="22" name="Rectangle 17"/>
          <p:cNvSpPr>
            <a:spLocks noChangeArrowheads="1"/>
          </p:cNvSpPr>
          <p:nvPr/>
        </p:nvSpPr>
        <p:spPr bwMode="auto">
          <a:xfrm>
            <a:off x="165494" y="635660"/>
            <a:ext cx="3706116" cy="636587"/>
          </a:xfrm>
          <a:prstGeom prst="rect">
            <a:avLst/>
          </a:prstGeom>
          <a:noFill/>
          <a:ln w="9525">
            <a:noFill/>
            <a:miter lim="800000"/>
            <a:headEnd/>
            <a:tailEnd/>
          </a:ln>
          <a:effectLst/>
        </p:spPr>
        <p:txBody>
          <a:bodyPr lIns="92075" tIns="46038" rIns="92075" bIns="46038"/>
          <a:lstStyle/>
          <a:p>
            <a:pPr marL="342900" indent="-342900">
              <a:buClr>
                <a:schemeClr val="hlink"/>
              </a:buClr>
              <a:buSzPct val="65000"/>
            </a:pPr>
            <a:r>
              <a:rPr lang="en-US" sz="3600" b="1" dirty="0" smtClean="0">
                <a:effectLst>
                  <a:outerShdw blurRad="50800" dist="50800" dir="5400000" algn="ctr" rotWithShape="0">
                    <a:schemeClr val="bg2"/>
                  </a:outerShdw>
                </a:effectLst>
                <a:latin typeface="Arial" charset="0"/>
              </a:rPr>
              <a:t> </a:t>
            </a:r>
            <a:r>
              <a:rPr lang="en-US" sz="3200" b="1" dirty="0" smtClean="0">
                <a:solidFill>
                  <a:srgbClr val="FFC000"/>
                </a:solidFill>
                <a:effectLst>
                  <a:outerShdw blurRad="50800" dist="50800" dir="5400000" algn="ctr" rotWithShape="0">
                    <a:schemeClr val="bg2"/>
                  </a:outerShdw>
                </a:effectLst>
                <a:latin typeface="Arial" charset="0"/>
              </a:rPr>
              <a:t>Insecticidal Bait</a:t>
            </a:r>
            <a:endParaRPr lang="en-US" sz="1800" b="1" dirty="0">
              <a:solidFill>
                <a:srgbClr val="FFC000"/>
              </a:solidFill>
              <a:effectLst>
                <a:outerShdw blurRad="50800" dist="50800" dir="5400000" algn="ctr" rotWithShape="0">
                  <a:schemeClr val="bg2"/>
                </a:outerShdw>
              </a:effectLst>
              <a:latin typeface="Arial" charset="0"/>
            </a:endParaRPr>
          </a:p>
        </p:txBody>
      </p:sp>
      <p:sp>
        <p:nvSpPr>
          <p:cNvPr id="10" name="Text Box 3"/>
          <p:cNvSpPr txBox="1">
            <a:spLocks noChangeArrowheads="1"/>
          </p:cNvSpPr>
          <p:nvPr/>
        </p:nvSpPr>
        <p:spPr bwMode="auto">
          <a:xfrm>
            <a:off x="266898" y="1340510"/>
            <a:ext cx="3289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4000" b="1" u="none" dirty="0" smtClean="0">
                <a:solidFill>
                  <a:schemeClr val="tx2"/>
                </a:solidFill>
                <a:effectLst>
                  <a:outerShdw blurRad="50800" dist="50800" dir="5400000" algn="ctr" rotWithShape="0">
                    <a:schemeClr val="bg2"/>
                  </a:outerShdw>
                </a:effectLst>
                <a:latin typeface="Arial" panose="020B0604020202020204" pitchFamily="34" charset="0"/>
              </a:rPr>
              <a:t>pyriproxyfen</a:t>
            </a:r>
            <a:endParaRPr lang="en-US" altLang="en-US" sz="4000" b="1" u="none" dirty="0">
              <a:solidFill>
                <a:schemeClr val="tx2"/>
              </a:solidFill>
              <a:effectLst>
                <a:outerShdw blurRad="50800" dist="50800" dir="5400000" algn="ctr" rotWithShape="0">
                  <a:schemeClr val="bg2"/>
                </a:outerShdw>
              </a:effectLst>
              <a:latin typeface="Arial" panose="020B0604020202020204" pitchFamily="34" charset="0"/>
            </a:endParaRPr>
          </a:p>
        </p:txBody>
      </p:sp>
      <p:sp>
        <p:nvSpPr>
          <p:cNvPr id="11" name="Text Box 5"/>
          <p:cNvSpPr txBox="1">
            <a:spLocks noChangeArrowheads="1"/>
          </p:cNvSpPr>
          <p:nvPr/>
        </p:nvSpPr>
        <p:spPr bwMode="auto">
          <a:xfrm>
            <a:off x="266898" y="2060588"/>
            <a:ext cx="17175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None/>
            </a:pPr>
            <a:r>
              <a:rPr lang="en-US" altLang="en-US" b="1" dirty="0" smtClean="0">
                <a:effectLst>
                  <a:outerShdw blurRad="50800" dist="50800" dir="5400000" algn="ctr" rotWithShape="0">
                    <a:schemeClr val="bg2"/>
                  </a:outerShdw>
                </a:effectLst>
                <a:latin typeface="Arial" panose="020B0604020202020204" pitchFamily="34" charset="0"/>
              </a:rPr>
              <a:t>Esteem</a:t>
            </a:r>
            <a:endParaRPr lang="en-US" altLang="en-US" b="1" dirty="0">
              <a:effectLst>
                <a:outerShdw blurRad="50800" dist="50800" dir="5400000" algn="ctr" rotWithShape="0">
                  <a:schemeClr val="bg2"/>
                </a:outerShdw>
              </a:effectLst>
              <a:latin typeface="Arial" panose="020B0604020202020204" pitchFamily="34" charset="0"/>
              <a:cs typeface="Arial" panose="020B0604020202020204" pitchFamily="34" charset="0"/>
            </a:endParaRPr>
          </a:p>
        </p:txBody>
      </p:sp>
      <p:pic>
        <p:nvPicPr>
          <p:cNvPr id="16" name="Picture 6" descr="C:\Users\kloftin\Documents\Desktop stuff 2010\Esteem.jpg"/>
          <p:cNvPicPr>
            <a:picLocks noChangeAspect="1" noChangeArrowheads="1"/>
          </p:cNvPicPr>
          <p:nvPr/>
        </p:nvPicPr>
        <p:blipFill rotWithShape="1">
          <a:blip r:embed="rId3">
            <a:extLst>
              <a:ext uri="{28A0092B-C50C-407E-A947-70E740481C1C}">
                <a14:useLocalDpi xmlns:a14="http://schemas.microsoft.com/office/drawing/2010/main" val="0"/>
              </a:ext>
            </a:extLst>
          </a:blip>
          <a:srcRect l="11691" t="20435" r="23962" b="20144"/>
          <a:stretch/>
        </p:blipFill>
        <p:spPr bwMode="auto">
          <a:xfrm>
            <a:off x="5964616" y="1766673"/>
            <a:ext cx="2819461" cy="375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6"/>
          <p:cNvSpPr txBox="1">
            <a:spLocks noChangeArrowheads="1"/>
          </p:cNvSpPr>
          <p:nvPr/>
        </p:nvSpPr>
        <p:spPr bwMode="auto">
          <a:xfrm>
            <a:off x="165494" y="2909209"/>
            <a:ext cx="557101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800" b="1" dirty="0">
                <a:solidFill>
                  <a:srgbClr val="66FF33"/>
                </a:solidFill>
                <a:effectLst>
                  <a:outerShdw blurRad="50800" dist="50800" dir="5400000" algn="ctr" rotWithShape="0">
                    <a:schemeClr val="bg2"/>
                  </a:outerShdw>
                </a:effectLst>
                <a:latin typeface="Arial" panose="020B0604020202020204" pitchFamily="34" charset="0"/>
              </a:rPr>
              <a:t>IGR: Sterilizes the </a:t>
            </a:r>
            <a:r>
              <a:rPr lang="en-US" altLang="en-US" sz="2800" b="1" dirty="0" smtClean="0">
                <a:solidFill>
                  <a:srgbClr val="66FF33"/>
                </a:solidFill>
                <a:effectLst>
                  <a:outerShdw blurRad="50800" dist="50800" dir="5400000" algn="ctr" rotWithShape="0">
                    <a:schemeClr val="bg2"/>
                  </a:outerShdw>
                </a:effectLst>
                <a:latin typeface="Arial" panose="020B0604020202020204" pitchFamily="34" charset="0"/>
              </a:rPr>
              <a:t>Queen</a:t>
            </a:r>
          </a:p>
          <a:p>
            <a:pPr>
              <a:spcBef>
                <a:spcPct val="0"/>
              </a:spcBef>
              <a:buClrTx/>
              <a:buSzTx/>
              <a:buFontTx/>
              <a:buNone/>
            </a:pPr>
            <a:r>
              <a:rPr lang="en-US" altLang="en-US" sz="2800" b="1" dirty="0" smtClean="0">
                <a:solidFill>
                  <a:srgbClr val="66FF33"/>
                </a:solidFill>
                <a:effectLst>
                  <a:outerShdw blurRad="50800" dist="50800" dir="5400000" algn="ctr" rotWithShape="0">
                    <a:schemeClr val="bg2"/>
                  </a:outerShdw>
                </a:effectLst>
                <a:latin typeface="Arial" panose="020B0604020202020204" pitchFamily="34" charset="0"/>
              </a:rPr>
              <a:t>≈8 </a:t>
            </a:r>
            <a:r>
              <a:rPr lang="en-US" altLang="en-US" sz="2800" b="1" dirty="0" err="1" smtClean="0">
                <a:solidFill>
                  <a:srgbClr val="66FF33"/>
                </a:solidFill>
                <a:effectLst>
                  <a:outerShdw blurRad="50800" dist="50800" dir="5400000" algn="ctr" rotWithShape="0">
                    <a:schemeClr val="bg2"/>
                  </a:outerShdw>
                </a:effectLst>
                <a:latin typeface="Arial" panose="020B0604020202020204" pitchFamily="34" charset="0"/>
              </a:rPr>
              <a:t>wks</a:t>
            </a:r>
            <a:r>
              <a:rPr lang="en-US" altLang="en-US" sz="2800" b="1" dirty="0" smtClean="0">
                <a:solidFill>
                  <a:srgbClr val="66FF33"/>
                </a:solidFill>
                <a:effectLst>
                  <a:outerShdw blurRad="50800" dist="50800" dir="5400000" algn="ctr" rotWithShape="0">
                    <a:schemeClr val="bg2"/>
                  </a:outerShdw>
                </a:effectLst>
                <a:latin typeface="Arial" panose="020B0604020202020204" pitchFamily="34" charset="0"/>
              </a:rPr>
              <a:t> for optimal control</a:t>
            </a:r>
          </a:p>
          <a:p>
            <a:pPr>
              <a:spcBef>
                <a:spcPct val="0"/>
              </a:spcBef>
              <a:buClrTx/>
              <a:buSzTx/>
              <a:buNone/>
            </a:pPr>
            <a:r>
              <a:rPr lang="en-US" altLang="en-US" sz="2800" b="1" dirty="0">
                <a:solidFill>
                  <a:srgbClr val="66FF33"/>
                </a:solidFill>
                <a:effectLst>
                  <a:outerShdw blurRad="50800" dist="50800" dir="5400000" algn="ctr" rotWithShape="0">
                    <a:schemeClr val="bg2"/>
                  </a:outerShdw>
                </a:effectLst>
                <a:latin typeface="Arial" panose="020B0604020202020204" pitchFamily="34" charset="0"/>
              </a:rPr>
              <a:t>Rate: 1.5-2.0 lbs/A</a:t>
            </a:r>
          </a:p>
          <a:p>
            <a:pPr>
              <a:spcBef>
                <a:spcPct val="0"/>
              </a:spcBef>
              <a:buClrTx/>
              <a:buSzTx/>
              <a:buFontTx/>
              <a:buNone/>
            </a:pPr>
            <a:endParaRPr lang="en-US" altLang="en-US" sz="800" b="1" dirty="0" smtClean="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r>
              <a:rPr lang="en-US" altLang="en-US" sz="2400" b="1" dirty="0" smtClean="0">
                <a:effectLst>
                  <a:outerShdw blurRad="50800" dist="50800" dir="5400000" algn="ctr" rotWithShape="0">
                    <a:schemeClr val="bg2"/>
                  </a:outerShdw>
                </a:effectLst>
                <a:latin typeface="Arial" panose="020B0604020202020204" pitchFamily="34" charset="0"/>
              </a:rPr>
              <a:t>Ag use product registered for </a:t>
            </a:r>
            <a:r>
              <a:rPr lang="en-US" altLang="en-US" sz="2400" b="1" dirty="0" smtClean="0">
                <a:effectLst>
                  <a:outerShdw blurRad="50800" dist="50800" dir="5400000" algn="ctr" rotWithShape="0">
                    <a:schemeClr val="bg2"/>
                  </a:outerShdw>
                </a:effectLst>
                <a:latin typeface="+mn-lt"/>
              </a:rPr>
              <a:t>pastures &amp; </a:t>
            </a:r>
            <a:r>
              <a:rPr lang="en-US" sz="2400" b="1" dirty="0">
                <a:solidFill>
                  <a:srgbClr val="66FF33"/>
                </a:solidFill>
                <a:effectLst>
                  <a:outerShdw blurRad="50800" dist="50800" dir="5400000" algn="ctr" rotWithShape="0">
                    <a:schemeClr val="bg2"/>
                  </a:outerShdw>
                </a:effectLst>
                <a:latin typeface="+mn-lt"/>
              </a:rPr>
              <a:t>fruits, vegetables &amp; small fruit, strawberries</a:t>
            </a:r>
            <a:endParaRPr lang="en-US" altLang="en-US" sz="2400" b="1" dirty="0">
              <a:solidFill>
                <a:srgbClr val="66FF33"/>
              </a:solidFill>
              <a:effectLst>
                <a:outerShdw blurRad="50800" dist="50800" dir="5400000" algn="ctr" rotWithShape="0">
                  <a:schemeClr val="bg2"/>
                </a:outerShdw>
              </a:effectLst>
              <a:latin typeface="+mn-lt"/>
            </a:endParaRPr>
          </a:p>
        </p:txBody>
      </p:sp>
      <p:pic>
        <p:nvPicPr>
          <p:cNvPr id="14" name="Picture 13"/>
          <p:cNvPicPr>
            <a:picLocks noChangeAspect="1"/>
          </p:cNvPicPr>
          <p:nvPr/>
        </p:nvPicPr>
        <p:blipFill>
          <a:blip r:embed="rId4"/>
          <a:stretch>
            <a:fillRect/>
          </a:stretch>
        </p:blipFill>
        <p:spPr>
          <a:xfrm>
            <a:off x="8281027" y="5997619"/>
            <a:ext cx="847090" cy="739303"/>
          </a:xfrm>
          <a:prstGeom prst="rect">
            <a:avLst/>
          </a:prstGeom>
        </p:spPr>
      </p:pic>
    </p:spTree>
    <p:extLst>
      <p:ext uri="{BB962C8B-B14F-4D97-AF65-F5344CB8AC3E}">
        <p14:creationId xmlns:p14="http://schemas.microsoft.com/office/powerpoint/2010/main" val="183881420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6"/>
          <p:cNvSpPr>
            <a:spLocks noChangeArrowheads="1"/>
          </p:cNvSpPr>
          <p:nvPr/>
        </p:nvSpPr>
        <p:spPr bwMode="auto">
          <a:xfrm>
            <a:off x="123987" y="40419"/>
            <a:ext cx="8323194" cy="704850"/>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ctr" rotWithShape="0">
                    <a:schemeClr val="bg2"/>
                  </a:outerShdw>
                </a:effectLst>
                <a:latin typeface="Arial" charset="0"/>
              </a:rPr>
              <a:t>Management </a:t>
            </a:r>
            <a:r>
              <a:rPr lang="en-US" sz="4400" b="1" dirty="0" smtClean="0">
                <a:solidFill>
                  <a:srgbClr val="FFFF00"/>
                </a:solidFill>
                <a:effectLst>
                  <a:outerShdw blurRad="50800" dist="50800" dir="5400000" algn="ctr" rotWithShape="0">
                    <a:schemeClr val="bg2"/>
                  </a:outerShdw>
                </a:effectLst>
                <a:latin typeface="Arial" charset="0"/>
              </a:rPr>
              <a:t>Options for IFAs</a:t>
            </a:r>
            <a:endParaRPr lang="en-US" sz="4400" b="1" dirty="0">
              <a:solidFill>
                <a:srgbClr val="FFFF00"/>
              </a:solidFill>
              <a:effectLst>
                <a:outerShdw blurRad="50800" dist="50800" dir="5400000" algn="ctr" rotWithShape="0">
                  <a:schemeClr val="bg2"/>
                </a:outerShdw>
              </a:effectLst>
              <a:latin typeface="Arial" charset="0"/>
            </a:endParaRPr>
          </a:p>
        </p:txBody>
      </p:sp>
      <p:sp>
        <p:nvSpPr>
          <p:cNvPr id="13" name="Text Box 3"/>
          <p:cNvSpPr txBox="1">
            <a:spLocks noChangeArrowheads="1"/>
          </p:cNvSpPr>
          <p:nvPr/>
        </p:nvSpPr>
        <p:spPr bwMode="auto">
          <a:xfrm>
            <a:off x="165493" y="1176981"/>
            <a:ext cx="272455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4000" b="1" u="none" dirty="0" smtClean="0">
                <a:solidFill>
                  <a:schemeClr val="tx2"/>
                </a:solidFill>
                <a:effectLst>
                  <a:outerShdw blurRad="50800" dist="50800" dir="5400000" algn="ctr" rotWithShape="0">
                    <a:schemeClr val="bg2"/>
                  </a:outerShdw>
                </a:effectLst>
                <a:latin typeface="Arial" panose="020B0604020202020204" pitchFamily="34" charset="0"/>
              </a:rPr>
              <a:t>spinosad</a:t>
            </a:r>
            <a:endParaRPr lang="en-US" altLang="en-US" sz="4000" b="1" u="none" dirty="0">
              <a:effectLst>
                <a:outerShdw blurRad="50800" dist="50800" dir="5400000" algn="ctr" rotWithShape="0">
                  <a:schemeClr val="bg2"/>
                </a:outerShdw>
              </a:effectLst>
              <a:latin typeface="Arial" panose="020B0604020202020204" pitchFamily="34" charset="0"/>
            </a:endParaRPr>
          </a:p>
        </p:txBody>
      </p:sp>
      <p:sp>
        <p:nvSpPr>
          <p:cNvPr id="14" name="Text Box 4"/>
          <p:cNvSpPr txBox="1">
            <a:spLocks noChangeArrowheads="1"/>
          </p:cNvSpPr>
          <p:nvPr/>
        </p:nvSpPr>
        <p:spPr bwMode="auto">
          <a:xfrm>
            <a:off x="165493" y="1777970"/>
            <a:ext cx="493439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800" b="1" u="none" dirty="0" err="1" smtClean="0">
                <a:effectLst>
                  <a:outerShdw blurRad="50800" dist="50800" dir="5400000" algn="ctr" rotWithShape="0">
                    <a:schemeClr val="bg2"/>
                  </a:outerShdw>
                </a:effectLst>
                <a:latin typeface="Arial" panose="020B0604020202020204" pitchFamily="34" charset="0"/>
              </a:rPr>
              <a:t>Ferti-lome</a:t>
            </a:r>
            <a:r>
              <a:rPr lang="en-US" altLang="en-US" sz="2800" b="1" u="none" dirty="0" smtClean="0">
                <a:effectLst>
                  <a:outerShdw blurRad="50800" dist="50800" dir="5400000" algn="ctr" rotWithShape="0">
                    <a:schemeClr val="bg2"/>
                  </a:outerShdw>
                </a:effectLst>
                <a:latin typeface="Arial" panose="020B0604020202020204" pitchFamily="34" charset="0"/>
              </a:rPr>
              <a:t> Come &amp; Get It! Fire Ant Killer</a:t>
            </a:r>
            <a:endParaRPr lang="en-US" altLang="en-US" sz="2800" b="1" u="none" dirty="0">
              <a:effectLst>
                <a:outerShdw blurRad="50800" dist="50800" dir="5400000" algn="ctr" rotWithShape="0">
                  <a:schemeClr val="bg2"/>
                </a:outerShdw>
              </a:effectLst>
              <a:latin typeface="Arial" panose="020B0604020202020204" pitchFamily="34" charset="0"/>
            </a:endParaRPr>
          </a:p>
        </p:txBody>
      </p:sp>
      <p:sp>
        <p:nvSpPr>
          <p:cNvPr id="15" name="Text Box 5"/>
          <p:cNvSpPr txBox="1">
            <a:spLocks noChangeArrowheads="1"/>
          </p:cNvSpPr>
          <p:nvPr/>
        </p:nvSpPr>
        <p:spPr bwMode="auto">
          <a:xfrm>
            <a:off x="123987" y="3026180"/>
            <a:ext cx="8323194"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rPr>
              <a:t>Actual toxin: Kills the Queen</a:t>
            </a:r>
          </a:p>
          <a:p>
            <a:pPr>
              <a:spcBef>
                <a:spcPct val="0"/>
              </a:spcBef>
              <a:buClrTx/>
              <a:buSzTx/>
              <a:buFontTx/>
              <a:buNone/>
            </a:pPr>
            <a:r>
              <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rPr>
              <a:t>Controls </a:t>
            </a:r>
            <a:r>
              <a:rPr lang="en-US" altLang="en-US" sz="2800" b="1" u="none" dirty="0" smtClean="0">
                <a:solidFill>
                  <a:srgbClr val="66FF33"/>
                </a:solidFill>
                <a:effectLst>
                  <a:outerShdw blurRad="50800" dist="50800" dir="5400000" algn="ctr" rotWithShape="0">
                    <a:schemeClr val="bg2"/>
                  </a:outerShdw>
                </a:effectLst>
                <a:latin typeface="Arial" panose="020B0604020202020204" pitchFamily="34" charset="0"/>
              </a:rPr>
              <a:t>in </a:t>
            </a:r>
            <a:r>
              <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rPr>
              <a:t>2-4 </a:t>
            </a:r>
            <a:r>
              <a:rPr lang="en-US" altLang="en-US" sz="2800" b="1" u="none" dirty="0" err="1" smtClean="0">
                <a:solidFill>
                  <a:srgbClr val="66FF33"/>
                </a:solidFill>
                <a:effectLst>
                  <a:outerShdw blurRad="50800" dist="50800" dir="5400000" algn="ctr" rotWithShape="0">
                    <a:schemeClr val="bg2"/>
                  </a:outerShdw>
                </a:effectLst>
                <a:latin typeface="Arial" panose="020B0604020202020204" pitchFamily="34" charset="0"/>
              </a:rPr>
              <a:t>wks</a:t>
            </a:r>
            <a:endPar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r>
              <a:rPr lang="en-US" altLang="en-US" sz="2800" b="1" dirty="0" smtClean="0">
                <a:solidFill>
                  <a:srgbClr val="66FF33"/>
                </a:solidFill>
                <a:effectLst>
                  <a:outerShdw blurRad="50800" dist="50800" dir="5400000" algn="ctr" rotWithShape="0">
                    <a:schemeClr val="bg2"/>
                  </a:outerShdw>
                </a:effectLst>
                <a:latin typeface="Arial" panose="020B0604020202020204" pitchFamily="34" charset="0"/>
              </a:rPr>
              <a:t>RATE: 2.5-5.0 lbs/A</a:t>
            </a:r>
            <a:endPar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endParaRPr lang="en-US" altLang="en-US" sz="800" b="1" u="none" dirty="0" smtClean="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endParaRPr lang="en-US" altLang="en-US" sz="800" b="1"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endParaRPr lang="en-US" altLang="en-US" sz="800" b="1" u="none"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r>
              <a:rPr lang="en-US" altLang="en-US" sz="2400" b="1" u="none" dirty="0" smtClean="0">
                <a:effectLst>
                  <a:outerShdw blurRad="50800" dist="50800" dir="5400000" algn="ctr" rotWithShape="0">
                    <a:schemeClr val="bg2"/>
                  </a:outerShdw>
                </a:effectLst>
                <a:latin typeface="+mn-lt"/>
              </a:rPr>
              <a:t>Use in L</a:t>
            </a:r>
            <a:r>
              <a:rPr lang="en-US" sz="2400" b="1" dirty="0" smtClean="0">
                <a:effectLst>
                  <a:outerShdw blurRad="50800" dist="50800" dir="5400000" algn="ctr" rotWithShape="0">
                    <a:schemeClr val="bg2"/>
                  </a:outerShdw>
                </a:effectLst>
                <a:latin typeface="+mn-lt"/>
              </a:rPr>
              <a:t>awns, Turfgrass, Recreational Areas ( </a:t>
            </a:r>
            <a:r>
              <a:rPr lang="en-US" sz="2400" b="1" dirty="0">
                <a:effectLst>
                  <a:outerShdw blurRad="50800" dist="50800" dir="5400000" algn="ctr" rotWithShape="0">
                    <a:schemeClr val="bg2"/>
                  </a:outerShdw>
                </a:effectLst>
                <a:latin typeface="+mn-lt"/>
              </a:rPr>
              <a:t>including golf courses, parks, playgrounds, </a:t>
            </a:r>
            <a:r>
              <a:rPr lang="en-US" sz="2400" b="1" dirty="0" smtClean="0">
                <a:effectLst>
                  <a:outerShdw blurRad="50800" dist="50800" dir="5400000" algn="ctr" rotWithShape="0">
                    <a:schemeClr val="bg2"/>
                  </a:outerShdw>
                </a:effectLst>
                <a:latin typeface="+mn-lt"/>
              </a:rPr>
              <a:t>&amp; </a:t>
            </a:r>
            <a:r>
              <a:rPr lang="en-US" sz="2400" b="1" dirty="0">
                <a:effectLst>
                  <a:outerShdw blurRad="50800" dist="50800" dir="5400000" algn="ctr" rotWithShape="0">
                    <a:schemeClr val="bg2"/>
                  </a:outerShdw>
                </a:effectLst>
                <a:latin typeface="+mn-lt"/>
              </a:rPr>
              <a:t>playing </a:t>
            </a:r>
            <a:r>
              <a:rPr lang="en-US" sz="2400" b="1" dirty="0" smtClean="0">
                <a:effectLst>
                  <a:outerShdw blurRad="50800" dist="50800" dir="5400000" algn="ctr" rotWithShape="0">
                    <a:schemeClr val="bg2"/>
                  </a:outerShdw>
                </a:effectLst>
                <a:latin typeface="+mn-lt"/>
              </a:rPr>
              <a:t>fields), Ornamentals </a:t>
            </a:r>
            <a:r>
              <a:rPr lang="en-US" sz="2400" b="1" dirty="0">
                <a:effectLst>
                  <a:outerShdw blurRad="50800" dist="50800" dir="5400000" algn="ctr" rotWithShape="0">
                    <a:schemeClr val="bg2"/>
                  </a:outerShdw>
                </a:effectLst>
                <a:latin typeface="+mn-lt"/>
              </a:rPr>
              <a:t>growing outdoors, </a:t>
            </a:r>
            <a:r>
              <a:rPr lang="en-US" sz="2400" b="1" dirty="0">
                <a:solidFill>
                  <a:srgbClr val="66FF33"/>
                </a:solidFill>
                <a:effectLst>
                  <a:outerShdw blurRad="50800" dist="50800" dir="5400000" algn="ctr" rotWithShape="0">
                    <a:schemeClr val="bg2"/>
                  </a:outerShdw>
                </a:effectLst>
                <a:latin typeface="+mn-lt"/>
              </a:rPr>
              <a:t>Tree Nuts, Citrus, Stone Fruit, Tree Fruit, </a:t>
            </a:r>
            <a:r>
              <a:rPr lang="en-US" sz="2400" b="1" dirty="0" smtClean="0">
                <a:solidFill>
                  <a:srgbClr val="66FF33"/>
                </a:solidFill>
                <a:effectLst>
                  <a:outerShdw blurRad="50800" dist="50800" dir="5400000" algn="ctr" rotWithShape="0">
                    <a:schemeClr val="bg2"/>
                  </a:outerShdw>
                </a:effectLst>
                <a:latin typeface="+mn-lt"/>
              </a:rPr>
              <a:t>&amp; Vegetables</a:t>
            </a:r>
            <a:endParaRPr lang="en-US" altLang="en-US" sz="2400" b="1" u="none" dirty="0">
              <a:solidFill>
                <a:srgbClr val="66FF33"/>
              </a:solidFill>
              <a:effectLst>
                <a:outerShdw blurRad="50800" dist="50800" dir="5400000" algn="ctr" rotWithShape="0">
                  <a:schemeClr val="bg2"/>
                </a:outerShdw>
              </a:effectLst>
              <a:latin typeface="+mn-lt"/>
            </a:endParaRPr>
          </a:p>
        </p:txBody>
      </p:sp>
      <p:sp>
        <p:nvSpPr>
          <p:cNvPr id="9" name="Rectangle 17"/>
          <p:cNvSpPr>
            <a:spLocks noChangeArrowheads="1"/>
          </p:cNvSpPr>
          <p:nvPr/>
        </p:nvSpPr>
        <p:spPr bwMode="auto">
          <a:xfrm>
            <a:off x="165493" y="635660"/>
            <a:ext cx="3608839" cy="636587"/>
          </a:xfrm>
          <a:prstGeom prst="rect">
            <a:avLst/>
          </a:prstGeom>
          <a:noFill/>
          <a:ln w="9525">
            <a:noFill/>
            <a:miter lim="800000"/>
            <a:headEnd/>
            <a:tailEnd/>
          </a:ln>
          <a:effectLst/>
        </p:spPr>
        <p:txBody>
          <a:bodyPr lIns="92075" tIns="46038" rIns="92075" bIns="46038"/>
          <a:lstStyle/>
          <a:p>
            <a:pPr marL="342900" indent="-342900">
              <a:buClr>
                <a:schemeClr val="hlink"/>
              </a:buClr>
              <a:buSzPct val="65000"/>
            </a:pPr>
            <a:r>
              <a:rPr lang="en-US" sz="3600" b="1" dirty="0" smtClean="0">
                <a:effectLst>
                  <a:outerShdw blurRad="50800" dist="50800" dir="5400000" algn="ctr" rotWithShape="0">
                    <a:schemeClr val="bg2"/>
                  </a:outerShdw>
                </a:effectLst>
                <a:latin typeface="Arial" charset="0"/>
              </a:rPr>
              <a:t> </a:t>
            </a:r>
            <a:r>
              <a:rPr lang="en-US" sz="3200" b="1" dirty="0" smtClean="0">
                <a:solidFill>
                  <a:srgbClr val="FFC000"/>
                </a:solidFill>
                <a:effectLst>
                  <a:outerShdw blurRad="50800" dist="50800" dir="5400000" algn="ctr" rotWithShape="0">
                    <a:schemeClr val="bg2"/>
                  </a:outerShdw>
                </a:effectLst>
                <a:latin typeface="Arial" charset="0"/>
              </a:rPr>
              <a:t>Insecticidal Bait</a:t>
            </a:r>
            <a:endParaRPr lang="en-US" sz="1800" b="1" dirty="0">
              <a:solidFill>
                <a:srgbClr val="FFC000"/>
              </a:solidFill>
              <a:effectLst>
                <a:outerShdw blurRad="50800" dist="50800" dir="5400000" algn="ctr" rotWithShape="0">
                  <a:schemeClr val="bg2"/>
                </a:outerShdw>
              </a:effectLst>
              <a:latin typeface="Arial" charset="0"/>
            </a:endParaRPr>
          </a:p>
        </p:txBody>
      </p:sp>
      <p:pic>
        <p:nvPicPr>
          <p:cNvPr id="2" name="Picture 1"/>
          <p:cNvPicPr>
            <a:picLocks noChangeAspect="1"/>
          </p:cNvPicPr>
          <p:nvPr/>
        </p:nvPicPr>
        <p:blipFill rotWithShape="1">
          <a:blip r:embed="rId3"/>
          <a:srcRect l="15730" r="16639"/>
          <a:stretch/>
        </p:blipFill>
        <p:spPr>
          <a:xfrm>
            <a:off x="5875506" y="646966"/>
            <a:ext cx="2745470" cy="4059473"/>
          </a:xfrm>
          <a:prstGeom prst="rect">
            <a:avLst/>
          </a:prstGeom>
        </p:spPr>
      </p:pic>
      <p:sp>
        <p:nvSpPr>
          <p:cNvPr id="10" name="Text Box 4"/>
          <p:cNvSpPr txBox="1">
            <a:spLocks noChangeArrowheads="1"/>
          </p:cNvSpPr>
          <p:nvPr/>
        </p:nvSpPr>
        <p:spPr bwMode="auto">
          <a:xfrm>
            <a:off x="6323627" y="6367271"/>
            <a:ext cx="28203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1800" b="1" u="none" dirty="0" smtClean="0">
                <a:solidFill>
                  <a:srgbClr val="FFFF00"/>
                </a:solidFill>
                <a:effectLst>
                  <a:outerShdw blurRad="50800" dist="50800" dir="5400000" algn="ctr" rotWithShape="0">
                    <a:schemeClr val="bg2"/>
                  </a:outerShdw>
                </a:effectLst>
                <a:latin typeface="Arial" panose="020B0604020202020204" pitchFamily="34" charset="0"/>
              </a:rPr>
              <a:t>Formerly OMRI certified</a:t>
            </a:r>
            <a:endParaRPr lang="en-US" altLang="en-US" sz="1800" b="1" u="none" dirty="0">
              <a:solidFill>
                <a:srgbClr val="FFFF00"/>
              </a:solidFill>
              <a:effectLst>
                <a:outerShdw blurRad="50800" dist="50800" dir="5400000" algn="ctr" rotWithShape="0">
                  <a:schemeClr val="bg2"/>
                </a:outerShdw>
              </a:effectLst>
              <a:latin typeface="Arial" panose="020B0604020202020204" pitchFamily="34" charset="0"/>
            </a:endParaRPr>
          </a:p>
        </p:txBody>
      </p:sp>
    </p:spTree>
    <p:extLst>
      <p:ext uri="{BB962C8B-B14F-4D97-AF65-F5344CB8AC3E}">
        <p14:creationId xmlns:p14="http://schemas.microsoft.com/office/powerpoint/2010/main" val="355858883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6"/>
          <p:cNvSpPr>
            <a:spLocks noChangeArrowheads="1"/>
          </p:cNvSpPr>
          <p:nvPr/>
        </p:nvSpPr>
        <p:spPr bwMode="auto">
          <a:xfrm>
            <a:off x="123987" y="40419"/>
            <a:ext cx="8323194" cy="704850"/>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ctr" rotWithShape="0">
                    <a:schemeClr val="bg2"/>
                  </a:outerShdw>
                </a:effectLst>
                <a:latin typeface="Arial" charset="0"/>
              </a:rPr>
              <a:t>Management </a:t>
            </a:r>
            <a:r>
              <a:rPr lang="en-US" sz="4400" b="1" dirty="0" smtClean="0">
                <a:solidFill>
                  <a:srgbClr val="FFFF00"/>
                </a:solidFill>
                <a:effectLst>
                  <a:outerShdw blurRad="50800" dist="50800" dir="5400000" algn="ctr" rotWithShape="0">
                    <a:schemeClr val="bg2"/>
                  </a:outerShdw>
                </a:effectLst>
                <a:latin typeface="Arial" charset="0"/>
              </a:rPr>
              <a:t>Options for IFAs</a:t>
            </a:r>
            <a:endParaRPr lang="en-US" sz="4400" b="1" dirty="0">
              <a:solidFill>
                <a:srgbClr val="FFFF00"/>
              </a:solidFill>
              <a:effectLst>
                <a:outerShdw blurRad="50800" dist="50800" dir="5400000" algn="ctr" rotWithShape="0">
                  <a:schemeClr val="bg2"/>
                </a:outerShdw>
              </a:effectLst>
              <a:latin typeface="Arial" charset="0"/>
            </a:endParaRPr>
          </a:p>
        </p:txBody>
      </p:sp>
      <p:sp>
        <p:nvSpPr>
          <p:cNvPr id="6" name="Rectangle 17"/>
          <p:cNvSpPr>
            <a:spLocks noChangeArrowheads="1"/>
          </p:cNvSpPr>
          <p:nvPr/>
        </p:nvSpPr>
        <p:spPr bwMode="auto">
          <a:xfrm>
            <a:off x="165493" y="635660"/>
            <a:ext cx="3608839" cy="636587"/>
          </a:xfrm>
          <a:prstGeom prst="rect">
            <a:avLst/>
          </a:prstGeom>
          <a:noFill/>
          <a:ln w="9525">
            <a:noFill/>
            <a:miter lim="800000"/>
            <a:headEnd/>
            <a:tailEnd/>
          </a:ln>
          <a:effectLst/>
        </p:spPr>
        <p:txBody>
          <a:bodyPr lIns="92075" tIns="46038" rIns="92075" bIns="46038"/>
          <a:lstStyle/>
          <a:p>
            <a:pPr marL="342900" indent="-342900">
              <a:buClr>
                <a:schemeClr val="hlink"/>
              </a:buClr>
              <a:buSzPct val="65000"/>
            </a:pPr>
            <a:r>
              <a:rPr lang="en-US" sz="3600" b="1" dirty="0" smtClean="0">
                <a:effectLst>
                  <a:outerShdw blurRad="50800" dist="50800" dir="5400000" algn="ctr" rotWithShape="0">
                    <a:schemeClr val="bg2"/>
                  </a:outerShdw>
                </a:effectLst>
                <a:latin typeface="Arial" charset="0"/>
              </a:rPr>
              <a:t> </a:t>
            </a:r>
            <a:r>
              <a:rPr lang="en-US" sz="3200" b="1" dirty="0" smtClean="0">
                <a:solidFill>
                  <a:srgbClr val="FFC000"/>
                </a:solidFill>
                <a:effectLst>
                  <a:outerShdw blurRad="50800" dist="50800" dir="5400000" algn="ctr" rotWithShape="0">
                    <a:schemeClr val="bg2"/>
                  </a:outerShdw>
                </a:effectLst>
                <a:latin typeface="Arial" charset="0"/>
              </a:rPr>
              <a:t>Insecticidal Bait</a:t>
            </a:r>
            <a:endParaRPr lang="en-US" sz="1800" b="1" dirty="0">
              <a:solidFill>
                <a:srgbClr val="FFC000"/>
              </a:solidFill>
              <a:effectLst>
                <a:outerShdw blurRad="50800" dist="50800" dir="5400000" algn="ctr" rotWithShape="0">
                  <a:schemeClr val="bg2"/>
                </a:outerShdw>
              </a:effectLst>
              <a:latin typeface="Arial" charset="0"/>
            </a:endParaRPr>
          </a:p>
        </p:txBody>
      </p:sp>
      <p:pic>
        <p:nvPicPr>
          <p:cNvPr id="3" name="Picture 2"/>
          <p:cNvPicPr>
            <a:picLocks noChangeAspect="1"/>
          </p:cNvPicPr>
          <p:nvPr/>
        </p:nvPicPr>
        <p:blipFill rotWithShape="1">
          <a:blip r:embed="rId3"/>
          <a:srcRect l="6649" t="5832" r="9050" b="3360"/>
          <a:stretch/>
        </p:blipFill>
        <p:spPr>
          <a:xfrm>
            <a:off x="6268185" y="1330044"/>
            <a:ext cx="2700717" cy="4485333"/>
          </a:xfrm>
          <a:prstGeom prst="rect">
            <a:avLst/>
          </a:prstGeom>
        </p:spPr>
      </p:pic>
      <p:sp>
        <p:nvSpPr>
          <p:cNvPr id="8" name="Text Box 4"/>
          <p:cNvSpPr txBox="1">
            <a:spLocks noChangeArrowheads="1"/>
          </p:cNvSpPr>
          <p:nvPr/>
        </p:nvSpPr>
        <p:spPr bwMode="auto">
          <a:xfrm>
            <a:off x="165493" y="1264136"/>
            <a:ext cx="34163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3600" b="1" u="none" dirty="0" smtClean="0">
                <a:solidFill>
                  <a:schemeClr val="tx2"/>
                </a:solidFill>
                <a:effectLst>
                  <a:outerShdw blurRad="50800" dist="50800" dir="5400000" algn="ctr" rotWithShape="0">
                    <a:schemeClr val="bg2"/>
                  </a:outerShdw>
                </a:effectLst>
                <a:latin typeface="Arial" panose="020B0604020202020204" pitchFamily="34" charset="0"/>
              </a:rPr>
              <a:t>metaflumizone</a:t>
            </a:r>
            <a:endParaRPr lang="en-US" altLang="en-US" sz="2400" b="1" u="none" dirty="0">
              <a:effectLst>
                <a:outerShdw blurRad="50800" dist="50800" dir="5400000" algn="ctr" rotWithShape="0">
                  <a:schemeClr val="bg2"/>
                </a:outerShdw>
              </a:effectLst>
              <a:latin typeface="Arial" panose="020B0604020202020204" pitchFamily="34" charset="0"/>
            </a:endParaRPr>
          </a:p>
        </p:txBody>
      </p:sp>
      <p:sp>
        <p:nvSpPr>
          <p:cNvPr id="9" name="Text Box 5"/>
          <p:cNvSpPr txBox="1">
            <a:spLocks noChangeArrowheads="1"/>
          </p:cNvSpPr>
          <p:nvPr/>
        </p:nvSpPr>
        <p:spPr bwMode="auto">
          <a:xfrm>
            <a:off x="165493" y="1791114"/>
            <a:ext cx="42458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b="1" u="none"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Altrevin Fire </a:t>
            </a:r>
            <a:r>
              <a:rPr lang="en-US" altLang="en-US" b="1" u="none" dirty="0">
                <a:effectLst>
                  <a:outerShdw blurRad="50800" dist="50800" dir="5400000" algn="ctr" rotWithShape="0">
                    <a:schemeClr val="bg2"/>
                  </a:outerShdw>
                </a:effectLst>
                <a:latin typeface="Arial" panose="020B0604020202020204" pitchFamily="34" charset="0"/>
                <a:cs typeface="Arial" panose="020B0604020202020204" pitchFamily="34" charset="0"/>
              </a:rPr>
              <a:t>Ant </a:t>
            </a:r>
            <a:r>
              <a:rPr lang="en-US" altLang="en-US" b="1" u="none"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Bait</a:t>
            </a:r>
            <a:endParaRPr lang="en-US" altLang="en-US" b="1" u="none" dirty="0">
              <a:effectLst>
                <a:outerShdw blurRad="50800" dist="50800" dir="5400000" algn="ctr" rotWithShape="0">
                  <a:schemeClr val="bg2"/>
                </a:outerShdw>
              </a:effectLst>
              <a:latin typeface="Arial" panose="020B0604020202020204" pitchFamily="34" charset="0"/>
              <a:cs typeface="Arial" panose="020B0604020202020204" pitchFamily="34" charset="0"/>
            </a:endParaRPr>
          </a:p>
        </p:txBody>
      </p:sp>
      <p:sp>
        <p:nvSpPr>
          <p:cNvPr id="10" name="Text Box 6"/>
          <p:cNvSpPr txBox="1">
            <a:spLocks noChangeArrowheads="1"/>
          </p:cNvSpPr>
          <p:nvPr/>
        </p:nvSpPr>
        <p:spPr bwMode="auto">
          <a:xfrm>
            <a:off x="123987" y="2375889"/>
            <a:ext cx="637409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rPr>
              <a:t>Actual toxin: Kills the Queen</a:t>
            </a:r>
          </a:p>
          <a:p>
            <a:pPr>
              <a:spcBef>
                <a:spcPct val="0"/>
              </a:spcBef>
              <a:buClrTx/>
              <a:buSzTx/>
              <a:buFontTx/>
              <a:buNone/>
            </a:pPr>
            <a:r>
              <a:rPr lang="en-US" altLang="en-US" sz="2800" b="1" u="none" dirty="0" smtClean="0">
                <a:solidFill>
                  <a:srgbClr val="66FF33"/>
                </a:solidFill>
                <a:effectLst>
                  <a:outerShdw blurRad="50800" dist="50800" dir="5400000" algn="ctr" rotWithShape="0">
                    <a:schemeClr val="bg2"/>
                  </a:outerShdw>
                </a:effectLst>
                <a:latin typeface="Arial" panose="020B0604020202020204" pitchFamily="34" charset="0"/>
              </a:rPr>
              <a:t>One </a:t>
            </a:r>
            <a:r>
              <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rPr>
              <a:t>of </a:t>
            </a:r>
            <a:r>
              <a:rPr lang="en-US" altLang="en-US" sz="2800" b="1" u="none" dirty="0" smtClean="0">
                <a:solidFill>
                  <a:srgbClr val="66FF33"/>
                </a:solidFill>
                <a:effectLst>
                  <a:outerShdw blurRad="50800" dist="50800" dir="5400000" algn="ctr" rotWithShape="0">
                    <a:schemeClr val="bg2"/>
                  </a:outerShdw>
                </a:effectLst>
                <a:latin typeface="Arial" panose="020B0604020202020204" pitchFamily="34" charset="0"/>
              </a:rPr>
              <a:t>quickest </a:t>
            </a:r>
            <a:r>
              <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rPr>
              <a:t>acting </a:t>
            </a:r>
            <a:r>
              <a:rPr lang="en-US" altLang="en-US" sz="2800" b="1" u="none" dirty="0" smtClean="0">
                <a:solidFill>
                  <a:srgbClr val="66FF33"/>
                </a:solidFill>
                <a:effectLst>
                  <a:outerShdw blurRad="50800" dist="50800" dir="5400000" algn="ctr" rotWithShape="0">
                    <a:schemeClr val="bg2"/>
                  </a:outerShdw>
                </a:effectLst>
                <a:latin typeface="Arial" panose="020B0604020202020204" pitchFamily="34" charset="0"/>
              </a:rPr>
              <a:t>IFA </a:t>
            </a:r>
            <a:r>
              <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rPr>
              <a:t>baits</a:t>
            </a:r>
          </a:p>
          <a:p>
            <a:pPr>
              <a:spcBef>
                <a:spcPct val="0"/>
              </a:spcBef>
              <a:buClrTx/>
              <a:buSzTx/>
              <a:buFontTx/>
              <a:buNone/>
            </a:pPr>
            <a:r>
              <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rPr>
              <a:t>Controls within a few </a:t>
            </a:r>
            <a:r>
              <a:rPr lang="en-US" altLang="en-US" sz="2800" b="1" u="none" dirty="0" smtClean="0">
                <a:solidFill>
                  <a:srgbClr val="66FF33"/>
                </a:solidFill>
                <a:effectLst>
                  <a:outerShdw blurRad="50800" dist="50800" dir="5400000" algn="ctr" rotWithShape="0">
                    <a:schemeClr val="bg2"/>
                  </a:outerShdw>
                </a:effectLst>
                <a:latin typeface="Arial" panose="020B0604020202020204" pitchFamily="34" charset="0"/>
              </a:rPr>
              <a:t>days</a:t>
            </a:r>
          </a:p>
          <a:p>
            <a:pPr>
              <a:spcBef>
                <a:spcPct val="0"/>
              </a:spcBef>
              <a:buClrTx/>
              <a:buSzTx/>
              <a:buNone/>
            </a:pPr>
            <a:r>
              <a:rPr lang="en-US" altLang="en-US" sz="2800" b="1" dirty="0">
                <a:solidFill>
                  <a:srgbClr val="66FF33"/>
                </a:solidFill>
                <a:effectLst>
                  <a:outerShdw blurRad="50800" dist="50800" dir="5400000" algn="ctr" rotWithShape="0">
                    <a:schemeClr val="bg2"/>
                  </a:outerShdw>
                </a:effectLst>
                <a:latin typeface="Arial" panose="020B0604020202020204" pitchFamily="34" charset="0"/>
              </a:rPr>
              <a:t>RATE: </a:t>
            </a:r>
            <a:r>
              <a:rPr lang="en-US" altLang="en-US" sz="2800" b="1" dirty="0" smtClean="0">
                <a:solidFill>
                  <a:srgbClr val="66FF33"/>
                </a:solidFill>
                <a:effectLst>
                  <a:outerShdw blurRad="50800" dist="50800" dir="5400000" algn="ctr" rotWithShape="0">
                    <a:schemeClr val="bg2"/>
                  </a:outerShdw>
                </a:effectLst>
                <a:latin typeface="Arial" panose="020B0604020202020204" pitchFamily="34" charset="0"/>
              </a:rPr>
              <a:t>1.5 lbs/A</a:t>
            </a:r>
          </a:p>
          <a:p>
            <a:pPr>
              <a:spcBef>
                <a:spcPct val="0"/>
              </a:spcBef>
              <a:buClrTx/>
              <a:buSzTx/>
              <a:buNone/>
            </a:pPr>
            <a:endParaRPr lang="en-US" altLang="en-US" sz="800" b="1"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None/>
            </a:pPr>
            <a:r>
              <a:rPr lang="en-US" sz="2400" b="1" dirty="0" smtClean="0">
                <a:effectLst>
                  <a:outerShdw blurRad="50800" dist="50800" dir="5400000" algn="ctr" rotWithShape="0">
                    <a:schemeClr val="bg2"/>
                  </a:outerShdw>
                </a:effectLst>
                <a:latin typeface="+mn-lt"/>
              </a:rPr>
              <a:t>Use in </a:t>
            </a:r>
            <a:r>
              <a:rPr lang="en-US" sz="2400" b="1" dirty="0">
                <a:solidFill>
                  <a:srgbClr val="66FF33"/>
                </a:solidFill>
                <a:effectLst>
                  <a:outerShdw blurRad="50800" dist="50800" dir="5400000" algn="ctr" rotWithShape="0">
                    <a:schemeClr val="bg2"/>
                  </a:outerShdw>
                </a:effectLst>
                <a:latin typeface="+mn-lt"/>
              </a:rPr>
              <a:t>citrus orchards, tree nut orchards, grape vineyards, nonbearing stone &amp; pome fruit orchards, </a:t>
            </a:r>
            <a:r>
              <a:rPr lang="en-US" sz="2400" b="1" dirty="0" smtClean="0">
                <a:solidFill>
                  <a:srgbClr val="66FF33"/>
                </a:solidFill>
                <a:effectLst>
                  <a:outerShdw blurRad="50800" dist="50800" dir="5400000" algn="ctr" rotWithShape="0">
                    <a:schemeClr val="bg2"/>
                  </a:outerShdw>
                </a:effectLst>
                <a:latin typeface="+mn-lt"/>
              </a:rPr>
              <a:t>&amp; nurseries </a:t>
            </a:r>
            <a:r>
              <a:rPr lang="en-US" sz="2400" b="1" dirty="0">
                <a:solidFill>
                  <a:srgbClr val="66FF33"/>
                </a:solidFill>
                <a:effectLst>
                  <a:outerShdw blurRad="50800" dist="50800" dir="5400000" algn="ctr" rotWithShape="0">
                    <a:schemeClr val="bg2"/>
                  </a:outerShdw>
                </a:effectLst>
                <a:latin typeface="+mn-lt"/>
              </a:rPr>
              <a:t>containing nonbearing container or field-grown stone </a:t>
            </a:r>
            <a:r>
              <a:rPr lang="en-US" sz="2400" b="1" dirty="0" smtClean="0">
                <a:solidFill>
                  <a:srgbClr val="66FF33"/>
                </a:solidFill>
                <a:effectLst>
                  <a:outerShdw blurRad="50800" dist="50800" dir="5400000" algn="ctr" rotWithShape="0">
                    <a:schemeClr val="bg2"/>
                  </a:outerShdw>
                </a:effectLst>
                <a:latin typeface="+mn-lt"/>
              </a:rPr>
              <a:t>&amp; </a:t>
            </a:r>
            <a:r>
              <a:rPr lang="en-US" sz="2400" b="1" dirty="0">
                <a:solidFill>
                  <a:srgbClr val="66FF33"/>
                </a:solidFill>
                <a:effectLst>
                  <a:outerShdw blurRad="50800" dist="50800" dir="5400000" algn="ctr" rotWithShape="0">
                    <a:schemeClr val="bg2"/>
                  </a:outerShdw>
                </a:effectLst>
                <a:latin typeface="+mn-lt"/>
              </a:rPr>
              <a:t>pome fruit tree stock</a:t>
            </a:r>
            <a:endParaRPr lang="en-US" altLang="en-US" sz="2400" b="1" dirty="0">
              <a:solidFill>
                <a:srgbClr val="66FF33"/>
              </a:solidFill>
              <a:effectLst>
                <a:outerShdw blurRad="50800" dist="50800" dir="5400000" algn="ctr" rotWithShape="0">
                  <a:schemeClr val="bg2"/>
                </a:outerShdw>
              </a:effectLst>
              <a:latin typeface="+mn-lt"/>
            </a:endParaRPr>
          </a:p>
        </p:txBody>
      </p:sp>
    </p:spTree>
    <p:extLst>
      <p:ext uri="{BB962C8B-B14F-4D97-AF65-F5344CB8AC3E}">
        <p14:creationId xmlns:p14="http://schemas.microsoft.com/office/powerpoint/2010/main" val="43557434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6"/>
          <p:cNvSpPr>
            <a:spLocks noChangeArrowheads="1"/>
          </p:cNvSpPr>
          <p:nvPr/>
        </p:nvSpPr>
        <p:spPr bwMode="auto">
          <a:xfrm>
            <a:off x="123987" y="40419"/>
            <a:ext cx="8323194" cy="704850"/>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tl">
                    <a:srgbClr val="000000"/>
                  </a:outerShdw>
                </a:effectLst>
                <a:latin typeface="Arial" charset="0"/>
              </a:rPr>
              <a:t>Management </a:t>
            </a:r>
            <a:r>
              <a:rPr lang="en-US" sz="4400" b="1" dirty="0" smtClean="0">
                <a:solidFill>
                  <a:srgbClr val="FFFF00"/>
                </a:solidFill>
                <a:effectLst>
                  <a:outerShdw blurRad="50800" dist="50800" dir="5400000" algn="tl">
                    <a:srgbClr val="000000"/>
                  </a:outerShdw>
                </a:effectLst>
                <a:latin typeface="Arial" charset="0"/>
              </a:rPr>
              <a:t>Options for IFAs</a:t>
            </a:r>
            <a:endParaRPr lang="en-US" sz="4400" b="1" dirty="0">
              <a:solidFill>
                <a:srgbClr val="FFFF00"/>
              </a:solidFill>
              <a:effectLst>
                <a:outerShdw blurRad="50800" dist="50800" dir="5400000" algn="tl">
                  <a:srgbClr val="000000"/>
                </a:outerShdw>
              </a:effectLst>
              <a:latin typeface="Arial" charset="0"/>
            </a:endParaRPr>
          </a:p>
        </p:txBody>
      </p:sp>
      <p:sp>
        <p:nvSpPr>
          <p:cNvPr id="6" name="Rectangle 17"/>
          <p:cNvSpPr>
            <a:spLocks noChangeArrowheads="1"/>
          </p:cNvSpPr>
          <p:nvPr/>
        </p:nvSpPr>
        <p:spPr bwMode="auto">
          <a:xfrm>
            <a:off x="165493" y="635660"/>
            <a:ext cx="3608839" cy="636587"/>
          </a:xfrm>
          <a:prstGeom prst="rect">
            <a:avLst/>
          </a:prstGeom>
          <a:noFill/>
          <a:ln w="9525">
            <a:noFill/>
            <a:miter lim="800000"/>
            <a:headEnd/>
            <a:tailEnd/>
          </a:ln>
          <a:effectLst/>
        </p:spPr>
        <p:txBody>
          <a:bodyPr lIns="92075" tIns="46038" rIns="92075" bIns="46038"/>
          <a:lstStyle/>
          <a:p>
            <a:pPr marL="342900" indent="-342900">
              <a:buClr>
                <a:schemeClr val="hlink"/>
              </a:buClr>
              <a:buSzPct val="65000"/>
            </a:pPr>
            <a:r>
              <a:rPr lang="en-US" sz="3600" b="1" dirty="0" smtClean="0">
                <a:effectLst>
                  <a:outerShdw blurRad="38100" dist="38100" dir="2700000" algn="tl">
                    <a:srgbClr val="000000"/>
                  </a:outerShdw>
                </a:effectLst>
                <a:latin typeface="Arial" charset="0"/>
              </a:rPr>
              <a:t> </a:t>
            </a:r>
            <a:r>
              <a:rPr lang="en-US" sz="3200" b="1" dirty="0" smtClean="0">
                <a:solidFill>
                  <a:srgbClr val="FFC000"/>
                </a:solidFill>
                <a:effectLst>
                  <a:outerShdw blurRad="50800" dist="50800" dir="5400000" algn="tl">
                    <a:srgbClr val="000000"/>
                  </a:outerShdw>
                </a:effectLst>
                <a:latin typeface="Arial" charset="0"/>
              </a:rPr>
              <a:t>Insecticidal Bait</a:t>
            </a:r>
            <a:endParaRPr lang="en-US" sz="1800" b="1" dirty="0">
              <a:solidFill>
                <a:srgbClr val="FFC000"/>
              </a:solidFill>
              <a:effectLst>
                <a:outerShdw blurRad="50800" dist="50800" dir="5400000" algn="tl">
                  <a:srgbClr val="000000"/>
                </a:outerShdw>
              </a:effectLst>
              <a:latin typeface="Arial" charset="0"/>
            </a:endParaRPr>
          </a:p>
        </p:txBody>
      </p:sp>
      <p:pic>
        <p:nvPicPr>
          <p:cNvPr id="2" name="Picture 1"/>
          <p:cNvPicPr>
            <a:picLocks noChangeAspect="1"/>
          </p:cNvPicPr>
          <p:nvPr/>
        </p:nvPicPr>
        <p:blipFill>
          <a:blip r:embed="rId3"/>
          <a:stretch>
            <a:fillRect/>
          </a:stretch>
        </p:blipFill>
        <p:spPr>
          <a:xfrm>
            <a:off x="5622588" y="1108952"/>
            <a:ext cx="3354420" cy="4564987"/>
          </a:xfrm>
          <a:prstGeom prst="rect">
            <a:avLst/>
          </a:prstGeom>
        </p:spPr>
      </p:pic>
      <p:sp>
        <p:nvSpPr>
          <p:cNvPr id="7" name="Text Box 4"/>
          <p:cNvSpPr txBox="1">
            <a:spLocks noChangeArrowheads="1"/>
          </p:cNvSpPr>
          <p:nvPr/>
        </p:nvSpPr>
        <p:spPr bwMode="auto">
          <a:xfrm>
            <a:off x="165493" y="1617545"/>
            <a:ext cx="24673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3600" b="1" u="none" dirty="0" smtClean="0">
                <a:solidFill>
                  <a:schemeClr val="tx2"/>
                </a:solidFill>
                <a:effectLst>
                  <a:outerShdw blurRad="50800" dist="50800" dir="5400000" algn="ctr" rotWithShape="0">
                    <a:schemeClr val="bg2"/>
                  </a:outerShdw>
                </a:effectLst>
                <a:latin typeface="Arial" panose="020B0604020202020204" pitchFamily="34" charset="0"/>
              </a:rPr>
              <a:t>abamectin</a:t>
            </a:r>
            <a:endParaRPr lang="en-US" altLang="en-US" sz="2400" b="1" u="none" dirty="0">
              <a:effectLst>
                <a:outerShdw blurRad="50800" dist="50800" dir="5400000" algn="ctr" rotWithShape="0">
                  <a:schemeClr val="bg2"/>
                </a:outerShdw>
              </a:effectLst>
              <a:latin typeface="Arial" panose="020B0604020202020204" pitchFamily="34" charset="0"/>
            </a:endParaRPr>
          </a:p>
        </p:txBody>
      </p:sp>
      <p:sp>
        <p:nvSpPr>
          <p:cNvPr id="8" name="Text Box 5"/>
          <p:cNvSpPr txBox="1">
            <a:spLocks noChangeArrowheads="1"/>
          </p:cNvSpPr>
          <p:nvPr/>
        </p:nvSpPr>
        <p:spPr bwMode="auto">
          <a:xfrm>
            <a:off x="165493" y="2144523"/>
            <a:ext cx="32199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b="1" u="none"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Clinch Ant Bait</a:t>
            </a:r>
            <a:endParaRPr lang="en-US" altLang="en-US" b="1" u="none" dirty="0">
              <a:effectLst>
                <a:outerShdw blurRad="50800" dist="50800" dir="5400000" algn="ctr" rotWithShape="0">
                  <a:schemeClr val="bg2"/>
                </a:outerShdw>
              </a:effectLst>
              <a:latin typeface="Arial" panose="020B0604020202020204" pitchFamily="34" charset="0"/>
              <a:cs typeface="Arial" panose="020B0604020202020204" pitchFamily="34" charset="0"/>
            </a:endParaRPr>
          </a:p>
        </p:txBody>
      </p:sp>
      <p:sp>
        <p:nvSpPr>
          <p:cNvPr id="9" name="Text Box 6"/>
          <p:cNvSpPr txBox="1">
            <a:spLocks noChangeArrowheads="1"/>
          </p:cNvSpPr>
          <p:nvPr/>
        </p:nvSpPr>
        <p:spPr bwMode="auto">
          <a:xfrm>
            <a:off x="123987" y="3601574"/>
            <a:ext cx="637409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800" b="1" u="none" dirty="0" smtClean="0">
                <a:solidFill>
                  <a:srgbClr val="66FF33"/>
                </a:solidFill>
                <a:effectLst>
                  <a:outerShdw blurRad="50800" dist="50800" dir="5400000" algn="ctr" rotWithShape="0">
                    <a:schemeClr val="bg2"/>
                  </a:outerShdw>
                </a:effectLst>
                <a:latin typeface="Arial" panose="020B0604020202020204" pitchFamily="34" charset="0"/>
              </a:rPr>
              <a:t>Toxin &amp; Queen </a:t>
            </a:r>
            <a:r>
              <a:rPr lang="en-US" altLang="en-US" sz="2800" b="1" u="none" dirty="0" err="1" smtClean="0">
                <a:solidFill>
                  <a:srgbClr val="66FF33"/>
                </a:solidFill>
                <a:effectLst>
                  <a:outerShdw blurRad="50800" dist="50800" dir="5400000" algn="ctr" rotWithShape="0">
                    <a:schemeClr val="bg2"/>
                  </a:outerShdw>
                </a:effectLst>
                <a:latin typeface="Arial" panose="020B0604020202020204" pitchFamily="34" charset="0"/>
              </a:rPr>
              <a:t>Sterilant</a:t>
            </a:r>
            <a:endPar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None/>
            </a:pPr>
            <a:r>
              <a:rPr lang="en-US" altLang="en-US" sz="2800" b="1" dirty="0" smtClean="0">
                <a:solidFill>
                  <a:srgbClr val="66FF33"/>
                </a:solidFill>
                <a:effectLst>
                  <a:outerShdw blurRad="50800" dist="50800" dir="5400000" algn="ctr" rotWithShape="0">
                    <a:schemeClr val="bg2"/>
                  </a:outerShdw>
                </a:effectLst>
                <a:latin typeface="Arial" panose="020B0604020202020204" pitchFamily="34" charset="0"/>
              </a:rPr>
              <a:t>RATE</a:t>
            </a:r>
            <a:r>
              <a:rPr lang="en-US" altLang="en-US" sz="2800" b="1" dirty="0">
                <a:solidFill>
                  <a:srgbClr val="66FF33"/>
                </a:solidFill>
                <a:effectLst>
                  <a:outerShdw blurRad="50800" dist="50800" dir="5400000" algn="ctr" rotWithShape="0">
                    <a:schemeClr val="bg2"/>
                  </a:outerShdw>
                </a:effectLst>
                <a:latin typeface="Arial" panose="020B0604020202020204" pitchFamily="34" charset="0"/>
              </a:rPr>
              <a:t>: </a:t>
            </a:r>
            <a:r>
              <a:rPr lang="en-US" altLang="en-US" sz="2800" b="1" dirty="0" smtClean="0">
                <a:solidFill>
                  <a:srgbClr val="66FF33"/>
                </a:solidFill>
                <a:effectLst>
                  <a:outerShdw blurRad="50800" dist="50800" dir="5400000" algn="ctr" rotWithShape="0">
                    <a:schemeClr val="bg2"/>
                  </a:outerShdw>
                </a:effectLst>
                <a:latin typeface="Arial" panose="020B0604020202020204" pitchFamily="34" charset="0"/>
              </a:rPr>
              <a:t>1.0 lb/A</a:t>
            </a:r>
          </a:p>
          <a:p>
            <a:pPr>
              <a:spcBef>
                <a:spcPct val="0"/>
              </a:spcBef>
              <a:buClrTx/>
              <a:buSzTx/>
              <a:buNone/>
            </a:pPr>
            <a:endParaRPr lang="en-US" altLang="en-US" sz="800" b="1"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None/>
            </a:pPr>
            <a:r>
              <a:rPr lang="en-US" sz="2400" b="1" dirty="0" smtClean="0">
                <a:effectLst>
                  <a:outerShdw blurRad="50800" dist="50800" dir="5400000" algn="ctr" rotWithShape="0">
                    <a:schemeClr val="bg2"/>
                  </a:outerShdw>
                </a:effectLst>
                <a:latin typeface="+mn-lt"/>
              </a:rPr>
              <a:t>Use on </a:t>
            </a:r>
            <a:r>
              <a:rPr lang="en-US" sz="2400" b="1" dirty="0">
                <a:effectLst>
                  <a:outerShdw blurRad="50800" dist="50800" dir="5400000" algn="ctr" rotWithShape="0">
                    <a:schemeClr val="bg2"/>
                  </a:outerShdw>
                </a:effectLst>
                <a:latin typeface="+mn-lt"/>
              </a:rPr>
              <a:t>many</a:t>
            </a:r>
            <a:r>
              <a:rPr lang="en-US" sz="2400" b="1" dirty="0">
                <a:solidFill>
                  <a:srgbClr val="66FF33"/>
                </a:solidFill>
                <a:effectLst>
                  <a:outerShdw blurRad="50800" dist="50800" dir="5400000" algn="ctr" rotWithShape="0">
                    <a:schemeClr val="bg2"/>
                  </a:outerShdw>
                </a:effectLst>
                <a:latin typeface="+mn-lt"/>
              </a:rPr>
              <a:t> Tree Fruit &amp; Nut Crops, Vegetables, Grapes, </a:t>
            </a:r>
            <a:r>
              <a:rPr lang="en-US" sz="2400" b="1" dirty="0" smtClean="0">
                <a:solidFill>
                  <a:srgbClr val="66FF33"/>
                </a:solidFill>
                <a:effectLst>
                  <a:outerShdw blurRad="50800" dist="50800" dir="5400000" algn="ctr" rotWithShape="0">
                    <a:schemeClr val="bg2"/>
                  </a:outerShdw>
                </a:effectLst>
                <a:latin typeface="+mn-lt"/>
              </a:rPr>
              <a:t>&amp; Strawberry</a:t>
            </a:r>
            <a:endParaRPr lang="en-US" altLang="en-US" sz="2400" b="1" dirty="0">
              <a:solidFill>
                <a:srgbClr val="66FF33"/>
              </a:solidFill>
              <a:effectLst>
                <a:outerShdw blurRad="50800" dist="50800" dir="5400000" algn="ctr" rotWithShape="0">
                  <a:schemeClr val="bg2"/>
                </a:outerShdw>
              </a:effectLst>
              <a:latin typeface="+mn-lt"/>
            </a:endParaRPr>
          </a:p>
        </p:txBody>
      </p:sp>
      <p:pic>
        <p:nvPicPr>
          <p:cNvPr id="10" name="Picture 9"/>
          <p:cNvPicPr>
            <a:picLocks noChangeAspect="1"/>
          </p:cNvPicPr>
          <p:nvPr/>
        </p:nvPicPr>
        <p:blipFill>
          <a:blip r:embed="rId4"/>
          <a:stretch>
            <a:fillRect/>
          </a:stretch>
        </p:blipFill>
        <p:spPr>
          <a:xfrm>
            <a:off x="8281027" y="5997619"/>
            <a:ext cx="847090" cy="739303"/>
          </a:xfrm>
          <a:prstGeom prst="rect">
            <a:avLst/>
          </a:prstGeom>
        </p:spPr>
      </p:pic>
    </p:spTree>
    <p:extLst>
      <p:ext uri="{BB962C8B-B14F-4D97-AF65-F5344CB8AC3E}">
        <p14:creationId xmlns:p14="http://schemas.microsoft.com/office/powerpoint/2010/main" val="233227611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6"/>
          <p:cNvSpPr>
            <a:spLocks noChangeArrowheads="1"/>
          </p:cNvSpPr>
          <p:nvPr/>
        </p:nvSpPr>
        <p:spPr bwMode="auto">
          <a:xfrm>
            <a:off x="123987" y="40419"/>
            <a:ext cx="8323194" cy="704850"/>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tl">
                    <a:srgbClr val="000000"/>
                  </a:outerShdw>
                </a:effectLst>
                <a:latin typeface="Arial" charset="0"/>
              </a:rPr>
              <a:t>Management </a:t>
            </a:r>
            <a:r>
              <a:rPr lang="en-US" sz="4400" b="1" dirty="0" smtClean="0">
                <a:solidFill>
                  <a:srgbClr val="FFFF00"/>
                </a:solidFill>
                <a:effectLst>
                  <a:outerShdw blurRad="50800" dist="50800" dir="5400000" algn="tl">
                    <a:srgbClr val="000000"/>
                  </a:outerShdw>
                </a:effectLst>
                <a:latin typeface="Arial" charset="0"/>
              </a:rPr>
              <a:t>Options for IFAs</a:t>
            </a:r>
            <a:endParaRPr lang="en-US" sz="4400" b="1" dirty="0">
              <a:solidFill>
                <a:srgbClr val="FFFF00"/>
              </a:solidFill>
              <a:effectLst>
                <a:outerShdw blurRad="50800" dist="50800" dir="5400000" algn="tl">
                  <a:srgbClr val="000000"/>
                </a:outerShdw>
              </a:effectLst>
              <a:latin typeface="Arial" charset="0"/>
            </a:endParaRPr>
          </a:p>
        </p:txBody>
      </p:sp>
      <p:sp>
        <p:nvSpPr>
          <p:cNvPr id="5" name="TextBox 4"/>
          <p:cNvSpPr txBox="1"/>
          <p:nvPr/>
        </p:nvSpPr>
        <p:spPr bwMode="auto">
          <a:xfrm>
            <a:off x="165493" y="1228034"/>
            <a:ext cx="3993401" cy="1200329"/>
          </a:xfrm>
          <a:prstGeom prst="rect">
            <a:avLst/>
          </a:prstGeom>
          <a:noFill/>
          <a:ln w="9525">
            <a:noFill/>
            <a:miter lim="800000"/>
            <a:headEnd/>
            <a:tailEnd/>
          </a:ln>
          <a:effectLst/>
        </p:spPr>
        <p:txBody>
          <a:bodyPr wrap="none" rtlCol="0">
            <a:spAutoFit/>
          </a:bodyPr>
          <a:lstStyle/>
          <a:p>
            <a:r>
              <a:rPr lang="en-US" sz="3600" b="1" dirty="0" smtClean="0">
                <a:solidFill>
                  <a:schemeClr val="tx2"/>
                </a:solidFill>
                <a:latin typeface="+mn-lt"/>
              </a:rPr>
              <a:t>(S)-methoprene +</a:t>
            </a:r>
          </a:p>
          <a:p>
            <a:r>
              <a:rPr lang="en-US" sz="3600" b="1" dirty="0" smtClean="0">
                <a:solidFill>
                  <a:schemeClr val="tx2"/>
                </a:solidFill>
                <a:latin typeface="+mn-lt"/>
              </a:rPr>
              <a:t> abamectin</a:t>
            </a:r>
          </a:p>
        </p:txBody>
      </p:sp>
      <p:sp>
        <p:nvSpPr>
          <p:cNvPr id="7" name="Rectangle 17"/>
          <p:cNvSpPr>
            <a:spLocks noChangeArrowheads="1"/>
          </p:cNvSpPr>
          <p:nvPr/>
        </p:nvSpPr>
        <p:spPr bwMode="auto">
          <a:xfrm>
            <a:off x="165493" y="635660"/>
            <a:ext cx="3608839" cy="636587"/>
          </a:xfrm>
          <a:prstGeom prst="rect">
            <a:avLst/>
          </a:prstGeom>
          <a:noFill/>
          <a:ln w="9525">
            <a:noFill/>
            <a:miter lim="800000"/>
            <a:headEnd/>
            <a:tailEnd/>
          </a:ln>
          <a:effectLst/>
        </p:spPr>
        <p:txBody>
          <a:bodyPr lIns="92075" tIns="46038" rIns="92075" bIns="46038"/>
          <a:lstStyle/>
          <a:p>
            <a:pPr marL="342900" indent="-342900">
              <a:buClr>
                <a:schemeClr val="hlink"/>
              </a:buClr>
              <a:buSzPct val="65000"/>
            </a:pPr>
            <a:r>
              <a:rPr lang="en-US" sz="3600" b="1" dirty="0" smtClean="0">
                <a:effectLst>
                  <a:outerShdw blurRad="38100" dist="38100" dir="2700000" algn="tl">
                    <a:srgbClr val="000000"/>
                  </a:outerShdw>
                </a:effectLst>
                <a:latin typeface="Arial" charset="0"/>
              </a:rPr>
              <a:t> </a:t>
            </a:r>
            <a:r>
              <a:rPr lang="en-US" sz="3200" b="1" dirty="0" smtClean="0">
                <a:solidFill>
                  <a:srgbClr val="FFC000"/>
                </a:solidFill>
                <a:effectLst>
                  <a:outerShdw blurRad="50800" dist="50800" dir="5400000" algn="tl">
                    <a:srgbClr val="000000"/>
                  </a:outerShdw>
                </a:effectLst>
                <a:latin typeface="Arial" charset="0"/>
              </a:rPr>
              <a:t>Insecticidal Bait</a:t>
            </a:r>
            <a:endParaRPr lang="en-US" sz="1800" b="1" dirty="0">
              <a:solidFill>
                <a:srgbClr val="FFC000"/>
              </a:solidFill>
              <a:effectLst>
                <a:outerShdw blurRad="50800" dist="50800" dir="5400000" algn="tl">
                  <a:srgbClr val="000000"/>
                </a:outerShdw>
              </a:effectLst>
              <a:latin typeface="Arial" charset="0"/>
            </a:endParaRPr>
          </a:p>
        </p:txBody>
      </p:sp>
      <p:pic>
        <p:nvPicPr>
          <p:cNvPr id="2" name="Picture 1"/>
          <p:cNvPicPr>
            <a:picLocks noChangeAspect="1"/>
          </p:cNvPicPr>
          <p:nvPr/>
        </p:nvPicPr>
        <p:blipFill>
          <a:blip r:embed="rId3"/>
          <a:stretch>
            <a:fillRect/>
          </a:stretch>
        </p:blipFill>
        <p:spPr>
          <a:xfrm>
            <a:off x="5924145" y="1474020"/>
            <a:ext cx="3036933" cy="3837281"/>
          </a:xfrm>
          <a:prstGeom prst="rect">
            <a:avLst/>
          </a:prstGeom>
        </p:spPr>
      </p:pic>
      <p:sp>
        <p:nvSpPr>
          <p:cNvPr id="3" name="Rectangle 2"/>
          <p:cNvSpPr/>
          <p:nvPr/>
        </p:nvSpPr>
        <p:spPr>
          <a:xfrm>
            <a:off x="165493" y="2450031"/>
            <a:ext cx="3105915" cy="584775"/>
          </a:xfrm>
          <a:prstGeom prst="rect">
            <a:avLst/>
          </a:prstGeom>
        </p:spPr>
        <p:txBody>
          <a:bodyPr wrap="none">
            <a:spAutoFit/>
          </a:bodyPr>
          <a:lstStyle/>
          <a:p>
            <a:r>
              <a:rPr lang="en-US" sz="3200" b="1" dirty="0" err="1">
                <a:latin typeface="+mn-lt"/>
              </a:rPr>
              <a:t>Trufin</a:t>
            </a:r>
            <a:r>
              <a:rPr lang="en-US" sz="3200" b="1" dirty="0">
                <a:latin typeface="+mn-lt"/>
              </a:rPr>
              <a:t> Ant </a:t>
            </a:r>
            <a:r>
              <a:rPr lang="en-US" sz="3200" b="1" dirty="0" smtClean="0">
                <a:latin typeface="+mn-lt"/>
              </a:rPr>
              <a:t>Bait </a:t>
            </a:r>
            <a:endParaRPr lang="en-US" sz="3200" dirty="0">
              <a:latin typeface="+mn-lt"/>
            </a:endParaRPr>
          </a:p>
        </p:txBody>
      </p:sp>
      <p:sp>
        <p:nvSpPr>
          <p:cNvPr id="9" name="Text Box 6"/>
          <p:cNvSpPr txBox="1">
            <a:spLocks noChangeArrowheads="1"/>
          </p:cNvSpPr>
          <p:nvPr/>
        </p:nvSpPr>
        <p:spPr bwMode="auto">
          <a:xfrm>
            <a:off x="165493" y="3038010"/>
            <a:ext cx="5758652"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800" b="1" u="none" dirty="0" smtClean="0">
                <a:solidFill>
                  <a:srgbClr val="66FF33"/>
                </a:solidFill>
                <a:effectLst>
                  <a:outerShdw blurRad="50800" dist="50800" dir="5400000" algn="ctr" rotWithShape="0">
                    <a:schemeClr val="bg2"/>
                  </a:outerShdw>
                </a:effectLst>
                <a:latin typeface="Arial" panose="020B0604020202020204" pitchFamily="34" charset="0"/>
              </a:rPr>
              <a:t>IGR + Toxin &amp; Queen </a:t>
            </a:r>
            <a:r>
              <a:rPr lang="en-US" altLang="en-US" sz="2800" b="1" u="none" dirty="0" err="1" smtClean="0">
                <a:solidFill>
                  <a:srgbClr val="66FF33"/>
                </a:solidFill>
                <a:effectLst>
                  <a:outerShdw blurRad="50800" dist="50800" dir="5400000" algn="ctr" rotWithShape="0">
                    <a:schemeClr val="bg2"/>
                  </a:outerShdw>
                </a:effectLst>
                <a:latin typeface="Arial" panose="020B0604020202020204" pitchFamily="34" charset="0"/>
              </a:rPr>
              <a:t>Sterilant</a:t>
            </a:r>
            <a:endPar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None/>
            </a:pPr>
            <a:r>
              <a:rPr lang="en-US" altLang="en-US" sz="2800" b="1" dirty="0" smtClean="0">
                <a:solidFill>
                  <a:srgbClr val="66FF33"/>
                </a:solidFill>
                <a:effectLst>
                  <a:outerShdw blurRad="50800" dist="50800" dir="5400000" algn="ctr" rotWithShape="0">
                    <a:schemeClr val="bg2"/>
                  </a:outerShdw>
                </a:effectLst>
                <a:latin typeface="Arial" panose="020B0604020202020204" pitchFamily="34" charset="0"/>
              </a:rPr>
              <a:t>RATE</a:t>
            </a:r>
            <a:r>
              <a:rPr lang="en-US" altLang="en-US" sz="2800" b="1" dirty="0">
                <a:solidFill>
                  <a:srgbClr val="66FF33"/>
                </a:solidFill>
                <a:effectLst>
                  <a:outerShdw blurRad="50800" dist="50800" dir="5400000" algn="ctr" rotWithShape="0">
                    <a:schemeClr val="bg2"/>
                  </a:outerShdw>
                </a:effectLst>
                <a:latin typeface="Arial" panose="020B0604020202020204" pitchFamily="34" charset="0"/>
              </a:rPr>
              <a:t>: </a:t>
            </a:r>
            <a:r>
              <a:rPr lang="en-US" altLang="en-US" sz="2800" b="1" dirty="0" smtClean="0">
                <a:solidFill>
                  <a:srgbClr val="66FF33"/>
                </a:solidFill>
                <a:effectLst>
                  <a:outerShdw blurRad="50800" dist="50800" dir="5400000" algn="ctr" rotWithShape="0">
                    <a:schemeClr val="bg2"/>
                  </a:outerShdw>
                </a:effectLst>
                <a:latin typeface="Arial" panose="020B0604020202020204" pitchFamily="34" charset="0"/>
              </a:rPr>
              <a:t>1.0 lb/A</a:t>
            </a:r>
          </a:p>
          <a:p>
            <a:pPr>
              <a:spcBef>
                <a:spcPct val="0"/>
              </a:spcBef>
              <a:buClrTx/>
              <a:buSzTx/>
              <a:buNone/>
            </a:pPr>
            <a:endParaRPr lang="en-US" altLang="en-US" sz="800" b="1"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None/>
            </a:pPr>
            <a:r>
              <a:rPr lang="en-US" sz="2400" b="1" dirty="0" smtClean="0">
                <a:effectLst>
                  <a:outerShdw blurRad="50800" dist="50800" dir="5400000" algn="ctr" rotWithShape="0">
                    <a:schemeClr val="bg2"/>
                  </a:outerShdw>
                </a:effectLst>
                <a:latin typeface="+mn-lt"/>
              </a:rPr>
              <a:t>Use </a:t>
            </a:r>
            <a:r>
              <a:rPr lang="en-US" sz="2400" b="1" dirty="0">
                <a:effectLst>
                  <a:outerShdw blurRad="50800" dist="50800" dir="5400000" algn="ctr" rotWithShape="0">
                    <a:schemeClr val="bg2"/>
                  </a:outerShdw>
                </a:effectLst>
                <a:latin typeface="+mn-lt"/>
              </a:rPr>
              <a:t>on </a:t>
            </a:r>
            <a:r>
              <a:rPr lang="en-US" sz="2400" b="1" dirty="0">
                <a:solidFill>
                  <a:srgbClr val="66FF33"/>
                </a:solidFill>
                <a:effectLst>
                  <a:outerShdw blurRad="50800" dist="50800" dir="5400000" algn="ctr" rotWithShape="0">
                    <a:schemeClr val="bg2"/>
                  </a:outerShdw>
                </a:effectLst>
                <a:latin typeface="+mn-lt"/>
              </a:rPr>
              <a:t>almonds, citrus, grape vineyards, pistachios, other tree nuts, potatoes, walnuts</a:t>
            </a:r>
            <a:r>
              <a:rPr lang="en-US" sz="2400" b="1" dirty="0">
                <a:effectLst>
                  <a:outerShdw blurRad="50800" dist="50800" dir="5400000" algn="ctr" rotWithShape="0">
                    <a:schemeClr val="bg2"/>
                  </a:outerShdw>
                </a:effectLst>
                <a:latin typeface="+mn-lt"/>
              </a:rPr>
              <a:t> </a:t>
            </a:r>
            <a:r>
              <a:rPr lang="en-US" sz="2400" b="1" dirty="0" smtClean="0">
                <a:effectLst>
                  <a:outerShdw blurRad="50800" dist="50800" dir="5400000" algn="ctr" rotWithShape="0">
                    <a:schemeClr val="bg2"/>
                  </a:outerShdw>
                </a:effectLst>
                <a:latin typeface="+mn-lt"/>
              </a:rPr>
              <a:t>&amp; </a:t>
            </a:r>
            <a:r>
              <a:rPr lang="en-US" sz="2400" b="1" dirty="0">
                <a:effectLst>
                  <a:outerShdw blurRad="50800" dist="50800" dir="5400000" algn="ctr" rotWithShape="0">
                    <a:schemeClr val="bg2"/>
                  </a:outerShdw>
                </a:effectLst>
                <a:latin typeface="+mn-lt"/>
              </a:rPr>
              <a:t>around areas of agricultural barns </a:t>
            </a:r>
            <a:r>
              <a:rPr lang="en-US" sz="2400" b="1" dirty="0" smtClean="0">
                <a:effectLst>
                  <a:outerShdw blurRad="50800" dist="50800" dir="5400000" algn="ctr" rotWithShape="0">
                    <a:schemeClr val="bg2"/>
                  </a:outerShdw>
                </a:effectLst>
                <a:latin typeface="+mn-lt"/>
              </a:rPr>
              <a:t>&amp; </a:t>
            </a:r>
            <a:r>
              <a:rPr lang="en-US" sz="2400" b="1" dirty="0">
                <a:effectLst>
                  <a:outerShdw blurRad="50800" dist="50800" dir="5400000" algn="ctr" rotWithShape="0">
                    <a:schemeClr val="bg2"/>
                  </a:outerShdw>
                </a:effectLst>
                <a:latin typeface="+mn-lt"/>
              </a:rPr>
              <a:t>chicken houses that are inaccessible to livestock</a:t>
            </a:r>
            <a:endParaRPr lang="en-US" altLang="en-US" sz="2400" b="1" dirty="0">
              <a:solidFill>
                <a:srgbClr val="66FF33"/>
              </a:solidFill>
              <a:effectLst>
                <a:outerShdw blurRad="50800" dist="50800" dir="5400000" algn="ctr" rotWithShape="0">
                  <a:schemeClr val="bg2"/>
                </a:outerShdw>
              </a:effectLst>
              <a:latin typeface="+mn-lt"/>
            </a:endParaRPr>
          </a:p>
        </p:txBody>
      </p:sp>
    </p:spTree>
    <p:extLst>
      <p:ext uri="{BB962C8B-B14F-4D97-AF65-F5344CB8AC3E}">
        <p14:creationId xmlns:p14="http://schemas.microsoft.com/office/powerpoint/2010/main" val="37077505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6"/>
          <p:cNvSpPr>
            <a:spLocks noChangeArrowheads="1"/>
          </p:cNvSpPr>
          <p:nvPr/>
        </p:nvSpPr>
        <p:spPr bwMode="auto">
          <a:xfrm>
            <a:off x="431457" y="1159100"/>
            <a:ext cx="8323194" cy="1661922"/>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tl">
                    <a:srgbClr val="000000"/>
                  </a:outerShdw>
                </a:effectLst>
                <a:latin typeface="Arial" charset="0"/>
              </a:rPr>
              <a:t>Management </a:t>
            </a:r>
            <a:r>
              <a:rPr lang="en-US" sz="4400" b="1" dirty="0" smtClean="0">
                <a:solidFill>
                  <a:srgbClr val="FFFF00"/>
                </a:solidFill>
                <a:effectLst>
                  <a:outerShdw blurRad="50800" dist="50800" dir="5400000" algn="tl">
                    <a:srgbClr val="000000"/>
                  </a:outerShdw>
                </a:effectLst>
                <a:latin typeface="Arial" charset="0"/>
              </a:rPr>
              <a:t>Options for IFAs</a:t>
            </a:r>
          </a:p>
          <a:p>
            <a:pPr algn="ctr" eaLnBrk="1" hangingPunct="1"/>
            <a:r>
              <a:rPr lang="en-US" sz="4400" b="1" dirty="0" smtClean="0">
                <a:solidFill>
                  <a:srgbClr val="FFFF00"/>
                </a:solidFill>
                <a:effectLst>
                  <a:outerShdw blurRad="50800" dist="50800" dir="5400000" algn="tl">
                    <a:srgbClr val="000000"/>
                  </a:outerShdw>
                </a:effectLst>
                <a:latin typeface="Arial" charset="0"/>
              </a:rPr>
              <a:t>In Cropland &amp; Food Crops</a:t>
            </a:r>
            <a:endParaRPr lang="en-US" sz="4400" b="1" dirty="0">
              <a:solidFill>
                <a:srgbClr val="FFFF00"/>
              </a:solidFill>
              <a:effectLst>
                <a:outerShdw blurRad="50800" dist="50800" dir="5400000" algn="tl">
                  <a:srgbClr val="000000"/>
                </a:outerShdw>
              </a:effectLst>
              <a:latin typeface="Arial" charset="0"/>
            </a:endParaRPr>
          </a:p>
        </p:txBody>
      </p:sp>
      <p:sp>
        <p:nvSpPr>
          <p:cNvPr id="22" name="Rectangle 17"/>
          <p:cNvSpPr>
            <a:spLocks noChangeArrowheads="1"/>
          </p:cNvSpPr>
          <p:nvPr/>
        </p:nvSpPr>
        <p:spPr bwMode="auto">
          <a:xfrm>
            <a:off x="2128291" y="3717087"/>
            <a:ext cx="4929525" cy="636587"/>
          </a:xfrm>
          <a:prstGeom prst="rect">
            <a:avLst/>
          </a:prstGeom>
          <a:noFill/>
          <a:ln w="9525">
            <a:noFill/>
            <a:miter lim="800000"/>
            <a:headEnd/>
            <a:tailEnd/>
          </a:ln>
          <a:effectLst/>
        </p:spPr>
        <p:txBody>
          <a:bodyPr lIns="92075" tIns="46038" rIns="92075" bIns="46038"/>
          <a:lstStyle/>
          <a:p>
            <a:pPr marL="342900" indent="-342900" algn="ctr">
              <a:buClr>
                <a:schemeClr val="hlink"/>
              </a:buClr>
              <a:buSzPct val="65000"/>
            </a:pPr>
            <a:r>
              <a:rPr lang="en-US" sz="4000" b="1" dirty="0" smtClean="0">
                <a:effectLst>
                  <a:outerShdw blurRad="38100" dist="38100" dir="2700000" algn="tl">
                    <a:srgbClr val="000000"/>
                  </a:outerShdw>
                </a:effectLst>
                <a:latin typeface="Arial" charset="0"/>
              </a:rPr>
              <a:t> </a:t>
            </a:r>
            <a:r>
              <a:rPr lang="en-US" sz="4000" b="1" dirty="0" smtClean="0">
                <a:solidFill>
                  <a:srgbClr val="FFC000"/>
                </a:solidFill>
                <a:effectLst>
                  <a:outerShdw blurRad="50800" dist="50800" dir="5400000" algn="tl">
                    <a:srgbClr val="000000"/>
                  </a:outerShdw>
                </a:effectLst>
                <a:latin typeface="Arial" charset="0"/>
              </a:rPr>
              <a:t>Fire Ant Drenches</a:t>
            </a:r>
            <a:endParaRPr lang="en-US" sz="4000" b="1" dirty="0">
              <a:solidFill>
                <a:srgbClr val="FFC000"/>
              </a:solidFill>
              <a:effectLst>
                <a:outerShdw blurRad="50800" dist="50800" dir="5400000" algn="tl">
                  <a:srgbClr val="000000"/>
                </a:outerShdw>
              </a:effectLst>
              <a:latin typeface="Arial" charset="0"/>
            </a:endParaRPr>
          </a:p>
        </p:txBody>
      </p:sp>
    </p:spTree>
    <p:extLst>
      <p:ext uri="{BB962C8B-B14F-4D97-AF65-F5344CB8AC3E}">
        <p14:creationId xmlns:p14="http://schemas.microsoft.com/office/powerpoint/2010/main" val="194137956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6"/>
          <p:cNvSpPr>
            <a:spLocks noChangeArrowheads="1"/>
          </p:cNvSpPr>
          <p:nvPr/>
        </p:nvSpPr>
        <p:spPr bwMode="auto">
          <a:xfrm>
            <a:off x="123987" y="40419"/>
            <a:ext cx="8323194" cy="704850"/>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tl">
                    <a:srgbClr val="000000"/>
                  </a:outerShdw>
                </a:effectLst>
                <a:latin typeface="Arial" charset="0"/>
              </a:rPr>
              <a:t>Management </a:t>
            </a:r>
            <a:r>
              <a:rPr lang="en-US" sz="4400" b="1" dirty="0" smtClean="0">
                <a:solidFill>
                  <a:srgbClr val="FFFF00"/>
                </a:solidFill>
                <a:effectLst>
                  <a:outerShdw blurRad="50800" dist="50800" dir="5400000" algn="tl">
                    <a:srgbClr val="000000"/>
                  </a:outerShdw>
                </a:effectLst>
                <a:latin typeface="Arial" charset="0"/>
              </a:rPr>
              <a:t>Options for IFAs</a:t>
            </a:r>
            <a:endParaRPr lang="en-US" sz="4400" b="1" dirty="0">
              <a:solidFill>
                <a:srgbClr val="FFFF00"/>
              </a:solidFill>
              <a:effectLst>
                <a:outerShdw blurRad="50800" dist="50800" dir="5400000" algn="tl">
                  <a:srgbClr val="000000"/>
                </a:outerShdw>
              </a:effectLst>
              <a:latin typeface="Arial" charset="0"/>
            </a:endParaRPr>
          </a:p>
        </p:txBody>
      </p:sp>
      <p:sp>
        <p:nvSpPr>
          <p:cNvPr id="22" name="Rectangle 17"/>
          <p:cNvSpPr>
            <a:spLocks noChangeArrowheads="1"/>
          </p:cNvSpPr>
          <p:nvPr/>
        </p:nvSpPr>
        <p:spPr bwMode="auto">
          <a:xfrm>
            <a:off x="165493" y="635660"/>
            <a:ext cx="3151639" cy="636587"/>
          </a:xfrm>
          <a:prstGeom prst="rect">
            <a:avLst/>
          </a:prstGeom>
          <a:noFill/>
          <a:ln w="9525">
            <a:noFill/>
            <a:miter lim="800000"/>
            <a:headEnd/>
            <a:tailEnd/>
          </a:ln>
          <a:effectLst/>
        </p:spPr>
        <p:txBody>
          <a:bodyPr lIns="92075" tIns="46038" rIns="92075" bIns="46038"/>
          <a:lstStyle/>
          <a:p>
            <a:pPr marL="342900" indent="-342900">
              <a:buClr>
                <a:schemeClr val="hlink"/>
              </a:buClr>
              <a:buSzPct val="65000"/>
            </a:pPr>
            <a:r>
              <a:rPr lang="en-US" sz="3600" b="1" dirty="0" smtClean="0">
                <a:effectLst>
                  <a:outerShdw blurRad="38100" dist="38100" dir="2700000" algn="tl">
                    <a:srgbClr val="000000"/>
                  </a:outerShdw>
                </a:effectLst>
                <a:latin typeface="Arial" charset="0"/>
              </a:rPr>
              <a:t> </a:t>
            </a:r>
            <a:r>
              <a:rPr lang="en-US" sz="3200" b="1" dirty="0" smtClean="0">
                <a:solidFill>
                  <a:srgbClr val="FFC000"/>
                </a:solidFill>
                <a:effectLst>
                  <a:outerShdw blurRad="50800" dist="50800" dir="5400000" algn="tl">
                    <a:srgbClr val="000000"/>
                  </a:outerShdw>
                </a:effectLst>
                <a:latin typeface="Arial" charset="0"/>
              </a:rPr>
              <a:t>Liquid Drench</a:t>
            </a:r>
            <a:endParaRPr lang="en-US" sz="1800" b="1" dirty="0">
              <a:solidFill>
                <a:srgbClr val="FFC000"/>
              </a:solidFill>
              <a:effectLst>
                <a:outerShdw blurRad="50800" dist="50800" dir="5400000" algn="tl">
                  <a:srgbClr val="000000"/>
                </a:outerShdw>
              </a:effectLst>
              <a:latin typeface="Arial" charset="0"/>
            </a:endParaRPr>
          </a:p>
        </p:txBody>
      </p:sp>
      <p:pic>
        <p:nvPicPr>
          <p:cNvPr id="5" name="Picture 4"/>
          <p:cNvPicPr>
            <a:picLocks noChangeAspect="1"/>
          </p:cNvPicPr>
          <p:nvPr/>
        </p:nvPicPr>
        <p:blipFill>
          <a:blip r:embed="rId3"/>
          <a:stretch>
            <a:fillRect/>
          </a:stretch>
        </p:blipFill>
        <p:spPr>
          <a:xfrm>
            <a:off x="5663939" y="745269"/>
            <a:ext cx="3366408" cy="3632178"/>
          </a:xfrm>
          <a:prstGeom prst="rect">
            <a:avLst/>
          </a:prstGeom>
        </p:spPr>
      </p:pic>
      <p:pic>
        <p:nvPicPr>
          <p:cNvPr id="7" name="Picture 6"/>
          <p:cNvPicPr>
            <a:picLocks noChangeAspect="1"/>
          </p:cNvPicPr>
          <p:nvPr/>
        </p:nvPicPr>
        <p:blipFill>
          <a:blip r:embed="rId4"/>
          <a:stretch>
            <a:fillRect/>
          </a:stretch>
        </p:blipFill>
        <p:spPr>
          <a:xfrm>
            <a:off x="8281027" y="5997619"/>
            <a:ext cx="847090" cy="739303"/>
          </a:xfrm>
          <a:prstGeom prst="rect">
            <a:avLst/>
          </a:prstGeom>
        </p:spPr>
      </p:pic>
      <p:sp>
        <p:nvSpPr>
          <p:cNvPr id="8" name="Text Box 3"/>
          <p:cNvSpPr txBox="1">
            <a:spLocks noChangeArrowheads="1"/>
          </p:cNvSpPr>
          <p:nvPr/>
        </p:nvSpPr>
        <p:spPr bwMode="auto">
          <a:xfrm>
            <a:off x="123987" y="1196637"/>
            <a:ext cx="272455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4000" b="1" u="none" dirty="0" smtClean="0">
                <a:solidFill>
                  <a:schemeClr val="tx2"/>
                </a:solidFill>
                <a:effectLst>
                  <a:outerShdw blurRad="50800" dist="50800" dir="5400000" algn="ctr" rotWithShape="0">
                    <a:schemeClr val="bg2"/>
                  </a:outerShdw>
                </a:effectLst>
                <a:latin typeface="Arial" panose="020B0604020202020204" pitchFamily="34" charset="0"/>
              </a:rPr>
              <a:t>spinosad</a:t>
            </a:r>
            <a:endParaRPr lang="en-US" altLang="en-US" sz="4000" b="1" u="none" dirty="0">
              <a:effectLst>
                <a:outerShdw blurRad="50800" dist="50800" dir="5400000" algn="ctr" rotWithShape="0">
                  <a:schemeClr val="bg2"/>
                </a:outerShdw>
              </a:effectLst>
              <a:latin typeface="Arial" panose="020B0604020202020204" pitchFamily="34" charset="0"/>
            </a:endParaRPr>
          </a:p>
        </p:txBody>
      </p:sp>
      <p:sp>
        <p:nvSpPr>
          <p:cNvPr id="9" name="Text Box 4"/>
          <p:cNvSpPr txBox="1">
            <a:spLocks noChangeArrowheads="1"/>
          </p:cNvSpPr>
          <p:nvPr/>
        </p:nvSpPr>
        <p:spPr bwMode="auto">
          <a:xfrm>
            <a:off x="123987" y="1797626"/>
            <a:ext cx="5955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800" b="1" u="none" dirty="0" err="1" smtClean="0">
                <a:effectLst>
                  <a:outerShdw blurRad="50800" dist="50800" dir="5400000" algn="ctr" rotWithShape="0">
                    <a:schemeClr val="bg2"/>
                  </a:outerShdw>
                </a:effectLst>
                <a:latin typeface="Arial" panose="020B0604020202020204" pitchFamily="34" charset="0"/>
              </a:rPr>
              <a:t>Ferti-lome</a:t>
            </a:r>
            <a:r>
              <a:rPr lang="en-US" altLang="en-US" sz="2800" b="1" u="none" dirty="0" smtClean="0">
                <a:effectLst>
                  <a:outerShdw blurRad="50800" dist="50800" dir="5400000" algn="ctr" rotWithShape="0">
                    <a:schemeClr val="bg2"/>
                  </a:outerShdw>
                </a:effectLst>
                <a:latin typeface="Arial" panose="020B0604020202020204" pitchFamily="34" charset="0"/>
              </a:rPr>
              <a:t> Borer Bagworm Tent Caterpillar &amp; Leafminer Spray</a:t>
            </a:r>
            <a:endParaRPr lang="en-US" altLang="en-US" sz="2800" b="1" u="none" dirty="0">
              <a:effectLst>
                <a:outerShdw blurRad="50800" dist="50800" dir="5400000" algn="ctr" rotWithShape="0">
                  <a:schemeClr val="bg2"/>
                </a:outerShdw>
              </a:effectLst>
              <a:latin typeface="Arial" panose="020B0604020202020204" pitchFamily="34" charset="0"/>
            </a:endParaRPr>
          </a:p>
        </p:txBody>
      </p:sp>
      <p:sp>
        <p:nvSpPr>
          <p:cNvPr id="10" name="Text Box 5"/>
          <p:cNvSpPr txBox="1">
            <a:spLocks noChangeArrowheads="1"/>
          </p:cNvSpPr>
          <p:nvPr/>
        </p:nvSpPr>
        <p:spPr bwMode="auto">
          <a:xfrm>
            <a:off x="123987" y="2789530"/>
            <a:ext cx="8323194"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rPr>
              <a:t>Actual toxin: Kills the Queen</a:t>
            </a:r>
          </a:p>
          <a:p>
            <a:pPr>
              <a:spcBef>
                <a:spcPct val="0"/>
              </a:spcBef>
              <a:buClrTx/>
              <a:buSzTx/>
              <a:buFontTx/>
              <a:buNone/>
            </a:pPr>
            <a:r>
              <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rPr>
              <a:t>Controls </a:t>
            </a:r>
            <a:r>
              <a:rPr lang="en-US" altLang="en-US" sz="2800" b="1" u="none" dirty="0" smtClean="0">
                <a:solidFill>
                  <a:srgbClr val="66FF33"/>
                </a:solidFill>
                <a:effectLst>
                  <a:outerShdw blurRad="50800" dist="50800" dir="5400000" algn="ctr" rotWithShape="0">
                    <a:schemeClr val="bg2"/>
                  </a:outerShdw>
                </a:effectLst>
                <a:latin typeface="Arial" panose="020B0604020202020204" pitchFamily="34" charset="0"/>
              </a:rPr>
              <a:t>in </a:t>
            </a:r>
            <a:r>
              <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rPr>
              <a:t>2-4 </a:t>
            </a:r>
            <a:r>
              <a:rPr lang="en-US" altLang="en-US" sz="2800" b="1" u="none" dirty="0" err="1" smtClean="0">
                <a:solidFill>
                  <a:srgbClr val="66FF33"/>
                </a:solidFill>
                <a:effectLst>
                  <a:outerShdw blurRad="50800" dist="50800" dir="5400000" algn="ctr" rotWithShape="0">
                    <a:schemeClr val="bg2"/>
                  </a:outerShdw>
                </a:effectLst>
                <a:latin typeface="Arial" panose="020B0604020202020204" pitchFamily="34" charset="0"/>
              </a:rPr>
              <a:t>wks</a:t>
            </a:r>
            <a:endPar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r>
              <a:rPr lang="en-US" altLang="en-US" sz="2800" b="1" dirty="0" smtClean="0">
                <a:solidFill>
                  <a:srgbClr val="66FF33"/>
                </a:solidFill>
                <a:effectLst>
                  <a:outerShdw blurRad="50800" dist="50800" dir="5400000" algn="ctr" rotWithShape="0">
                    <a:schemeClr val="bg2"/>
                  </a:outerShdw>
                </a:effectLst>
                <a:latin typeface="Arial" panose="020B0604020202020204" pitchFamily="34" charset="0"/>
              </a:rPr>
              <a:t>RATE: 2.0 </a:t>
            </a:r>
            <a:r>
              <a:rPr lang="en-US" altLang="en-US" sz="2800" b="1" dirty="0" err="1" smtClean="0">
                <a:solidFill>
                  <a:srgbClr val="66FF33"/>
                </a:solidFill>
                <a:effectLst>
                  <a:outerShdw blurRad="50800" dist="50800" dir="5400000" algn="ctr" rotWithShape="0">
                    <a:schemeClr val="bg2"/>
                  </a:outerShdw>
                </a:effectLst>
                <a:latin typeface="Arial" panose="020B0604020202020204" pitchFamily="34" charset="0"/>
              </a:rPr>
              <a:t>floz</a:t>
            </a:r>
            <a:r>
              <a:rPr lang="en-US" altLang="en-US" sz="2800" b="1" dirty="0" smtClean="0">
                <a:solidFill>
                  <a:srgbClr val="66FF33"/>
                </a:solidFill>
                <a:effectLst>
                  <a:outerShdw blurRad="50800" dist="50800" dir="5400000" algn="ctr" rotWithShape="0">
                    <a:schemeClr val="bg2"/>
                  </a:outerShdw>
                </a:effectLst>
                <a:latin typeface="Arial" panose="020B0604020202020204" pitchFamily="34" charset="0"/>
              </a:rPr>
              <a:t>/gal of drench</a:t>
            </a:r>
            <a:endPar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endParaRPr lang="en-US" altLang="en-US" sz="800" b="1" u="none" dirty="0" smtClean="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endParaRPr lang="en-US" altLang="en-US" sz="800" b="1"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endParaRPr lang="en-US" altLang="en-US" sz="800" b="1"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endParaRPr lang="en-US" altLang="en-US" sz="800" b="1" u="none"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r>
              <a:rPr lang="en-US" sz="2400" b="1" dirty="0">
                <a:effectLst>
                  <a:outerShdw blurRad="50800" dist="50800" dir="5400000" algn="ctr" rotWithShape="0">
                    <a:schemeClr val="bg2"/>
                  </a:outerShdw>
                </a:effectLst>
                <a:latin typeface="+mn-lt"/>
              </a:rPr>
              <a:t>For residential use in </a:t>
            </a:r>
            <a:r>
              <a:rPr lang="en-US" sz="2400" b="1" dirty="0">
                <a:solidFill>
                  <a:srgbClr val="66FF33"/>
                </a:solidFill>
                <a:effectLst>
                  <a:outerShdw blurRad="50800" dist="50800" dir="5400000" algn="ctr" rotWithShape="0">
                    <a:schemeClr val="bg2"/>
                  </a:outerShdw>
                </a:effectLst>
                <a:latin typeface="+mn-lt"/>
              </a:rPr>
              <a:t>home gardens</a:t>
            </a:r>
            <a:r>
              <a:rPr lang="en-US" sz="2400" b="1" dirty="0">
                <a:effectLst>
                  <a:outerShdw blurRad="50800" dist="50800" dir="5400000" algn="ctr" rotWithShape="0">
                    <a:schemeClr val="bg2"/>
                  </a:outerShdw>
                </a:effectLst>
                <a:latin typeface="+mn-lt"/>
              </a:rPr>
              <a:t>, lawn </a:t>
            </a:r>
            <a:r>
              <a:rPr lang="en-US" sz="2400" b="1" dirty="0" smtClean="0">
                <a:effectLst>
                  <a:outerShdw blurRad="50800" dist="50800" dir="5400000" algn="ctr" rotWithShape="0">
                    <a:schemeClr val="bg2"/>
                  </a:outerShdw>
                </a:effectLst>
                <a:latin typeface="+mn-lt"/>
              </a:rPr>
              <a:t>&amp; </a:t>
            </a:r>
            <a:r>
              <a:rPr lang="en-US" sz="2400" b="1" dirty="0">
                <a:effectLst>
                  <a:outerShdw blurRad="50800" dist="50800" dir="5400000" algn="ctr" rotWithShape="0">
                    <a:schemeClr val="bg2"/>
                  </a:outerShdw>
                </a:effectLst>
                <a:latin typeface="+mn-lt"/>
              </a:rPr>
              <a:t>ornamentals, </a:t>
            </a:r>
            <a:r>
              <a:rPr lang="en-US" sz="2400" b="1" dirty="0">
                <a:solidFill>
                  <a:srgbClr val="66FF33"/>
                </a:solidFill>
                <a:effectLst>
                  <a:outerShdw blurRad="50800" dist="50800" dir="5400000" algn="ctr" rotWithShape="0">
                    <a:schemeClr val="bg2"/>
                  </a:outerShdw>
                </a:effectLst>
                <a:latin typeface="+mn-lt"/>
              </a:rPr>
              <a:t>strawberry</a:t>
            </a:r>
            <a:r>
              <a:rPr lang="en-US" sz="2400" b="1" dirty="0">
                <a:effectLst>
                  <a:outerShdw blurRad="50800" dist="50800" dir="5400000" algn="ctr" rotWithShape="0">
                    <a:schemeClr val="bg2"/>
                  </a:outerShdw>
                </a:effectLst>
                <a:latin typeface="+mn-lt"/>
              </a:rPr>
              <a:t>. Not for use on </a:t>
            </a:r>
            <a:r>
              <a:rPr lang="en-US" sz="2400" b="1" dirty="0" smtClean="0">
                <a:effectLst>
                  <a:outerShdw blurRad="50800" dist="50800" dir="5400000" algn="ctr" rotWithShape="0">
                    <a:schemeClr val="bg2"/>
                  </a:outerShdw>
                </a:effectLst>
                <a:latin typeface="+mn-lt"/>
              </a:rPr>
              <a:t>plants </a:t>
            </a:r>
            <a:r>
              <a:rPr lang="en-US" sz="2400" b="1" dirty="0">
                <a:effectLst>
                  <a:outerShdw blurRad="50800" dist="50800" dir="5400000" algn="ctr" rotWithShape="0">
                    <a:schemeClr val="bg2"/>
                  </a:outerShdw>
                </a:effectLst>
                <a:latin typeface="+mn-lt"/>
              </a:rPr>
              <a:t>being grown for sale or other commercial use, or for commercial seed production</a:t>
            </a:r>
            <a:endParaRPr lang="en-US" altLang="en-US" sz="2400" b="1" u="none" dirty="0">
              <a:solidFill>
                <a:srgbClr val="66FF33"/>
              </a:solidFill>
              <a:effectLst>
                <a:outerShdw blurRad="50800" dist="50800" dir="5400000" algn="ctr" rotWithShape="0">
                  <a:schemeClr val="bg2"/>
                </a:outerShdw>
              </a:effectLst>
              <a:latin typeface="+mn-lt"/>
            </a:endParaRPr>
          </a:p>
        </p:txBody>
      </p:sp>
    </p:spTree>
    <p:extLst>
      <p:ext uri="{BB962C8B-B14F-4D97-AF65-F5344CB8AC3E}">
        <p14:creationId xmlns:p14="http://schemas.microsoft.com/office/powerpoint/2010/main" val="403734208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6"/>
          <p:cNvSpPr>
            <a:spLocks noChangeArrowheads="1"/>
          </p:cNvSpPr>
          <p:nvPr/>
        </p:nvSpPr>
        <p:spPr bwMode="auto">
          <a:xfrm>
            <a:off x="123987" y="40419"/>
            <a:ext cx="8323194" cy="704850"/>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tl">
                    <a:srgbClr val="000000"/>
                  </a:outerShdw>
                </a:effectLst>
                <a:latin typeface="Arial" charset="0"/>
              </a:rPr>
              <a:t>Management </a:t>
            </a:r>
            <a:r>
              <a:rPr lang="en-US" sz="4400" b="1" dirty="0" smtClean="0">
                <a:solidFill>
                  <a:srgbClr val="FFFF00"/>
                </a:solidFill>
                <a:effectLst>
                  <a:outerShdw blurRad="50800" dist="50800" dir="5400000" algn="tl">
                    <a:srgbClr val="000000"/>
                  </a:outerShdw>
                </a:effectLst>
                <a:latin typeface="Arial" charset="0"/>
              </a:rPr>
              <a:t>Options for IFAs</a:t>
            </a:r>
            <a:endParaRPr lang="en-US" sz="4400" b="1" dirty="0">
              <a:solidFill>
                <a:srgbClr val="FFFF00"/>
              </a:solidFill>
              <a:effectLst>
                <a:outerShdw blurRad="50800" dist="50800" dir="5400000" algn="tl">
                  <a:srgbClr val="000000"/>
                </a:outerShdw>
              </a:effectLst>
              <a:latin typeface="Arial" charset="0"/>
            </a:endParaRPr>
          </a:p>
        </p:txBody>
      </p:sp>
      <p:pic>
        <p:nvPicPr>
          <p:cNvPr id="3" name="Picture 2"/>
          <p:cNvPicPr>
            <a:picLocks noChangeAspect="1"/>
          </p:cNvPicPr>
          <p:nvPr/>
        </p:nvPicPr>
        <p:blipFill>
          <a:blip r:embed="rId3"/>
          <a:stretch>
            <a:fillRect/>
          </a:stretch>
        </p:blipFill>
        <p:spPr>
          <a:xfrm>
            <a:off x="6477276" y="745269"/>
            <a:ext cx="2391284" cy="5110782"/>
          </a:xfrm>
          <a:prstGeom prst="rect">
            <a:avLst/>
          </a:prstGeom>
        </p:spPr>
      </p:pic>
      <p:sp>
        <p:nvSpPr>
          <p:cNvPr id="9" name="Rectangle 17"/>
          <p:cNvSpPr>
            <a:spLocks noChangeArrowheads="1"/>
          </p:cNvSpPr>
          <p:nvPr/>
        </p:nvSpPr>
        <p:spPr bwMode="auto">
          <a:xfrm>
            <a:off x="165493" y="635660"/>
            <a:ext cx="3151639" cy="636587"/>
          </a:xfrm>
          <a:prstGeom prst="rect">
            <a:avLst/>
          </a:prstGeom>
          <a:noFill/>
          <a:ln w="9525">
            <a:noFill/>
            <a:miter lim="800000"/>
            <a:headEnd/>
            <a:tailEnd/>
          </a:ln>
          <a:effectLst/>
        </p:spPr>
        <p:txBody>
          <a:bodyPr lIns="92075" tIns="46038" rIns="92075" bIns="46038"/>
          <a:lstStyle/>
          <a:p>
            <a:pPr marL="342900" indent="-342900">
              <a:buClr>
                <a:schemeClr val="hlink"/>
              </a:buClr>
              <a:buSzPct val="65000"/>
            </a:pPr>
            <a:r>
              <a:rPr lang="en-US" sz="3600" b="1" dirty="0" smtClean="0">
                <a:effectLst>
                  <a:outerShdw blurRad="38100" dist="38100" dir="2700000" algn="tl">
                    <a:srgbClr val="000000"/>
                  </a:outerShdw>
                </a:effectLst>
                <a:latin typeface="Arial" charset="0"/>
              </a:rPr>
              <a:t> </a:t>
            </a:r>
            <a:r>
              <a:rPr lang="en-US" sz="3200" b="1" dirty="0" smtClean="0">
                <a:solidFill>
                  <a:srgbClr val="FFC000"/>
                </a:solidFill>
                <a:effectLst>
                  <a:outerShdw blurRad="50800" dist="50800" dir="5400000" algn="tl">
                    <a:srgbClr val="000000"/>
                  </a:outerShdw>
                </a:effectLst>
                <a:latin typeface="Arial" charset="0"/>
              </a:rPr>
              <a:t>Liquid Drench</a:t>
            </a:r>
            <a:endParaRPr lang="en-US" sz="1800" b="1" dirty="0">
              <a:solidFill>
                <a:srgbClr val="FFC000"/>
              </a:solidFill>
              <a:effectLst>
                <a:outerShdw blurRad="50800" dist="50800" dir="5400000" algn="tl">
                  <a:srgbClr val="000000"/>
                </a:outerShdw>
              </a:effectLst>
              <a:latin typeface="Arial" charset="0"/>
            </a:endParaRPr>
          </a:p>
        </p:txBody>
      </p:sp>
      <p:pic>
        <p:nvPicPr>
          <p:cNvPr id="7" name="Picture 6"/>
          <p:cNvPicPr>
            <a:picLocks noChangeAspect="1"/>
          </p:cNvPicPr>
          <p:nvPr/>
        </p:nvPicPr>
        <p:blipFill>
          <a:blip r:embed="rId4"/>
          <a:stretch>
            <a:fillRect/>
          </a:stretch>
        </p:blipFill>
        <p:spPr>
          <a:xfrm>
            <a:off x="8281027" y="5997619"/>
            <a:ext cx="847090" cy="739303"/>
          </a:xfrm>
          <a:prstGeom prst="rect">
            <a:avLst/>
          </a:prstGeom>
        </p:spPr>
      </p:pic>
      <p:sp>
        <p:nvSpPr>
          <p:cNvPr id="8" name="Text Box 3"/>
          <p:cNvSpPr txBox="1">
            <a:spLocks noChangeArrowheads="1"/>
          </p:cNvSpPr>
          <p:nvPr/>
        </p:nvSpPr>
        <p:spPr bwMode="auto">
          <a:xfrm>
            <a:off x="123987" y="1196637"/>
            <a:ext cx="272455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4000" b="1" u="none" dirty="0" smtClean="0">
                <a:solidFill>
                  <a:schemeClr val="tx2"/>
                </a:solidFill>
                <a:effectLst>
                  <a:outerShdw blurRad="50800" dist="50800" dir="5400000" algn="ctr" rotWithShape="0">
                    <a:schemeClr val="bg2"/>
                  </a:outerShdw>
                </a:effectLst>
                <a:latin typeface="Arial" panose="020B0604020202020204" pitchFamily="34" charset="0"/>
              </a:rPr>
              <a:t>spinosad</a:t>
            </a:r>
            <a:endParaRPr lang="en-US" altLang="en-US" sz="4000" b="1" u="none" dirty="0">
              <a:effectLst>
                <a:outerShdw blurRad="50800" dist="50800" dir="5400000" algn="ctr" rotWithShape="0">
                  <a:schemeClr val="bg2"/>
                </a:outerShdw>
              </a:effectLst>
              <a:latin typeface="Arial" panose="020B0604020202020204" pitchFamily="34" charset="0"/>
            </a:endParaRPr>
          </a:p>
        </p:txBody>
      </p:sp>
      <p:sp>
        <p:nvSpPr>
          <p:cNvPr id="10" name="Text Box 4"/>
          <p:cNvSpPr txBox="1">
            <a:spLocks noChangeArrowheads="1"/>
          </p:cNvSpPr>
          <p:nvPr/>
        </p:nvSpPr>
        <p:spPr bwMode="auto">
          <a:xfrm>
            <a:off x="123987" y="1797626"/>
            <a:ext cx="5955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800" b="1" u="none" dirty="0" smtClean="0">
                <a:effectLst>
                  <a:outerShdw blurRad="50800" dist="50800" dir="5400000" algn="ctr" rotWithShape="0">
                    <a:schemeClr val="bg2"/>
                  </a:outerShdw>
                </a:effectLst>
                <a:latin typeface="Arial" panose="020B0604020202020204" pitchFamily="34" charset="0"/>
              </a:rPr>
              <a:t>Entrust </a:t>
            </a:r>
            <a:r>
              <a:rPr lang="en-US" altLang="en-US" sz="2800" b="1" u="none" dirty="0" err="1" smtClean="0">
                <a:effectLst>
                  <a:outerShdw blurRad="50800" dist="50800" dir="5400000" algn="ctr" rotWithShape="0">
                    <a:schemeClr val="bg2"/>
                  </a:outerShdw>
                </a:effectLst>
                <a:latin typeface="Arial" panose="020B0604020202020204" pitchFamily="34" charset="0"/>
              </a:rPr>
              <a:t>Naturalyte</a:t>
            </a:r>
            <a:r>
              <a:rPr lang="en-US" altLang="en-US" sz="2800" b="1" u="none" dirty="0" smtClean="0">
                <a:effectLst>
                  <a:outerShdw blurRad="50800" dist="50800" dir="5400000" algn="ctr" rotWithShape="0">
                    <a:schemeClr val="bg2"/>
                  </a:outerShdw>
                </a:effectLst>
                <a:latin typeface="Arial" panose="020B0604020202020204" pitchFamily="34" charset="0"/>
              </a:rPr>
              <a:t> Insect Control</a:t>
            </a:r>
            <a:endParaRPr lang="en-US" altLang="en-US" sz="2800" b="1" u="none" dirty="0">
              <a:effectLst>
                <a:outerShdw blurRad="50800" dist="50800" dir="5400000" algn="ctr" rotWithShape="0">
                  <a:schemeClr val="bg2"/>
                </a:outerShdw>
              </a:effectLst>
              <a:latin typeface="Arial" panose="020B0604020202020204" pitchFamily="34" charset="0"/>
            </a:endParaRPr>
          </a:p>
        </p:txBody>
      </p:sp>
      <p:sp>
        <p:nvSpPr>
          <p:cNvPr id="11" name="Text Box 5"/>
          <p:cNvSpPr txBox="1">
            <a:spLocks noChangeArrowheads="1"/>
          </p:cNvSpPr>
          <p:nvPr/>
        </p:nvSpPr>
        <p:spPr bwMode="auto">
          <a:xfrm>
            <a:off x="123987" y="2380230"/>
            <a:ext cx="604334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rPr>
              <a:t>Actual toxin: Kills the Queen</a:t>
            </a:r>
          </a:p>
          <a:p>
            <a:pPr>
              <a:spcBef>
                <a:spcPct val="0"/>
              </a:spcBef>
              <a:buClrTx/>
              <a:buSzTx/>
              <a:buFontTx/>
              <a:buNone/>
            </a:pPr>
            <a:r>
              <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rPr>
              <a:t>Controls </a:t>
            </a:r>
            <a:r>
              <a:rPr lang="en-US" altLang="en-US" sz="2800" b="1" u="none" dirty="0" smtClean="0">
                <a:solidFill>
                  <a:srgbClr val="66FF33"/>
                </a:solidFill>
                <a:effectLst>
                  <a:outerShdw blurRad="50800" dist="50800" dir="5400000" algn="ctr" rotWithShape="0">
                    <a:schemeClr val="bg2"/>
                  </a:outerShdw>
                </a:effectLst>
                <a:latin typeface="Arial" panose="020B0604020202020204" pitchFamily="34" charset="0"/>
              </a:rPr>
              <a:t>in </a:t>
            </a:r>
            <a:r>
              <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rPr>
              <a:t>2-4 </a:t>
            </a:r>
            <a:r>
              <a:rPr lang="en-US" altLang="en-US" sz="2800" b="1" u="none" dirty="0" err="1" smtClean="0">
                <a:solidFill>
                  <a:srgbClr val="66FF33"/>
                </a:solidFill>
                <a:effectLst>
                  <a:outerShdw blurRad="50800" dist="50800" dir="5400000" algn="ctr" rotWithShape="0">
                    <a:schemeClr val="bg2"/>
                  </a:outerShdw>
                </a:effectLst>
                <a:latin typeface="Arial" panose="020B0604020202020204" pitchFamily="34" charset="0"/>
              </a:rPr>
              <a:t>wks</a:t>
            </a:r>
            <a:endParaRPr lang="en-US" altLang="en-US" sz="2800" b="1" u="none" dirty="0" smtClean="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r>
              <a:rPr lang="en-US" altLang="en-US" sz="2800" b="1" dirty="0" smtClean="0">
                <a:solidFill>
                  <a:srgbClr val="66FF33"/>
                </a:solidFill>
                <a:effectLst>
                  <a:outerShdw blurRad="50800" dist="50800" dir="5400000" algn="ctr" rotWithShape="0">
                    <a:schemeClr val="bg2"/>
                  </a:outerShdw>
                </a:effectLst>
                <a:latin typeface="Arial" panose="020B0604020202020204" pitchFamily="34" charset="0"/>
              </a:rPr>
              <a:t>OMRI Listed</a:t>
            </a:r>
            <a:endPar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r>
              <a:rPr lang="en-US" altLang="en-US" sz="2800" b="1" dirty="0" smtClean="0">
                <a:solidFill>
                  <a:srgbClr val="66FF33"/>
                </a:solidFill>
                <a:effectLst>
                  <a:outerShdw blurRad="50800" dist="50800" dir="5400000" algn="ctr" rotWithShape="0">
                    <a:schemeClr val="bg2"/>
                  </a:outerShdw>
                </a:effectLst>
                <a:latin typeface="Arial" panose="020B0604020202020204" pitchFamily="34" charset="0"/>
              </a:rPr>
              <a:t>RATE: 0.45gm/gal of drench</a:t>
            </a:r>
            <a:endParaRPr lang="en-US" altLang="en-US" sz="2800" b="1" u="none"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endParaRPr lang="en-US" altLang="en-US" sz="800" b="1" u="none" dirty="0" smtClean="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endParaRPr lang="en-US" altLang="en-US" sz="800" b="1"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endParaRPr lang="en-US" altLang="en-US" sz="800" b="1"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endParaRPr lang="en-US" altLang="en-US" sz="800" b="1" u="none"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r>
              <a:rPr lang="en-US" sz="2400" b="1" dirty="0">
                <a:effectLst>
                  <a:outerShdw blurRad="50800" dist="50800" dir="5400000" algn="ctr" rotWithShape="0">
                    <a:schemeClr val="bg2"/>
                  </a:outerShdw>
                </a:effectLst>
                <a:latin typeface="+mn-lt"/>
              </a:rPr>
              <a:t>For </a:t>
            </a:r>
            <a:r>
              <a:rPr lang="en-US" sz="2400" b="1" dirty="0" smtClean="0">
                <a:effectLst>
                  <a:outerShdw blurRad="50800" dist="50800" dir="5400000" algn="ctr" rotWithShape="0">
                    <a:schemeClr val="bg2"/>
                  </a:outerShdw>
                </a:effectLst>
                <a:latin typeface="+mn-lt"/>
              </a:rPr>
              <a:t>use </a:t>
            </a:r>
            <a:r>
              <a:rPr lang="en-US" sz="2400" b="1" dirty="0">
                <a:effectLst>
                  <a:outerShdw blurRad="50800" dist="50800" dir="5400000" algn="ctr" rotWithShape="0">
                    <a:schemeClr val="bg2"/>
                  </a:outerShdw>
                </a:effectLst>
                <a:latin typeface="+mn-lt"/>
              </a:rPr>
              <a:t>in </a:t>
            </a:r>
            <a:r>
              <a:rPr lang="en-US" sz="2400" b="1" dirty="0">
                <a:solidFill>
                  <a:srgbClr val="66FF33"/>
                </a:solidFill>
                <a:effectLst>
                  <a:outerShdw blurRad="50800" dist="50800" dir="5400000" algn="ctr" rotWithShape="0">
                    <a:schemeClr val="bg2"/>
                  </a:outerShdw>
                </a:effectLst>
                <a:latin typeface="+mn-lt"/>
              </a:rPr>
              <a:t>Organic fruits &amp; vegetables &amp; small </a:t>
            </a:r>
            <a:r>
              <a:rPr lang="en-US" sz="2400" b="1" dirty="0" smtClean="0">
                <a:solidFill>
                  <a:srgbClr val="66FF33"/>
                </a:solidFill>
                <a:effectLst>
                  <a:outerShdw blurRad="50800" dist="50800" dir="5400000" algn="ctr" rotWithShape="0">
                    <a:schemeClr val="bg2"/>
                  </a:outerShdw>
                </a:effectLst>
                <a:latin typeface="+mn-lt"/>
              </a:rPr>
              <a:t>fruit (strawberries)</a:t>
            </a:r>
            <a:endParaRPr lang="en-US" altLang="en-US" sz="2400" b="1" u="none" dirty="0">
              <a:solidFill>
                <a:srgbClr val="66FF33"/>
              </a:solidFill>
              <a:effectLst>
                <a:outerShdw blurRad="50800" dist="50800" dir="5400000" algn="ctr" rotWithShape="0">
                  <a:schemeClr val="bg2"/>
                </a:outerShdw>
              </a:effectLst>
              <a:latin typeface="+mn-lt"/>
            </a:endParaRPr>
          </a:p>
        </p:txBody>
      </p:sp>
    </p:spTree>
    <p:extLst>
      <p:ext uri="{BB962C8B-B14F-4D97-AF65-F5344CB8AC3E}">
        <p14:creationId xmlns:p14="http://schemas.microsoft.com/office/powerpoint/2010/main" val="367197408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6"/>
          <p:cNvSpPr>
            <a:spLocks noChangeArrowheads="1"/>
          </p:cNvSpPr>
          <p:nvPr/>
        </p:nvSpPr>
        <p:spPr bwMode="auto">
          <a:xfrm>
            <a:off x="431457" y="1159100"/>
            <a:ext cx="8323194" cy="1661922"/>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tl">
                    <a:srgbClr val="000000"/>
                  </a:outerShdw>
                </a:effectLst>
                <a:latin typeface="Arial" charset="0"/>
              </a:rPr>
              <a:t>Management </a:t>
            </a:r>
            <a:r>
              <a:rPr lang="en-US" sz="4400" b="1" dirty="0" smtClean="0">
                <a:solidFill>
                  <a:srgbClr val="FFFF00"/>
                </a:solidFill>
                <a:effectLst>
                  <a:outerShdw blurRad="50800" dist="50800" dir="5400000" algn="tl">
                    <a:srgbClr val="000000"/>
                  </a:outerShdw>
                </a:effectLst>
                <a:latin typeface="Arial" charset="0"/>
              </a:rPr>
              <a:t>Options for IFAs</a:t>
            </a:r>
          </a:p>
          <a:p>
            <a:pPr algn="ctr" eaLnBrk="1" hangingPunct="1"/>
            <a:r>
              <a:rPr lang="en-US" sz="4400" b="1" dirty="0" smtClean="0">
                <a:solidFill>
                  <a:srgbClr val="FFFF00"/>
                </a:solidFill>
                <a:effectLst>
                  <a:outerShdw blurRad="50800" dist="50800" dir="5400000" algn="tl">
                    <a:srgbClr val="000000"/>
                  </a:outerShdw>
                </a:effectLst>
                <a:latin typeface="Arial" charset="0"/>
              </a:rPr>
              <a:t>In the Lawn &amp; Landscape</a:t>
            </a:r>
            <a:endParaRPr lang="en-US" sz="4400" b="1" dirty="0">
              <a:solidFill>
                <a:srgbClr val="FFFF00"/>
              </a:solidFill>
              <a:effectLst>
                <a:outerShdw blurRad="50800" dist="50800" dir="5400000" algn="tl">
                  <a:srgbClr val="000000"/>
                </a:outerShdw>
              </a:effectLst>
              <a:latin typeface="Arial" charset="0"/>
            </a:endParaRPr>
          </a:p>
        </p:txBody>
      </p:sp>
      <p:sp>
        <p:nvSpPr>
          <p:cNvPr id="22" name="Rectangle 17"/>
          <p:cNvSpPr>
            <a:spLocks noChangeArrowheads="1"/>
          </p:cNvSpPr>
          <p:nvPr/>
        </p:nvSpPr>
        <p:spPr bwMode="auto">
          <a:xfrm>
            <a:off x="2773582" y="3726815"/>
            <a:ext cx="3638944" cy="636587"/>
          </a:xfrm>
          <a:prstGeom prst="rect">
            <a:avLst/>
          </a:prstGeom>
          <a:noFill/>
          <a:ln w="9525">
            <a:noFill/>
            <a:miter lim="800000"/>
            <a:headEnd/>
            <a:tailEnd/>
          </a:ln>
          <a:effectLst/>
        </p:spPr>
        <p:txBody>
          <a:bodyPr lIns="92075" tIns="46038" rIns="92075" bIns="46038"/>
          <a:lstStyle/>
          <a:p>
            <a:pPr marL="342900" indent="-342900" algn="ctr">
              <a:buClr>
                <a:schemeClr val="hlink"/>
              </a:buClr>
              <a:buSzPct val="65000"/>
            </a:pPr>
            <a:r>
              <a:rPr lang="en-US" sz="4000" b="1" dirty="0" smtClean="0">
                <a:effectLst>
                  <a:outerShdw blurRad="38100" dist="38100" dir="2700000" algn="tl">
                    <a:srgbClr val="000000"/>
                  </a:outerShdw>
                </a:effectLst>
                <a:latin typeface="Arial" charset="0"/>
              </a:rPr>
              <a:t> </a:t>
            </a:r>
            <a:r>
              <a:rPr lang="en-US" sz="4000" b="1" dirty="0" smtClean="0">
                <a:solidFill>
                  <a:srgbClr val="FFC000"/>
                </a:solidFill>
                <a:effectLst>
                  <a:outerShdw blurRad="50800" dist="50800" dir="5400000" algn="tl">
                    <a:srgbClr val="000000"/>
                  </a:outerShdw>
                </a:effectLst>
                <a:latin typeface="Arial" charset="0"/>
              </a:rPr>
              <a:t>Fire Ant Baits</a:t>
            </a:r>
            <a:endParaRPr lang="en-US" sz="4000" b="1" dirty="0">
              <a:solidFill>
                <a:srgbClr val="FFC000"/>
              </a:solidFill>
              <a:effectLst>
                <a:outerShdw blurRad="50800" dist="50800" dir="5400000" algn="tl">
                  <a:srgbClr val="000000"/>
                </a:outerShdw>
              </a:effectLst>
              <a:latin typeface="Arial" charset="0"/>
            </a:endParaRPr>
          </a:p>
        </p:txBody>
      </p:sp>
    </p:spTree>
    <p:extLst>
      <p:ext uri="{BB962C8B-B14F-4D97-AF65-F5344CB8AC3E}">
        <p14:creationId xmlns:p14="http://schemas.microsoft.com/office/powerpoint/2010/main" val="141914147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169863" y="228600"/>
            <a:ext cx="4579937" cy="1327150"/>
          </a:xfrm>
        </p:spPr>
        <p:txBody>
          <a:bodyPr/>
          <a:lstStyle/>
          <a:p>
            <a:pPr eaLnBrk="1" hangingPunct="1">
              <a:defRPr/>
            </a:pPr>
            <a:r>
              <a:rPr lang="en-US" b="1" dirty="0" smtClean="0">
                <a:solidFill>
                  <a:srgbClr val="FFFF00"/>
                </a:solidFill>
                <a:effectLst>
                  <a:outerShdw blurRad="50800" dist="50800" dir="5400000" algn="ctr" rotWithShape="0">
                    <a:schemeClr val="bg2"/>
                  </a:outerShdw>
                </a:effectLst>
                <a:latin typeface="Arial" charset="0"/>
              </a:rPr>
              <a:t>Imported Fire Ants</a:t>
            </a:r>
          </a:p>
        </p:txBody>
      </p:sp>
      <p:sp>
        <p:nvSpPr>
          <p:cNvPr id="276483" name="Rectangle 3"/>
          <p:cNvSpPr>
            <a:spLocks noGrp="1" noChangeArrowheads="1"/>
          </p:cNvSpPr>
          <p:nvPr>
            <p:ph type="body" sz="half" idx="1"/>
          </p:nvPr>
        </p:nvSpPr>
        <p:spPr>
          <a:xfrm>
            <a:off x="304800" y="1905000"/>
            <a:ext cx="4679950" cy="1185863"/>
          </a:xfrm>
        </p:spPr>
        <p:txBody>
          <a:bodyPr/>
          <a:lstStyle/>
          <a:p>
            <a:pPr eaLnBrk="1" hangingPunct="1">
              <a:lnSpc>
                <a:spcPct val="80000"/>
              </a:lnSpc>
              <a:defRPr/>
            </a:pPr>
            <a:r>
              <a:rPr lang="en-US" b="1" dirty="0" smtClean="0">
                <a:effectLst>
                  <a:outerShdw blurRad="50800" dist="50800" dir="5400000" algn="tl">
                    <a:srgbClr val="000000"/>
                  </a:outerShdw>
                </a:effectLst>
                <a:latin typeface="Arial" charset="0"/>
              </a:rPr>
              <a:t>Red Imported Fire Ant  found in ~ 58 counties - </a:t>
            </a:r>
            <a:r>
              <a:rPr lang="en-US" b="1" i="1" dirty="0" smtClean="0">
                <a:effectLst>
                  <a:outerShdw blurRad="50800" dist="50800" dir="5400000" algn="tl">
                    <a:srgbClr val="000000"/>
                  </a:outerShdw>
                </a:effectLst>
                <a:latin typeface="Arial" charset="0"/>
              </a:rPr>
              <a:t>Solenopsis invicta</a:t>
            </a:r>
            <a:r>
              <a:rPr lang="en-US" b="1" dirty="0" smtClean="0">
                <a:effectLst>
                  <a:outerShdw blurRad="50800" dist="50800" dir="5400000" algn="tl">
                    <a:srgbClr val="000000"/>
                  </a:outerShdw>
                </a:effectLst>
                <a:latin typeface="Arial" charset="0"/>
              </a:rPr>
              <a:t> Buren</a:t>
            </a:r>
          </a:p>
        </p:txBody>
      </p:sp>
      <p:pic>
        <p:nvPicPr>
          <p:cNvPr id="6148" name="Picture 4" descr="RIF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15000" y="381000"/>
            <a:ext cx="3048000" cy="2952750"/>
          </a:xfrm>
          <a:noFill/>
          <a:ln w="25400">
            <a:solidFill>
              <a:srgbClr val="FFFF00"/>
            </a:solidFill>
          </a:ln>
          <a:extLst>
            <a:ext uri="{909E8E84-426E-40DD-AFC4-6F175D3DCCD1}">
              <a14:hiddenFill xmlns:a14="http://schemas.microsoft.com/office/drawing/2010/main">
                <a:solidFill>
                  <a:srgbClr val="FFFFFF"/>
                </a:solidFill>
              </a14:hiddenFill>
            </a:ext>
          </a:extLst>
        </p:spPr>
      </p:pic>
      <p:pic>
        <p:nvPicPr>
          <p:cNvPr id="6149" name="Picture 5" descr="BIFA"/>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715000" y="3505200"/>
            <a:ext cx="3048000" cy="2646363"/>
          </a:xfrm>
          <a:noFill/>
          <a:ln w="25400">
            <a:solidFill>
              <a:srgbClr val="FFFF00"/>
            </a:solidFill>
          </a:ln>
          <a:extLst>
            <a:ext uri="{909E8E84-426E-40DD-AFC4-6F175D3DCCD1}">
              <a14:hiddenFill xmlns:a14="http://schemas.microsoft.com/office/drawing/2010/main">
                <a:solidFill>
                  <a:srgbClr val="FFFFFF"/>
                </a:solidFill>
              </a14:hiddenFill>
            </a:ext>
          </a:extLst>
        </p:spPr>
      </p:pic>
      <p:sp>
        <p:nvSpPr>
          <p:cNvPr id="276486" name="Rectangle 6"/>
          <p:cNvSpPr>
            <a:spLocks noChangeArrowheads="1"/>
          </p:cNvSpPr>
          <p:nvPr/>
        </p:nvSpPr>
        <p:spPr bwMode="auto">
          <a:xfrm>
            <a:off x="304800" y="4343400"/>
            <a:ext cx="4945063" cy="1295400"/>
          </a:xfrm>
          <a:prstGeom prst="rect">
            <a:avLst/>
          </a:prstGeom>
          <a:noFill/>
          <a:ln w="9525">
            <a:noFill/>
            <a:miter lim="800000"/>
            <a:headEnd/>
            <a:tailEnd/>
          </a:ln>
          <a:effectLst/>
        </p:spPr>
        <p:txBody>
          <a:bodyPr/>
          <a:lstStyle/>
          <a:p>
            <a:pPr marL="457200" indent="-457200" eaLnBrk="1" hangingPunct="1">
              <a:lnSpc>
                <a:spcPct val="80000"/>
              </a:lnSpc>
              <a:spcBef>
                <a:spcPct val="20000"/>
              </a:spcBef>
              <a:buClr>
                <a:schemeClr val="tx2"/>
              </a:buClr>
              <a:buSzPct val="125000"/>
              <a:buFont typeface="Wingdings" panose="05000000000000000000" pitchFamily="2" charset="2"/>
              <a:buChar char="§"/>
              <a:defRPr/>
            </a:pPr>
            <a:r>
              <a:rPr lang="en-US" sz="3200" b="1" dirty="0">
                <a:effectLst>
                  <a:outerShdw blurRad="50800" dist="50800" dir="5400000" algn="tl">
                    <a:srgbClr val="000000"/>
                  </a:outerShdw>
                </a:effectLst>
                <a:latin typeface="Arial" charset="0"/>
              </a:rPr>
              <a:t>Black Imported Fire Ant  found in </a:t>
            </a:r>
            <a:r>
              <a:rPr lang="en-US" sz="3200" b="1" dirty="0" smtClean="0">
                <a:effectLst>
                  <a:outerShdw blurRad="50800" dist="50800" dir="5400000" algn="tl">
                    <a:srgbClr val="000000"/>
                  </a:outerShdw>
                </a:effectLst>
                <a:latin typeface="Arial" charset="0"/>
              </a:rPr>
              <a:t>4 </a:t>
            </a:r>
            <a:r>
              <a:rPr lang="en-US" sz="3200" b="1" dirty="0">
                <a:effectLst>
                  <a:outerShdw blurRad="50800" dist="50800" dir="5400000" algn="tl">
                    <a:srgbClr val="000000"/>
                  </a:outerShdw>
                </a:effectLst>
                <a:latin typeface="Arial" charset="0"/>
              </a:rPr>
              <a:t>counties - </a:t>
            </a:r>
            <a:r>
              <a:rPr lang="en-US" sz="3200" b="1" i="1" dirty="0" err="1">
                <a:effectLst>
                  <a:outerShdw blurRad="50800" dist="50800" dir="5400000" algn="tl">
                    <a:srgbClr val="000000"/>
                  </a:outerShdw>
                </a:effectLst>
                <a:latin typeface="Arial" charset="0"/>
              </a:rPr>
              <a:t>Solenopsis</a:t>
            </a:r>
            <a:r>
              <a:rPr lang="en-US" sz="3200" b="1" i="1" dirty="0">
                <a:effectLst>
                  <a:outerShdw blurRad="50800" dist="50800" dir="5400000" algn="tl">
                    <a:srgbClr val="000000"/>
                  </a:outerShdw>
                </a:effectLst>
                <a:latin typeface="Arial" charset="0"/>
              </a:rPr>
              <a:t> </a:t>
            </a:r>
            <a:r>
              <a:rPr lang="en-US" sz="3200" b="1" i="1" dirty="0" err="1">
                <a:effectLst>
                  <a:outerShdw blurRad="50800" dist="50800" dir="5400000" algn="tl">
                    <a:srgbClr val="000000"/>
                  </a:outerShdw>
                </a:effectLst>
                <a:latin typeface="Arial" charset="0"/>
              </a:rPr>
              <a:t>richteri</a:t>
            </a:r>
            <a:r>
              <a:rPr lang="en-US" sz="3200" b="1" dirty="0">
                <a:effectLst>
                  <a:outerShdw blurRad="50800" dist="50800" dir="5400000" algn="tl">
                    <a:srgbClr val="000000"/>
                  </a:outerShdw>
                </a:effectLst>
                <a:latin typeface="Arial" charset="0"/>
              </a:rPr>
              <a:t> </a:t>
            </a:r>
            <a:r>
              <a:rPr lang="en-US" sz="3200" b="1" dirty="0" err="1">
                <a:effectLst>
                  <a:outerShdw blurRad="50800" dist="50800" dir="5400000" algn="tl">
                    <a:srgbClr val="000000"/>
                  </a:outerShdw>
                </a:effectLst>
                <a:latin typeface="Arial" charset="0"/>
              </a:rPr>
              <a:t>Forel</a:t>
            </a:r>
            <a:endParaRPr lang="en-US" sz="3200" b="1" dirty="0">
              <a:effectLst>
                <a:outerShdw blurRad="50800" dist="50800" dir="5400000" algn="tl">
                  <a:srgbClr val="000000"/>
                </a:outerShdw>
              </a:effectLst>
              <a:latin typeface="Arial" charset="0"/>
            </a:endParaRPr>
          </a:p>
        </p:txBody>
      </p:sp>
      <p:pic>
        <p:nvPicPr>
          <p:cNvPr id="7" name="Picture 6" descr="UA-color-left.png"/>
          <p:cNvPicPr>
            <a:picLocks noChangeAspect="1"/>
          </p:cNvPicPr>
          <p:nvPr/>
        </p:nvPicPr>
        <p:blipFill>
          <a:blip r:embed="rId5" cstate="print"/>
          <a:stretch>
            <a:fillRect/>
          </a:stretch>
        </p:blipFill>
        <p:spPr>
          <a:xfrm>
            <a:off x="0" y="6367271"/>
            <a:ext cx="2566421" cy="490729"/>
          </a:xfrm>
          <a:prstGeom prst="rect">
            <a:avLst/>
          </a:prstGeom>
          <a:solidFill>
            <a:schemeClr val="tx1"/>
          </a:solidFill>
        </p:spPr>
      </p:pic>
    </p:spTree>
    <p:extLst>
      <p:ext uri="{BB962C8B-B14F-4D97-AF65-F5344CB8AC3E}">
        <p14:creationId xmlns:p14="http://schemas.microsoft.com/office/powerpoint/2010/main" val="379324800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6"/>
          <p:cNvSpPr>
            <a:spLocks noChangeArrowheads="1"/>
          </p:cNvSpPr>
          <p:nvPr/>
        </p:nvSpPr>
        <p:spPr bwMode="auto">
          <a:xfrm>
            <a:off x="123987" y="40419"/>
            <a:ext cx="8323194" cy="704850"/>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ctr" rotWithShape="0">
                    <a:schemeClr val="bg2"/>
                  </a:outerShdw>
                </a:effectLst>
                <a:latin typeface="Arial" charset="0"/>
              </a:rPr>
              <a:t>Management </a:t>
            </a:r>
            <a:r>
              <a:rPr lang="en-US" sz="4400" b="1" dirty="0" smtClean="0">
                <a:solidFill>
                  <a:srgbClr val="FFFF00"/>
                </a:solidFill>
                <a:effectLst>
                  <a:outerShdw blurRad="50800" dist="50800" dir="5400000" algn="ctr" rotWithShape="0">
                    <a:schemeClr val="bg2"/>
                  </a:outerShdw>
                </a:effectLst>
                <a:latin typeface="Arial" charset="0"/>
              </a:rPr>
              <a:t>Options for IFAs</a:t>
            </a:r>
            <a:endParaRPr lang="en-US" sz="4400" b="1" dirty="0">
              <a:solidFill>
                <a:srgbClr val="FFFF00"/>
              </a:solidFill>
              <a:effectLst>
                <a:outerShdw blurRad="50800" dist="50800" dir="5400000" algn="ctr" rotWithShape="0">
                  <a:schemeClr val="bg2"/>
                </a:outerShdw>
              </a:effectLst>
              <a:latin typeface="Arial" charset="0"/>
            </a:endParaRPr>
          </a:p>
        </p:txBody>
      </p:sp>
      <p:pic>
        <p:nvPicPr>
          <p:cNvPr id="5" name="Picture 2" descr="MVC-007X"/>
          <p:cNvPicPr>
            <a:picLocks noChangeAspect="1" noChangeArrowheads="1"/>
          </p:cNvPicPr>
          <p:nvPr/>
        </p:nvPicPr>
        <p:blipFill rotWithShape="1">
          <a:blip r:embed="rId3">
            <a:extLst>
              <a:ext uri="{28A0092B-C50C-407E-A947-70E740481C1C}">
                <a14:useLocalDpi xmlns:a14="http://schemas.microsoft.com/office/drawing/2010/main" val="0"/>
              </a:ext>
            </a:extLst>
          </a:blip>
          <a:srcRect l="20671" t="16112" r="21777" b="18046"/>
          <a:stretch/>
        </p:blipFill>
        <p:spPr bwMode="auto">
          <a:xfrm>
            <a:off x="6653719" y="1086960"/>
            <a:ext cx="2348822" cy="358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75939" y="1095688"/>
            <a:ext cx="40831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3600" b="1" u="none" dirty="0" err="1" smtClean="0">
                <a:solidFill>
                  <a:schemeClr val="tx2"/>
                </a:solidFill>
                <a:effectLst>
                  <a:outerShdw blurRad="50800" dist="50800" dir="5400000" algn="ctr" rotWithShape="0">
                    <a:schemeClr val="bg2"/>
                  </a:outerShdw>
                </a:effectLst>
                <a:latin typeface="Arial" panose="020B0604020202020204" pitchFamily="34" charset="0"/>
              </a:rPr>
              <a:t>hydramethylanon</a:t>
            </a:r>
            <a:endParaRPr lang="en-US" altLang="en-US" sz="2400" b="1" u="none" dirty="0">
              <a:effectLst>
                <a:outerShdw blurRad="50800" dist="50800" dir="5400000" algn="ctr" rotWithShape="0">
                  <a:schemeClr val="bg2"/>
                </a:outerShdw>
              </a:effectLst>
              <a:latin typeface="Arial" panose="020B0604020202020204" pitchFamily="34" charset="0"/>
            </a:endParaRPr>
          </a:p>
        </p:txBody>
      </p:sp>
      <p:sp>
        <p:nvSpPr>
          <p:cNvPr id="7" name="Text Box 4"/>
          <p:cNvSpPr txBox="1">
            <a:spLocks noChangeArrowheads="1"/>
          </p:cNvSpPr>
          <p:nvPr/>
        </p:nvSpPr>
        <p:spPr bwMode="auto">
          <a:xfrm>
            <a:off x="75939" y="1640129"/>
            <a:ext cx="6269537"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400" b="1" u="none" dirty="0" smtClean="0">
                <a:effectLst>
                  <a:outerShdw blurRad="50800" dist="50800" dir="5400000" algn="ctr" rotWithShape="0">
                    <a:schemeClr val="bg2"/>
                  </a:outerShdw>
                </a:effectLst>
                <a:latin typeface="Arial" panose="020B0604020202020204" pitchFamily="34" charset="0"/>
              </a:rPr>
              <a:t>Amdro Fire Ant Bait </a:t>
            </a:r>
            <a:r>
              <a:rPr lang="en-US" altLang="en-US" sz="2400" b="1" dirty="0" smtClean="0">
                <a:solidFill>
                  <a:schemeClr val="tx2"/>
                </a:solidFill>
                <a:effectLst>
                  <a:outerShdw blurRad="50800" dist="50800" dir="5400000" algn="ctr" rotWithShape="0">
                    <a:schemeClr val="bg2"/>
                  </a:outerShdw>
                </a:effectLst>
                <a:latin typeface="Arial" panose="020B0604020202020204" pitchFamily="34" charset="0"/>
              </a:rPr>
              <a:t>1.0-2.0 </a:t>
            </a:r>
            <a:r>
              <a:rPr lang="en-US" altLang="en-US" sz="2400" b="1" dirty="0">
                <a:solidFill>
                  <a:schemeClr val="tx2"/>
                </a:solidFill>
                <a:effectLst>
                  <a:outerShdw blurRad="50800" dist="50800" dir="5400000" algn="ctr" rotWithShape="0">
                    <a:schemeClr val="bg2"/>
                  </a:outerShdw>
                </a:effectLst>
                <a:latin typeface="Arial" panose="020B0604020202020204" pitchFamily="34" charset="0"/>
              </a:rPr>
              <a:t>lbs/A</a:t>
            </a:r>
            <a:endParaRPr lang="en-US" altLang="en-US" sz="2400" b="1" u="none" dirty="0">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r>
              <a:rPr lang="en-US" altLang="en-US" sz="2400" b="1" dirty="0">
                <a:effectLst>
                  <a:outerShdw blurRad="50800" dist="50800" dir="5400000" algn="ctr" rotWithShape="0">
                    <a:schemeClr val="bg2"/>
                  </a:outerShdw>
                </a:effectLst>
                <a:latin typeface="Arial" panose="020B0604020202020204" pitchFamily="34" charset="0"/>
              </a:rPr>
              <a:t>*</a:t>
            </a:r>
            <a:r>
              <a:rPr lang="en-US" altLang="en-US" sz="2400" b="1" u="none" dirty="0" smtClean="0">
                <a:effectLst>
                  <a:outerShdw blurRad="50800" dist="50800" dir="5400000" algn="ctr" rotWithShape="0">
                    <a:schemeClr val="bg2"/>
                  </a:outerShdw>
                </a:effectLst>
                <a:latin typeface="Arial" panose="020B0604020202020204" pitchFamily="34" charset="0"/>
              </a:rPr>
              <a:t>Amdro Pro Fire Ant Bait </a:t>
            </a:r>
            <a:r>
              <a:rPr lang="en-US" altLang="en-US" sz="2400" b="1" dirty="0">
                <a:solidFill>
                  <a:schemeClr val="tx2"/>
                </a:solidFill>
                <a:effectLst>
                  <a:outerShdw blurRad="50800" dist="50800" dir="5400000" algn="ctr" rotWithShape="0">
                    <a:schemeClr val="bg2"/>
                  </a:outerShdw>
                </a:effectLst>
                <a:latin typeface="Arial" panose="020B0604020202020204" pitchFamily="34" charset="0"/>
              </a:rPr>
              <a:t>1.0-1.5 lbs/A</a:t>
            </a:r>
            <a:endParaRPr lang="en-US" altLang="en-US" sz="2400" b="1" u="none" dirty="0">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r>
              <a:rPr lang="en-US" altLang="en-US" sz="2400" b="1" u="none" dirty="0" smtClean="0">
                <a:effectLst>
                  <a:outerShdw blurRad="50800" dist="50800" dir="5400000" algn="ctr" rotWithShape="0">
                    <a:schemeClr val="bg2"/>
                  </a:outerShdw>
                </a:effectLst>
                <a:latin typeface="Arial" panose="020B0604020202020204" pitchFamily="34" charset="0"/>
              </a:rPr>
              <a:t>Amdro Fire Ant Bait Yard Trt </a:t>
            </a:r>
            <a:r>
              <a:rPr lang="en-US" sz="1200" b="1" dirty="0">
                <a:solidFill>
                  <a:schemeClr val="tx2"/>
                </a:solidFill>
                <a:effectLst>
                  <a:outerShdw blurRad="50800" dist="50800" dir="5400000" algn="ctr" rotWithShape="0">
                    <a:schemeClr val="bg2"/>
                  </a:outerShdw>
                </a:effectLst>
                <a:latin typeface="+mn-lt"/>
              </a:rPr>
              <a:t>5.5 lbs/5500 to 11,000 sqft</a:t>
            </a:r>
            <a:endParaRPr lang="en-US" altLang="en-US" sz="1200" b="1" u="none" dirty="0">
              <a:solidFill>
                <a:schemeClr val="tx2"/>
              </a:solidFill>
              <a:effectLst>
                <a:outerShdw blurRad="50800" dist="50800" dir="5400000" algn="ctr" rotWithShape="0">
                  <a:schemeClr val="bg2"/>
                </a:outerShdw>
              </a:effectLst>
              <a:latin typeface="+mn-lt"/>
            </a:endParaRPr>
          </a:p>
          <a:p>
            <a:pPr>
              <a:spcBef>
                <a:spcPct val="0"/>
              </a:spcBef>
              <a:buClrTx/>
              <a:buSzTx/>
              <a:buNone/>
            </a:pPr>
            <a:r>
              <a:rPr lang="en-US" altLang="en-US" sz="2400" b="1" u="none" dirty="0" smtClean="0">
                <a:effectLst>
                  <a:outerShdw blurRad="50800" dist="50800" dir="5400000" algn="ctr" rotWithShape="0">
                    <a:schemeClr val="bg2"/>
                  </a:outerShdw>
                </a:effectLst>
                <a:latin typeface="Arial" panose="020B0604020202020204" pitchFamily="34" charset="0"/>
              </a:rPr>
              <a:t>Amdro Fire Strike </a:t>
            </a:r>
            <a:r>
              <a:rPr lang="en-US" sz="1200" b="1" dirty="0" smtClean="0">
                <a:solidFill>
                  <a:schemeClr val="tx2"/>
                </a:solidFill>
                <a:effectLst>
                  <a:outerShdw blurRad="50800" dist="50800" dir="5400000" algn="ctr" rotWithShape="0">
                    <a:schemeClr val="bg2"/>
                  </a:outerShdw>
                </a:effectLst>
                <a:latin typeface="+mn-lt"/>
              </a:rPr>
              <a:t>5.0 lbs/5000 </a:t>
            </a:r>
            <a:r>
              <a:rPr lang="en-US" sz="1200" b="1" dirty="0">
                <a:solidFill>
                  <a:schemeClr val="tx2"/>
                </a:solidFill>
                <a:effectLst>
                  <a:outerShdw blurRad="50800" dist="50800" dir="5400000" algn="ctr" rotWithShape="0">
                    <a:schemeClr val="bg2"/>
                  </a:outerShdw>
                </a:effectLst>
                <a:latin typeface="+mn-lt"/>
              </a:rPr>
              <a:t>to </a:t>
            </a:r>
            <a:r>
              <a:rPr lang="en-US" sz="1200" b="1" dirty="0" smtClean="0">
                <a:solidFill>
                  <a:schemeClr val="tx2"/>
                </a:solidFill>
                <a:effectLst>
                  <a:outerShdw blurRad="50800" dist="50800" dir="5400000" algn="ctr" rotWithShape="0">
                    <a:schemeClr val="bg2"/>
                  </a:outerShdw>
                </a:effectLst>
                <a:latin typeface="+mn-lt"/>
              </a:rPr>
              <a:t>10,000 </a:t>
            </a:r>
            <a:r>
              <a:rPr lang="en-US" sz="1200" b="1" dirty="0">
                <a:solidFill>
                  <a:schemeClr val="tx2"/>
                </a:solidFill>
                <a:effectLst>
                  <a:outerShdw blurRad="50800" dist="50800" dir="5400000" algn="ctr" rotWithShape="0">
                    <a:schemeClr val="bg2"/>
                  </a:outerShdw>
                </a:effectLst>
                <a:latin typeface="+mn-lt"/>
              </a:rPr>
              <a:t>sqft</a:t>
            </a:r>
            <a:endParaRPr lang="en-US" altLang="en-US" sz="1200" b="1" dirty="0">
              <a:solidFill>
                <a:schemeClr val="tx2"/>
              </a:solidFill>
              <a:effectLst>
                <a:outerShdw blurRad="50800" dist="50800" dir="5400000" algn="ctr" rotWithShape="0">
                  <a:schemeClr val="bg2"/>
                </a:outerShdw>
              </a:effectLst>
              <a:latin typeface="+mn-lt"/>
            </a:endParaRPr>
          </a:p>
          <a:p>
            <a:pPr>
              <a:spcBef>
                <a:spcPct val="0"/>
              </a:spcBef>
              <a:buClrTx/>
              <a:buSzTx/>
              <a:buFontTx/>
              <a:buNone/>
            </a:pPr>
            <a:r>
              <a:rPr lang="en-US" altLang="en-US" sz="2400" b="1" u="none" dirty="0" err="1" smtClean="0">
                <a:effectLst>
                  <a:outerShdw blurRad="50800" dist="50800" dir="5400000" algn="ctr" rotWithShape="0">
                    <a:schemeClr val="bg2"/>
                  </a:outerShdw>
                </a:effectLst>
                <a:latin typeface="Arial" panose="020B0604020202020204" pitchFamily="34" charset="0"/>
              </a:rPr>
              <a:t>MaxForce</a:t>
            </a:r>
            <a:r>
              <a:rPr lang="en-US" altLang="en-US" sz="2400" b="1" u="none" dirty="0" smtClean="0">
                <a:effectLst>
                  <a:outerShdw blurRad="50800" dist="50800" dir="5400000" algn="ctr" rotWithShape="0">
                    <a:schemeClr val="bg2"/>
                  </a:outerShdw>
                </a:effectLst>
                <a:latin typeface="Arial Unicode MS" panose="020B0604020202020204" pitchFamily="34" charset="-128"/>
              </a:rPr>
              <a:t> Complete Granular Insect Bait</a:t>
            </a:r>
          </a:p>
          <a:p>
            <a:pPr>
              <a:spcBef>
                <a:spcPct val="0"/>
              </a:spcBef>
              <a:buClrTx/>
              <a:buSzTx/>
              <a:buFontTx/>
              <a:buNone/>
            </a:pPr>
            <a:r>
              <a:rPr lang="en-US" altLang="en-US" sz="1200" b="1" u="none" dirty="0" smtClean="0">
                <a:solidFill>
                  <a:schemeClr val="tx2"/>
                </a:solidFill>
                <a:effectLst>
                  <a:outerShdw blurRad="50800" dist="50800" dir="5400000" algn="ctr" rotWithShape="0">
                    <a:schemeClr val="bg2"/>
                  </a:outerShdw>
                </a:effectLst>
                <a:latin typeface="+mn-lt"/>
              </a:rPr>
              <a:t>                                                                                       1.0 oz/around each mound</a:t>
            </a:r>
          </a:p>
        </p:txBody>
      </p:sp>
      <p:sp>
        <p:nvSpPr>
          <p:cNvPr id="8" name="Text Box 5"/>
          <p:cNvSpPr txBox="1">
            <a:spLocks noChangeArrowheads="1"/>
          </p:cNvSpPr>
          <p:nvPr/>
        </p:nvSpPr>
        <p:spPr bwMode="auto">
          <a:xfrm>
            <a:off x="159186" y="3700302"/>
            <a:ext cx="51682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400" b="1" u="none" dirty="0" smtClean="0">
                <a:solidFill>
                  <a:schemeClr val="tx2"/>
                </a:solidFill>
                <a:effectLst>
                  <a:outerShdw blurRad="50800" dist="50800" dir="5400000" algn="ctr" rotWithShape="0">
                    <a:schemeClr val="bg2"/>
                  </a:outerShdw>
                </a:effectLst>
                <a:latin typeface="Arial" panose="020B0604020202020204" pitchFamily="34" charset="0"/>
              </a:rPr>
              <a:t>Slow acting toxin</a:t>
            </a:r>
            <a:r>
              <a:rPr lang="en-US" altLang="en-US" sz="2400" b="1" u="none" dirty="0">
                <a:solidFill>
                  <a:schemeClr val="tx2"/>
                </a:solidFill>
                <a:effectLst>
                  <a:outerShdw blurRad="50800" dist="50800" dir="5400000" algn="ctr" rotWithShape="0">
                    <a:schemeClr val="bg2"/>
                  </a:outerShdw>
                </a:effectLst>
                <a:latin typeface="Arial" panose="020B0604020202020204" pitchFamily="34" charset="0"/>
              </a:rPr>
              <a:t>: Kills the Queen</a:t>
            </a:r>
          </a:p>
          <a:p>
            <a:pPr>
              <a:spcBef>
                <a:spcPct val="0"/>
              </a:spcBef>
              <a:buClrTx/>
              <a:buSzTx/>
              <a:buFontTx/>
              <a:buNone/>
            </a:pPr>
            <a:r>
              <a:rPr lang="en-US" altLang="en-US" sz="2400" b="1" u="none" dirty="0">
                <a:solidFill>
                  <a:schemeClr val="tx2"/>
                </a:solidFill>
                <a:effectLst>
                  <a:outerShdw blurRad="50800" dist="50800" dir="5400000" algn="ctr" rotWithShape="0">
                    <a:schemeClr val="bg2"/>
                  </a:outerShdw>
                </a:effectLst>
                <a:latin typeface="Arial" panose="020B0604020202020204" pitchFamily="34" charset="0"/>
              </a:rPr>
              <a:t>Controls within 2-3 </a:t>
            </a:r>
            <a:r>
              <a:rPr lang="en-US" altLang="en-US" sz="2400" b="1" u="none" dirty="0" smtClean="0">
                <a:solidFill>
                  <a:schemeClr val="tx2"/>
                </a:solidFill>
                <a:effectLst>
                  <a:outerShdw blurRad="50800" dist="50800" dir="5400000" algn="ctr" rotWithShape="0">
                    <a:schemeClr val="bg2"/>
                  </a:outerShdw>
                </a:effectLst>
                <a:latin typeface="Arial" panose="020B0604020202020204" pitchFamily="34" charset="0"/>
              </a:rPr>
              <a:t>weeks</a:t>
            </a:r>
          </a:p>
        </p:txBody>
      </p:sp>
      <p:sp>
        <p:nvSpPr>
          <p:cNvPr id="9" name="Rectangle 17"/>
          <p:cNvSpPr>
            <a:spLocks noChangeArrowheads="1"/>
          </p:cNvSpPr>
          <p:nvPr/>
        </p:nvSpPr>
        <p:spPr bwMode="auto">
          <a:xfrm>
            <a:off x="0" y="686191"/>
            <a:ext cx="8035047" cy="818994"/>
          </a:xfrm>
          <a:prstGeom prst="rect">
            <a:avLst/>
          </a:prstGeom>
          <a:noFill/>
          <a:ln w="9525">
            <a:noFill/>
            <a:miter lim="800000"/>
            <a:headEnd/>
            <a:tailEnd/>
          </a:ln>
          <a:effectLst/>
        </p:spPr>
        <p:txBody>
          <a:bodyPr lIns="92075" tIns="46038" rIns="92075" bIns="46038"/>
          <a:lstStyle/>
          <a:p>
            <a:pPr marL="342900" indent="-342900">
              <a:buClr>
                <a:schemeClr val="hlink"/>
              </a:buClr>
              <a:buSzPct val="65000"/>
            </a:pPr>
            <a:r>
              <a:rPr lang="en-US" b="1" dirty="0" smtClean="0">
                <a:effectLst>
                  <a:outerShdw blurRad="50800" dist="50800" dir="5400000" algn="ctr" rotWithShape="0">
                    <a:schemeClr val="bg2"/>
                  </a:outerShdw>
                </a:effectLst>
                <a:latin typeface="Arial" charset="0"/>
              </a:rPr>
              <a:t> </a:t>
            </a:r>
            <a:r>
              <a:rPr lang="en-US" b="1" dirty="0" smtClean="0">
                <a:solidFill>
                  <a:srgbClr val="FFC000"/>
                </a:solidFill>
                <a:effectLst>
                  <a:outerShdw blurRad="50800" dist="50800" dir="5400000" algn="ctr" rotWithShape="0">
                    <a:schemeClr val="bg2"/>
                  </a:outerShdw>
                </a:effectLst>
                <a:latin typeface="Arial" charset="0"/>
              </a:rPr>
              <a:t>Lawn &amp; Landscape IFA Bait  </a:t>
            </a:r>
            <a:r>
              <a:rPr lang="en-US" b="1" dirty="0" smtClean="0">
                <a:solidFill>
                  <a:srgbClr val="FF0000"/>
                </a:solidFill>
                <a:effectLst>
                  <a:outerShdw blurRad="50800" dist="50800" dir="5400000" algn="ctr" rotWithShape="0">
                    <a:schemeClr val="bg2"/>
                  </a:outerShdw>
                </a:effectLst>
                <a:latin typeface="Arial" charset="0"/>
              </a:rPr>
              <a:t>NO FOOD CROPS</a:t>
            </a:r>
            <a:endParaRPr lang="en-US" b="1" dirty="0">
              <a:solidFill>
                <a:srgbClr val="FF0000"/>
              </a:solidFill>
              <a:effectLst>
                <a:outerShdw blurRad="50800" dist="50800" dir="5400000" algn="ctr" rotWithShape="0">
                  <a:schemeClr val="bg2"/>
                </a:outerShdw>
              </a:effectLst>
              <a:latin typeface="Arial" charset="0"/>
            </a:endParaRPr>
          </a:p>
        </p:txBody>
      </p:sp>
      <p:sp>
        <p:nvSpPr>
          <p:cNvPr id="11" name="Text Box 6"/>
          <p:cNvSpPr txBox="1">
            <a:spLocks noChangeArrowheads="1"/>
          </p:cNvSpPr>
          <p:nvPr/>
        </p:nvSpPr>
        <p:spPr bwMode="auto">
          <a:xfrm>
            <a:off x="75939" y="4582167"/>
            <a:ext cx="9022323"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200" b="1" dirty="0" smtClean="0">
                <a:effectLst>
                  <a:outerShdw blurRad="50800" dist="50800" dir="5400000" algn="ctr" rotWithShape="0">
                    <a:schemeClr val="bg2"/>
                  </a:outerShdw>
                </a:effectLst>
                <a:latin typeface="+mn-lt"/>
              </a:rPr>
              <a:t>*Use on </a:t>
            </a:r>
            <a:r>
              <a:rPr lang="en-US" sz="2200" b="1" dirty="0">
                <a:effectLst>
                  <a:outerShdw blurRad="50800" dist="50800" dir="5400000" algn="ctr" rotWithShape="0">
                    <a:schemeClr val="bg2"/>
                  </a:outerShdw>
                </a:effectLst>
                <a:latin typeface="+mn-lt"/>
              </a:rPr>
              <a:t>lawns, landscaped areas, golf courses, </a:t>
            </a:r>
            <a:r>
              <a:rPr lang="en-US" sz="2200" b="1" dirty="0" smtClean="0">
                <a:effectLst>
                  <a:outerShdw blurRad="50800" dist="50800" dir="5400000" algn="ctr" rotWithShape="0">
                    <a:schemeClr val="bg2"/>
                  </a:outerShdw>
                </a:effectLst>
                <a:latin typeface="+mn-lt"/>
              </a:rPr>
              <a:t>&amp; </a:t>
            </a:r>
            <a:r>
              <a:rPr lang="en-US" sz="2200" b="1" dirty="0">
                <a:effectLst>
                  <a:outerShdw blurRad="50800" dist="50800" dir="5400000" algn="ctr" rotWithShape="0">
                    <a:schemeClr val="bg2"/>
                  </a:outerShdw>
                </a:effectLst>
                <a:latin typeface="+mn-lt"/>
              </a:rPr>
              <a:t>other non-cropland areas </a:t>
            </a:r>
            <a:r>
              <a:rPr lang="en-US" sz="2200" b="1" dirty="0" smtClean="0">
                <a:effectLst>
                  <a:outerShdw blurRad="50800" dist="50800" dir="5400000" algn="ctr" rotWithShape="0">
                    <a:schemeClr val="bg2"/>
                  </a:outerShdw>
                </a:effectLst>
                <a:latin typeface="+mn-lt"/>
              </a:rPr>
              <a:t>(airports</a:t>
            </a:r>
            <a:r>
              <a:rPr lang="en-US" sz="2200" b="1" dirty="0">
                <a:effectLst>
                  <a:outerShdw blurRad="50800" dist="50800" dir="5400000" algn="ctr" rotWithShape="0">
                    <a:schemeClr val="bg2"/>
                  </a:outerShdw>
                </a:effectLst>
                <a:latin typeface="+mn-lt"/>
              </a:rPr>
              <a:t>, roadsides, </a:t>
            </a:r>
            <a:r>
              <a:rPr lang="en-US" sz="2200" b="1" dirty="0" err="1" smtClean="0">
                <a:effectLst>
                  <a:outerShdw blurRad="50800" dist="50800" dir="5400000" algn="ctr" rotWithShape="0">
                    <a:schemeClr val="bg2"/>
                  </a:outerShdw>
                </a:effectLst>
                <a:latin typeface="+mn-lt"/>
              </a:rPr>
              <a:t>etc</a:t>
            </a:r>
            <a:r>
              <a:rPr lang="en-US" sz="2200" b="1" dirty="0" smtClean="0">
                <a:effectLst>
                  <a:outerShdw blurRad="50800" dist="50800" dir="5400000" algn="ctr" rotWithShape="0">
                    <a:schemeClr val="bg2"/>
                  </a:outerShdw>
                </a:effectLst>
                <a:latin typeface="+mn-lt"/>
              </a:rPr>
              <a:t>). </a:t>
            </a:r>
            <a:r>
              <a:rPr lang="en-US" sz="2200" b="1" dirty="0">
                <a:effectLst>
                  <a:outerShdw blurRad="50800" dist="50800" dir="5400000" algn="ctr" rotWithShape="0">
                    <a:schemeClr val="bg2"/>
                  </a:outerShdw>
                </a:effectLst>
                <a:latin typeface="+mn-lt"/>
              </a:rPr>
              <a:t>Also around container or field grown ornamental </a:t>
            </a:r>
            <a:r>
              <a:rPr lang="en-US" sz="2200" b="1" dirty="0" smtClean="0">
                <a:effectLst>
                  <a:outerShdw blurRad="50800" dist="50800" dir="5400000" algn="ctr" rotWithShape="0">
                    <a:schemeClr val="bg2"/>
                  </a:outerShdw>
                </a:effectLst>
                <a:latin typeface="+mn-lt"/>
              </a:rPr>
              <a:t>&amp; </a:t>
            </a:r>
            <a:r>
              <a:rPr lang="en-US" sz="2200" b="1" dirty="0">
                <a:effectLst>
                  <a:outerShdw blurRad="50800" dist="50800" dir="5400000" algn="ctr" rotWithShape="0">
                    <a:schemeClr val="bg2"/>
                  </a:outerShdw>
                </a:effectLst>
                <a:latin typeface="+mn-lt"/>
              </a:rPr>
              <a:t>nonbearing nursery stock, sod farms, commercial turf, nonbearing fruit or nut trees, grass forage (Pasture &amp; Rangeland)</a:t>
            </a:r>
            <a:endParaRPr lang="en-US" altLang="en-US" sz="2200" b="1" dirty="0">
              <a:solidFill>
                <a:srgbClr val="66FF33"/>
              </a:solidFill>
              <a:effectLst>
                <a:outerShdw blurRad="50800" dist="50800" dir="5400000" algn="ctr" rotWithShape="0">
                  <a:schemeClr val="bg2"/>
                </a:outerShdw>
              </a:effectLst>
              <a:latin typeface="+mn-lt"/>
            </a:endParaRPr>
          </a:p>
        </p:txBody>
      </p:sp>
    </p:spTree>
    <p:extLst>
      <p:ext uri="{BB962C8B-B14F-4D97-AF65-F5344CB8AC3E}">
        <p14:creationId xmlns:p14="http://schemas.microsoft.com/office/powerpoint/2010/main" val="409715671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6"/>
          <p:cNvSpPr>
            <a:spLocks noChangeArrowheads="1"/>
          </p:cNvSpPr>
          <p:nvPr/>
        </p:nvSpPr>
        <p:spPr bwMode="auto">
          <a:xfrm>
            <a:off x="123987" y="40419"/>
            <a:ext cx="8323194" cy="704850"/>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ctr" rotWithShape="0">
                    <a:schemeClr val="bg2"/>
                  </a:outerShdw>
                </a:effectLst>
                <a:latin typeface="Arial" charset="0"/>
              </a:rPr>
              <a:t>Management </a:t>
            </a:r>
            <a:r>
              <a:rPr lang="en-US" sz="4400" b="1" dirty="0" smtClean="0">
                <a:solidFill>
                  <a:srgbClr val="FFFF00"/>
                </a:solidFill>
                <a:effectLst>
                  <a:outerShdw blurRad="50800" dist="50800" dir="5400000" algn="ctr" rotWithShape="0">
                    <a:schemeClr val="bg2"/>
                  </a:outerShdw>
                </a:effectLst>
                <a:latin typeface="Arial" charset="0"/>
              </a:rPr>
              <a:t>Options for IFAs</a:t>
            </a:r>
            <a:endParaRPr lang="en-US" sz="4400" b="1" dirty="0">
              <a:solidFill>
                <a:srgbClr val="FFFF00"/>
              </a:solidFill>
              <a:effectLst>
                <a:outerShdw blurRad="50800" dist="50800" dir="5400000" algn="ctr" rotWithShape="0">
                  <a:schemeClr val="bg2"/>
                </a:outerShdw>
              </a:effectLst>
              <a:latin typeface="Arial" charset="0"/>
            </a:endParaRPr>
          </a:p>
        </p:txBody>
      </p:sp>
      <p:sp>
        <p:nvSpPr>
          <p:cNvPr id="6" name="Text Box 3"/>
          <p:cNvSpPr txBox="1">
            <a:spLocks noChangeArrowheads="1"/>
          </p:cNvSpPr>
          <p:nvPr/>
        </p:nvSpPr>
        <p:spPr bwMode="auto">
          <a:xfrm>
            <a:off x="121677" y="1212333"/>
            <a:ext cx="83828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3600" b="1" u="none" dirty="0" smtClean="0">
                <a:solidFill>
                  <a:schemeClr val="tx2"/>
                </a:solidFill>
                <a:effectLst>
                  <a:outerShdw blurRad="50800" dist="50800" dir="5400000" algn="ctr" rotWithShape="0">
                    <a:schemeClr val="bg2"/>
                  </a:outerShdw>
                </a:effectLst>
                <a:latin typeface="Arial" panose="020B0604020202020204" pitchFamily="34" charset="0"/>
              </a:rPr>
              <a:t>hydramethylnon + (S)-methoprene</a:t>
            </a:r>
            <a:endParaRPr lang="en-US" altLang="en-US" sz="2400" b="1" u="none" dirty="0">
              <a:effectLst>
                <a:outerShdw blurRad="50800" dist="50800" dir="5400000" algn="ctr" rotWithShape="0">
                  <a:schemeClr val="bg2"/>
                </a:outerShdw>
              </a:effectLst>
              <a:latin typeface="Arial" panose="020B0604020202020204" pitchFamily="34" charset="0"/>
            </a:endParaRPr>
          </a:p>
        </p:txBody>
      </p:sp>
      <p:sp>
        <p:nvSpPr>
          <p:cNvPr id="7" name="Text Box 4"/>
          <p:cNvSpPr txBox="1">
            <a:spLocks noChangeArrowheads="1"/>
          </p:cNvSpPr>
          <p:nvPr/>
        </p:nvSpPr>
        <p:spPr bwMode="auto">
          <a:xfrm>
            <a:off x="121677" y="1778364"/>
            <a:ext cx="32576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b="1" u="none" dirty="0" smtClean="0">
                <a:effectLst>
                  <a:outerShdw blurRad="50800" dist="50800" dir="5400000" algn="ctr" rotWithShape="0">
                    <a:schemeClr val="bg2"/>
                  </a:outerShdw>
                </a:effectLst>
                <a:latin typeface="Arial" panose="020B0604020202020204" pitchFamily="34" charset="0"/>
              </a:rPr>
              <a:t>Extinguish </a:t>
            </a:r>
            <a:r>
              <a:rPr lang="en-US" altLang="en-US" b="1" u="none" dirty="0">
                <a:effectLst>
                  <a:outerShdw blurRad="50800" dist="50800" dir="5400000" algn="ctr" rotWithShape="0">
                    <a:schemeClr val="bg2"/>
                  </a:outerShdw>
                </a:effectLst>
                <a:latin typeface="Arial" panose="020B0604020202020204" pitchFamily="34" charset="0"/>
              </a:rPr>
              <a:t>Plus</a:t>
            </a:r>
          </a:p>
        </p:txBody>
      </p:sp>
      <p:sp>
        <p:nvSpPr>
          <p:cNvPr id="8" name="Text Box 5"/>
          <p:cNvSpPr txBox="1">
            <a:spLocks noChangeArrowheads="1"/>
          </p:cNvSpPr>
          <p:nvPr/>
        </p:nvSpPr>
        <p:spPr bwMode="auto">
          <a:xfrm>
            <a:off x="85844" y="2490615"/>
            <a:ext cx="419858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800" b="1" u="none" dirty="0">
                <a:solidFill>
                  <a:schemeClr val="tx2"/>
                </a:solidFill>
                <a:effectLst>
                  <a:outerShdw blurRad="50800" dist="50800" dir="5400000" algn="ctr" rotWithShape="0">
                    <a:schemeClr val="bg2"/>
                  </a:outerShdw>
                </a:effectLst>
                <a:latin typeface="Arial" panose="020B0604020202020204" pitchFamily="34" charset="0"/>
              </a:rPr>
              <a:t>Contains a toxin </a:t>
            </a:r>
            <a:r>
              <a:rPr lang="en-US" altLang="en-US" sz="2800" b="1" u="none" dirty="0" smtClean="0">
                <a:solidFill>
                  <a:schemeClr val="tx2"/>
                </a:solidFill>
                <a:effectLst>
                  <a:outerShdw blurRad="50800" dist="50800" dir="5400000" algn="ctr" rotWithShape="0">
                    <a:schemeClr val="bg2"/>
                  </a:outerShdw>
                </a:effectLst>
                <a:latin typeface="Arial" panose="020B0604020202020204" pitchFamily="34" charset="0"/>
              </a:rPr>
              <a:t>&amp; </a:t>
            </a:r>
            <a:r>
              <a:rPr lang="en-US" altLang="en-US" sz="2800" b="1" u="none" dirty="0">
                <a:solidFill>
                  <a:schemeClr val="tx2"/>
                </a:solidFill>
                <a:effectLst>
                  <a:outerShdw blurRad="50800" dist="50800" dir="5400000" algn="ctr" rotWithShape="0">
                    <a:schemeClr val="bg2"/>
                  </a:outerShdw>
                </a:effectLst>
                <a:latin typeface="Arial" panose="020B0604020202020204" pitchFamily="34" charset="0"/>
              </a:rPr>
              <a:t>IGR</a:t>
            </a:r>
          </a:p>
          <a:p>
            <a:pPr>
              <a:spcBef>
                <a:spcPct val="0"/>
              </a:spcBef>
              <a:buClrTx/>
              <a:buSzTx/>
              <a:buFontTx/>
              <a:buNone/>
            </a:pPr>
            <a:r>
              <a:rPr lang="en-US" altLang="en-US" sz="2800" b="1" u="none" dirty="0">
                <a:solidFill>
                  <a:schemeClr val="tx2"/>
                </a:solidFill>
                <a:effectLst>
                  <a:outerShdw blurRad="50800" dist="50800" dir="5400000" algn="ctr" rotWithShape="0">
                    <a:schemeClr val="bg2"/>
                  </a:outerShdw>
                </a:effectLst>
                <a:latin typeface="Arial" panose="020B0604020202020204" pitchFamily="34" charset="0"/>
              </a:rPr>
              <a:t>Kills or sterilizes queen</a:t>
            </a:r>
          </a:p>
          <a:p>
            <a:pPr>
              <a:spcBef>
                <a:spcPct val="0"/>
              </a:spcBef>
              <a:buClrTx/>
              <a:buSzTx/>
              <a:buFontTx/>
              <a:buNone/>
            </a:pPr>
            <a:r>
              <a:rPr lang="en-US" altLang="en-US" sz="2800" b="1" u="none" dirty="0">
                <a:solidFill>
                  <a:schemeClr val="tx2"/>
                </a:solidFill>
                <a:effectLst>
                  <a:outerShdw blurRad="50800" dist="50800" dir="5400000" algn="ctr" rotWithShape="0">
                    <a:schemeClr val="bg2"/>
                  </a:outerShdw>
                </a:effectLst>
                <a:latin typeface="Arial" panose="020B0604020202020204" pitchFamily="34" charset="0"/>
              </a:rPr>
              <a:t>Controls within 2-3 </a:t>
            </a:r>
            <a:r>
              <a:rPr lang="en-US" altLang="en-US" sz="2800" b="1" u="none" dirty="0" err="1" smtClean="0">
                <a:solidFill>
                  <a:schemeClr val="tx2"/>
                </a:solidFill>
                <a:effectLst>
                  <a:outerShdw blurRad="50800" dist="50800" dir="5400000" algn="ctr" rotWithShape="0">
                    <a:schemeClr val="bg2"/>
                  </a:outerShdw>
                </a:effectLst>
                <a:latin typeface="Arial" panose="020B0604020202020204" pitchFamily="34" charset="0"/>
              </a:rPr>
              <a:t>wks</a:t>
            </a:r>
            <a:endParaRPr lang="en-US" altLang="en-US" sz="2800" b="1" u="none" dirty="0" smtClean="0">
              <a:solidFill>
                <a:schemeClr val="tx2"/>
              </a:solidFill>
              <a:effectLst>
                <a:outerShdw blurRad="50800" dist="50800" dir="5400000" algn="ctr" rotWithShape="0">
                  <a:schemeClr val="bg2"/>
                </a:outerShdw>
              </a:effectLst>
              <a:latin typeface="Arial" panose="020B0604020202020204" pitchFamily="34" charset="0"/>
            </a:endParaRPr>
          </a:p>
          <a:p>
            <a:pPr>
              <a:spcBef>
                <a:spcPct val="0"/>
              </a:spcBef>
              <a:buClrTx/>
              <a:buSzTx/>
              <a:buNone/>
            </a:pPr>
            <a:r>
              <a:rPr lang="en-US" altLang="en-US" sz="2800" b="1" dirty="0">
                <a:solidFill>
                  <a:schemeClr val="tx2"/>
                </a:solidFill>
                <a:effectLst>
                  <a:outerShdw blurRad="50800" dist="50800" dir="5400000" algn="ctr" rotWithShape="0">
                    <a:schemeClr val="bg2"/>
                  </a:outerShdw>
                </a:effectLst>
                <a:latin typeface="Arial" panose="020B0604020202020204" pitchFamily="34" charset="0"/>
              </a:rPr>
              <a:t>RATE: </a:t>
            </a:r>
            <a:r>
              <a:rPr lang="en-US" altLang="en-US" sz="2800" b="1" dirty="0" smtClean="0">
                <a:solidFill>
                  <a:schemeClr val="tx2"/>
                </a:solidFill>
                <a:effectLst>
                  <a:outerShdw blurRad="50800" dist="50800" dir="5400000" algn="ctr" rotWithShape="0">
                    <a:schemeClr val="bg2"/>
                  </a:outerShdw>
                </a:effectLst>
                <a:latin typeface="Arial" panose="020B0604020202020204" pitchFamily="34" charset="0"/>
              </a:rPr>
              <a:t>1.5 lbs/A</a:t>
            </a:r>
            <a:endParaRPr lang="en-US" altLang="en-US" sz="2800" b="1" dirty="0">
              <a:solidFill>
                <a:schemeClr val="tx2"/>
              </a:solidFill>
              <a:effectLst>
                <a:outerShdw blurRad="50800" dist="50800" dir="5400000" algn="ctr" rotWithShape="0">
                  <a:schemeClr val="bg2"/>
                </a:outerShdw>
              </a:effectLst>
              <a:latin typeface="Arial" panose="020B0604020202020204" pitchFamily="34" charset="0"/>
            </a:endParaRPr>
          </a:p>
        </p:txBody>
      </p:sp>
      <p:sp>
        <p:nvSpPr>
          <p:cNvPr id="9" name="Rectangle 17"/>
          <p:cNvSpPr>
            <a:spLocks noChangeArrowheads="1"/>
          </p:cNvSpPr>
          <p:nvPr/>
        </p:nvSpPr>
        <p:spPr bwMode="auto">
          <a:xfrm>
            <a:off x="121677" y="695980"/>
            <a:ext cx="8325504" cy="818994"/>
          </a:xfrm>
          <a:prstGeom prst="rect">
            <a:avLst/>
          </a:prstGeom>
          <a:noFill/>
          <a:ln w="9525">
            <a:noFill/>
            <a:miter lim="800000"/>
            <a:headEnd/>
            <a:tailEnd/>
          </a:ln>
          <a:effectLst/>
        </p:spPr>
        <p:txBody>
          <a:bodyPr lIns="92075" tIns="46038" rIns="92075" bIns="46038"/>
          <a:lstStyle/>
          <a:p>
            <a:pPr marL="342900" indent="-342900">
              <a:buClr>
                <a:schemeClr val="hlink"/>
              </a:buClr>
              <a:buSzPct val="65000"/>
            </a:pPr>
            <a:r>
              <a:rPr lang="en-US" b="1" dirty="0" smtClean="0">
                <a:effectLst>
                  <a:outerShdw blurRad="50800" dist="50800" dir="5400000" algn="ctr" rotWithShape="0">
                    <a:schemeClr val="bg2"/>
                  </a:outerShdw>
                </a:effectLst>
                <a:latin typeface="Arial" charset="0"/>
              </a:rPr>
              <a:t> </a:t>
            </a:r>
            <a:r>
              <a:rPr lang="en-US" b="1" dirty="0" smtClean="0">
                <a:solidFill>
                  <a:srgbClr val="FFC000"/>
                </a:solidFill>
                <a:effectLst>
                  <a:outerShdw blurRad="50800" dist="50800" dir="5400000" algn="ctr" rotWithShape="0">
                    <a:schemeClr val="bg2"/>
                  </a:outerShdw>
                </a:effectLst>
                <a:latin typeface="Arial" charset="0"/>
              </a:rPr>
              <a:t>Lawn &amp; Landscape IFA Bait </a:t>
            </a:r>
            <a:r>
              <a:rPr lang="en-US" b="1" dirty="0" smtClean="0">
                <a:solidFill>
                  <a:srgbClr val="FF0000"/>
                </a:solidFill>
                <a:effectLst>
                  <a:outerShdw blurRad="50800" dist="50800" dir="5400000" algn="ctr" rotWithShape="0">
                    <a:schemeClr val="bg2"/>
                  </a:outerShdw>
                </a:effectLst>
                <a:latin typeface="Arial" charset="0"/>
              </a:rPr>
              <a:t>NO FOOD CROPS</a:t>
            </a:r>
            <a:endParaRPr lang="en-US" b="1" dirty="0">
              <a:solidFill>
                <a:srgbClr val="FF0000"/>
              </a:solidFill>
              <a:effectLst>
                <a:outerShdw blurRad="50800" dist="50800" dir="5400000" algn="ctr" rotWithShape="0">
                  <a:schemeClr val="bg2"/>
                </a:outerShdw>
              </a:effectLst>
              <a:latin typeface="Arial" charset="0"/>
            </a:endParaRPr>
          </a:p>
        </p:txBody>
      </p:sp>
      <p:pic>
        <p:nvPicPr>
          <p:cNvPr id="2" name="Picture 1"/>
          <p:cNvPicPr>
            <a:picLocks noChangeAspect="1"/>
          </p:cNvPicPr>
          <p:nvPr/>
        </p:nvPicPr>
        <p:blipFill rotWithShape="1">
          <a:blip r:embed="rId3"/>
          <a:srcRect l="7233" t="3957" r="6809" b="5320"/>
          <a:stretch/>
        </p:blipFill>
        <p:spPr>
          <a:xfrm>
            <a:off x="5797686" y="1955441"/>
            <a:ext cx="3268494" cy="4312146"/>
          </a:xfrm>
          <a:prstGeom prst="rect">
            <a:avLst/>
          </a:prstGeom>
        </p:spPr>
      </p:pic>
      <p:sp>
        <p:nvSpPr>
          <p:cNvPr id="3" name="Rectangle 2"/>
          <p:cNvSpPr/>
          <p:nvPr/>
        </p:nvSpPr>
        <p:spPr>
          <a:xfrm>
            <a:off x="121677" y="4438787"/>
            <a:ext cx="5811758" cy="1569660"/>
          </a:xfrm>
          <a:prstGeom prst="rect">
            <a:avLst/>
          </a:prstGeom>
        </p:spPr>
        <p:txBody>
          <a:bodyPr wrap="square">
            <a:spAutoFit/>
          </a:bodyPr>
          <a:lstStyle/>
          <a:p>
            <a:r>
              <a:rPr lang="en-US" b="1" dirty="0">
                <a:effectLst>
                  <a:outerShdw blurRad="50800" dist="50800" dir="5400000" algn="ctr" rotWithShape="0">
                    <a:schemeClr val="bg2"/>
                  </a:outerShdw>
                </a:effectLst>
                <a:latin typeface="+mn-lt"/>
              </a:rPr>
              <a:t>Use on residential &amp; commercial property, container or nursery stock, sod farms, commercial turf, </a:t>
            </a:r>
            <a:r>
              <a:rPr lang="en-US" b="1" dirty="0" smtClean="0">
                <a:effectLst>
                  <a:outerShdw blurRad="50800" dist="50800" dir="5400000" algn="ctr" rotWithShape="0">
                    <a:schemeClr val="bg2"/>
                  </a:outerShdw>
                </a:effectLst>
                <a:latin typeface="+mn-lt"/>
              </a:rPr>
              <a:t>pasture &amp; </a:t>
            </a:r>
            <a:r>
              <a:rPr lang="en-US" b="1" dirty="0">
                <a:effectLst>
                  <a:outerShdw blurRad="50800" dist="50800" dir="5400000" algn="ctr" rotWithShape="0">
                    <a:schemeClr val="bg2"/>
                  </a:outerShdw>
                </a:effectLst>
                <a:latin typeface="+mn-lt"/>
              </a:rPr>
              <a:t>rangeland</a:t>
            </a:r>
          </a:p>
        </p:txBody>
      </p:sp>
    </p:spTree>
    <p:extLst>
      <p:ext uri="{BB962C8B-B14F-4D97-AF65-F5344CB8AC3E}">
        <p14:creationId xmlns:p14="http://schemas.microsoft.com/office/powerpoint/2010/main" val="36253524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6"/>
          <p:cNvSpPr>
            <a:spLocks noChangeArrowheads="1"/>
          </p:cNvSpPr>
          <p:nvPr/>
        </p:nvSpPr>
        <p:spPr bwMode="auto">
          <a:xfrm>
            <a:off x="123987" y="40419"/>
            <a:ext cx="8323194" cy="704850"/>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ctr" rotWithShape="0">
                    <a:schemeClr val="bg2"/>
                  </a:outerShdw>
                </a:effectLst>
                <a:latin typeface="Arial" charset="0"/>
              </a:rPr>
              <a:t>Management </a:t>
            </a:r>
            <a:r>
              <a:rPr lang="en-US" sz="4400" b="1" dirty="0" smtClean="0">
                <a:solidFill>
                  <a:srgbClr val="FFFF00"/>
                </a:solidFill>
                <a:effectLst>
                  <a:outerShdw blurRad="50800" dist="50800" dir="5400000" algn="ctr" rotWithShape="0">
                    <a:schemeClr val="bg2"/>
                  </a:outerShdw>
                </a:effectLst>
                <a:latin typeface="Arial" charset="0"/>
              </a:rPr>
              <a:t>Options for IFAs</a:t>
            </a:r>
            <a:endParaRPr lang="en-US" sz="4400" b="1" dirty="0">
              <a:solidFill>
                <a:srgbClr val="FFFF00"/>
              </a:solidFill>
              <a:effectLst>
                <a:outerShdw blurRad="50800" dist="50800" dir="5400000" algn="ctr" rotWithShape="0">
                  <a:schemeClr val="bg2"/>
                </a:outerShdw>
              </a:effectLst>
              <a:latin typeface="Arial" charset="0"/>
            </a:endParaRPr>
          </a:p>
        </p:txBody>
      </p:sp>
      <p:sp>
        <p:nvSpPr>
          <p:cNvPr id="10" name="Text Box 3"/>
          <p:cNvSpPr txBox="1">
            <a:spLocks noChangeArrowheads="1"/>
          </p:cNvSpPr>
          <p:nvPr/>
        </p:nvSpPr>
        <p:spPr bwMode="auto">
          <a:xfrm>
            <a:off x="254450" y="1174557"/>
            <a:ext cx="29803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3600" b="1" u="none" dirty="0" smtClean="0">
                <a:solidFill>
                  <a:schemeClr val="tx2"/>
                </a:solidFill>
                <a:effectLst>
                  <a:outerShdw blurRad="50800" dist="50800" dir="5400000" algn="ctr" rotWithShape="0">
                    <a:schemeClr val="bg2"/>
                  </a:outerShdw>
                </a:effectLst>
                <a:latin typeface="Arial" panose="020B0604020202020204" pitchFamily="34" charset="0"/>
              </a:rPr>
              <a:t>pyriproxyfen</a:t>
            </a:r>
            <a:endParaRPr lang="en-US" altLang="en-US" sz="3600" b="1" u="none" dirty="0">
              <a:solidFill>
                <a:schemeClr val="tx2"/>
              </a:solidFill>
              <a:effectLst>
                <a:outerShdw blurRad="50800" dist="50800" dir="5400000" algn="ctr" rotWithShape="0">
                  <a:schemeClr val="bg2"/>
                </a:outerShdw>
              </a:effectLst>
              <a:latin typeface="Arial" panose="020B0604020202020204" pitchFamily="34" charset="0"/>
            </a:endParaRPr>
          </a:p>
        </p:txBody>
      </p:sp>
      <p:sp>
        <p:nvSpPr>
          <p:cNvPr id="11" name="Text Box 5"/>
          <p:cNvSpPr txBox="1">
            <a:spLocks noChangeArrowheads="1"/>
          </p:cNvSpPr>
          <p:nvPr/>
        </p:nvSpPr>
        <p:spPr bwMode="auto">
          <a:xfrm>
            <a:off x="254450" y="1778263"/>
            <a:ext cx="19245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b="1" u="none" dirty="0" smtClean="0">
                <a:effectLst>
                  <a:outerShdw blurRad="50800" dist="50800" dir="5400000" algn="ctr" rotWithShape="0">
                    <a:schemeClr val="bg2"/>
                  </a:outerShdw>
                </a:effectLst>
                <a:latin typeface="Arial" panose="020B0604020202020204" pitchFamily="34" charset="0"/>
              </a:rPr>
              <a:t>Distance</a:t>
            </a:r>
            <a:endParaRPr lang="en-US" altLang="en-US" sz="2400" b="1" u="none" dirty="0">
              <a:effectLst>
                <a:outerShdw blurRad="50800" dist="50800" dir="5400000" algn="ctr" rotWithShape="0">
                  <a:schemeClr val="bg2"/>
                </a:outerShdw>
              </a:effectLst>
              <a:latin typeface="Arial" panose="020B0604020202020204" pitchFamily="34" charset="0"/>
            </a:endParaRPr>
          </a:p>
        </p:txBody>
      </p:sp>
      <p:sp>
        <p:nvSpPr>
          <p:cNvPr id="14" name="Text Box 6"/>
          <p:cNvSpPr txBox="1">
            <a:spLocks noChangeArrowheads="1"/>
          </p:cNvSpPr>
          <p:nvPr/>
        </p:nvSpPr>
        <p:spPr bwMode="auto">
          <a:xfrm>
            <a:off x="254450" y="2424594"/>
            <a:ext cx="557101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800" b="1" dirty="0">
                <a:solidFill>
                  <a:schemeClr val="tx2"/>
                </a:solidFill>
                <a:effectLst>
                  <a:outerShdw blurRad="50800" dist="50800" dir="5400000" algn="ctr" rotWithShape="0">
                    <a:schemeClr val="bg2"/>
                  </a:outerShdw>
                </a:effectLst>
                <a:latin typeface="Arial" panose="020B0604020202020204" pitchFamily="34" charset="0"/>
              </a:rPr>
              <a:t>IGR: Sterilizes the </a:t>
            </a:r>
            <a:r>
              <a:rPr lang="en-US" altLang="en-US" sz="2800" b="1" dirty="0" smtClean="0">
                <a:solidFill>
                  <a:schemeClr val="tx2"/>
                </a:solidFill>
                <a:effectLst>
                  <a:outerShdw blurRad="50800" dist="50800" dir="5400000" algn="ctr" rotWithShape="0">
                    <a:schemeClr val="bg2"/>
                  </a:outerShdw>
                </a:effectLst>
                <a:latin typeface="Arial" panose="020B0604020202020204" pitchFamily="34" charset="0"/>
              </a:rPr>
              <a:t>Queen</a:t>
            </a:r>
          </a:p>
          <a:p>
            <a:pPr>
              <a:spcBef>
                <a:spcPct val="0"/>
              </a:spcBef>
              <a:buClrTx/>
              <a:buSzTx/>
              <a:buFontTx/>
              <a:buNone/>
            </a:pPr>
            <a:r>
              <a:rPr lang="en-US" altLang="en-US" sz="2800" b="1" dirty="0" smtClean="0">
                <a:solidFill>
                  <a:schemeClr val="tx2"/>
                </a:solidFill>
                <a:effectLst>
                  <a:outerShdw blurRad="50800" dist="50800" dir="5400000" algn="ctr" rotWithShape="0">
                    <a:schemeClr val="bg2"/>
                  </a:outerShdw>
                </a:effectLst>
                <a:latin typeface="Arial" panose="020B0604020202020204" pitchFamily="34" charset="0"/>
              </a:rPr>
              <a:t>≈8 </a:t>
            </a:r>
            <a:r>
              <a:rPr lang="en-US" altLang="en-US" sz="2800" b="1" dirty="0" err="1" smtClean="0">
                <a:solidFill>
                  <a:schemeClr val="tx2"/>
                </a:solidFill>
                <a:effectLst>
                  <a:outerShdw blurRad="50800" dist="50800" dir="5400000" algn="ctr" rotWithShape="0">
                    <a:schemeClr val="bg2"/>
                  </a:outerShdw>
                </a:effectLst>
                <a:latin typeface="Arial" panose="020B0604020202020204" pitchFamily="34" charset="0"/>
              </a:rPr>
              <a:t>wks</a:t>
            </a:r>
            <a:r>
              <a:rPr lang="en-US" altLang="en-US" sz="2800" b="1" dirty="0" smtClean="0">
                <a:solidFill>
                  <a:schemeClr val="tx2"/>
                </a:solidFill>
                <a:effectLst>
                  <a:outerShdw blurRad="50800" dist="50800" dir="5400000" algn="ctr" rotWithShape="0">
                    <a:schemeClr val="bg2"/>
                  </a:outerShdw>
                </a:effectLst>
                <a:latin typeface="Arial" panose="020B0604020202020204" pitchFamily="34" charset="0"/>
              </a:rPr>
              <a:t> for optimal control</a:t>
            </a:r>
          </a:p>
          <a:p>
            <a:pPr>
              <a:spcBef>
                <a:spcPct val="0"/>
              </a:spcBef>
              <a:buClrTx/>
              <a:buSzTx/>
              <a:buNone/>
            </a:pPr>
            <a:r>
              <a:rPr lang="en-US" altLang="en-US" sz="2800" b="1" dirty="0">
                <a:solidFill>
                  <a:schemeClr val="tx2"/>
                </a:solidFill>
                <a:effectLst>
                  <a:outerShdw blurRad="50800" dist="50800" dir="5400000" algn="ctr" rotWithShape="0">
                    <a:schemeClr val="bg2"/>
                  </a:outerShdw>
                </a:effectLst>
                <a:latin typeface="Arial" panose="020B0604020202020204" pitchFamily="34" charset="0"/>
              </a:rPr>
              <a:t>Rate: </a:t>
            </a:r>
            <a:r>
              <a:rPr lang="en-US" altLang="en-US" sz="2800" b="1" dirty="0" smtClean="0">
                <a:solidFill>
                  <a:schemeClr val="tx2"/>
                </a:solidFill>
                <a:effectLst>
                  <a:outerShdw blurRad="50800" dist="50800" dir="5400000" algn="ctr" rotWithShape="0">
                    <a:schemeClr val="bg2"/>
                  </a:outerShdw>
                </a:effectLst>
                <a:latin typeface="Arial" panose="020B0604020202020204" pitchFamily="34" charset="0"/>
              </a:rPr>
              <a:t>1.0-1.5 lbs/A</a:t>
            </a:r>
            <a:endParaRPr lang="en-US" altLang="en-US" sz="2800" b="1" dirty="0">
              <a:solidFill>
                <a:schemeClr val="tx2"/>
              </a:solidFill>
              <a:effectLst>
                <a:outerShdw blurRad="50800" dist="50800" dir="5400000" algn="ctr" rotWithShape="0">
                  <a:schemeClr val="bg2"/>
                </a:outerShdw>
              </a:effectLst>
              <a:latin typeface="Arial" panose="020B0604020202020204" pitchFamily="34" charset="0"/>
            </a:endParaRPr>
          </a:p>
        </p:txBody>
      </p:sp>
      <p:sp>
        <p:nvSpPr>
          <p:cNvPr id="15" name="Rectangle 17"/>
          <p:cNvSpPr>
            <a:spLocks noChangeArrowheads="1"/>
          </p:cNvSpPr>
          <p:nvPr/>
        </p:nvSpPr>
        <p:spPr bwMode="auto">
          <a:xfrm>
            <a:off x="121677" y="700024"/>
            <a:ext cx="8088468" cy="461259"/>
          </a:xfrm>
          <a:prstGeom prst="rect">
            <a:avLst/>
          </a:prstGeom>
          <a:noFill/>
          <a:ln w="9525">
            <a:noFill/>
            <a:miter lim="800000"/>
            <a:headEnd/>
            <a:tailEnd/>
          </a:ln>
          <a:effectLst/>
        </p:spPr>
        <p:txBody>
          <a:bodyPr lIns="92075" tIns="46038" rIns="92075" bIns="46038"/>
          <a:lstStyle/>
          <a:p>
            <a:pPr marL="342900" indent="-342900">
              <a:buClr>
                <a:schemeClr val="hlink"/>
              </a:buClr>
              <a:buSzPct val="65000"/>
            </a:pPr>
            <a:r>
              <a:rPr lang="en-US" b="1" dirty="0" smtClean="0">
                <a:effectLst>
                  <a:outerShdw blurRad="38100" dist="38100" dir="2700000" algn="tl">
                    <a:srgbClr val="000000"/>
                  </a:outerShdw>
                </a:effectLst>
                <a:latin typeface="Arial" charset="0"/>
              </a:rPr>
              <a:t> </a:t>
            </a:r>
            <a:r>
              <a:rPr lang="en-US" b="1" dirty="0" smtClean="0">
                <a:solidFill>
                  <a:srgbClr val="FFC000"/>
                </a:solidFill>
                <a:effectLst>
                  <a:outerShdw blurRad="38100" dist="38100" dir="2700000" algn="tl">
                    <a:srgbClr val="000000"/>
                  </a:outerShdw>
                </a:effectLst>
                <a:latin typeface="Arial" charset="0"/>
              </a:rPr>
              <a:t>Lawn &amp; Landscape </a:t>
            </a:r>
            <a:r>
              <a:rPr lang="en-US" b="1" dirty="0" smtClean="0">
                <a:solidFill>
                  <a:srgbClr val="FFC000"/>
                </a:solidFill>
                <a:effectLst>
                  <a:outerShdw blurRad="50800" dist="50800" dir="5400000" algn="tl">
                    <a:srgbClr val="000000"/>
                  </a:outerShdw>
                </a:effectLst>
                <a:latin typeface="Arial" charset="0"/>
              </a:rPr>
              <a:t>IFA Bait </a:t>
            </a:r>
            <a:r>
              <a:rPr lang="en-US" b="1" dirty="0" smtClean="0">
                <a:solidFill>
                  <a:srgbClr val="FF0000"/>
                </a:solidFill>
                <a:effectLst>
                  <a:outerShdw blurRad="50800" dist="50800" dir="5400000" algn="tl">
                    <a:srgbClr val="000000"/>
                  </a:outerShdw>
                </a:effectLst>
                <a:latin typeface="Arial" charset="0"/>
              </a:rPr>
              <a:t>NO FOOD CROPS</a:t>
            </a:r>
            <a:endParaRPr lang="en-US" b="1" dirty="0">
              <a:solidFill>
                <a:srgbClr val="FF0000"/>
              </a:solidFill>
              <a:effectLst>
                <a:outerShdw blurRad="50800" dist="50800" dir="5400000" algn="tl">
                  <a:srgbClr val="000000"/>
                </a:outerShdw>
              </a:effectLst>
              <a:latin typeface="Arial" charset="0"/>
            </a:endParaRPr>
          </a:p>
        </p:txBody>
      </p:sp>
      <p:sp>
        <p:nvSpPr>
          <p:cNvPr id="18" name="Text Box 6"/>
          <p:cNvSpPr txBox="1">
            <a:spLocks noChangeArrowheads="1"/>
          </p:cNvSpPr>
          <p:nvPr/>
        </p:nvSpPr>
        <p:spPr bwMode="auto">
          <a:xfrm>
            <a:off x="254450" y="3934268"/>
            <a:ext cx="875967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buNone/>
            </a:pPr>
            <a:r>
              <a:rPr lang="en-US" sz="2400" b="1" dirty="0">
                <a:effectLst>
                  <a:outerShdw blurRad="50800" dist="50800" dir="5400000" algn="ctr" rotWithShape="0">
                    <a:schemeClr val="bg2"/>
                  </a:outerShdw>
                </a:effectLst>
                <a:latin typeface="+mn-lt"/>
              </a:rPr>
              <a:t>Use in container or field grown ornamentals in commercial nurseries, ornamental tree farms, nonbearing nut, citrus, </a:t>
            </a:r>
            <a:r>
              <a:rPr lang="en-US" sz="2400" b="1" dirty="0" smtClean="0">
                <a:effectLst>
                  <a:outerShdw blurRad="50800" dist="50800" dir="5400000" algn="ctr" rotWithShape="0">
                    <a:schemeClr val="bg2"/>
                  </a:outerShdw>
                </a:effectLst>
                <a:latin typeface="+mn-lt"/>
              </a:rPr>
              <a:t>&amp; </a:t>
            </a:r>
            <a:r>
              <a:rPr lang="en-US" sz="2400" b="1" dirty="0">
                <a:effectLst>
                  <a:outerShdw blurRad="50800" dist="50800" dir="5400000" algn="ctr" rotWithShape="0">
                    <a:schemeClr val="bg2"/>
                  </a:outerShdw>
                </a:effectLst>
                <a:latin typeface="+mn-lt"/>
              </a:rPr>
              <a:t>other fruit trees grown in nurseries, non-grazed pasture &amp; rangeland, conifers </a:t>
            </a:r>
            <a:r>
              <a:rPr lang="en-US" sz="2400" b="1" dirty="0" smtClean="0">
                <a:effectLst>
                  <a:outerShdw blurRad="50800" dist="50800" dir="5400000" algn="ctr" rotWithShape="0">
                    <a:schemeClr val="bg2"/>
                  </a:outerShdw>
                </a:effectLst>
                <a:latin typeface="+mn-lt"/>
              </a:rPr>
              <a:t>&amp; </a:t>
            </a:r>
            <a:r>
              <a:rPr lang="en-US" sz="2400" b="1" dirty="0">
                <a:effectLst>
                  <a:outerShdw blurRad="50800" dist="50800" dir="5400000" algn="ctr" rotWithShape="0">
                    <a:schemeClr val="bg2"/>
                  </a:outerShdw>
                </a:effectLst>
                <a:latin typeface="+mn-lt"/>
              </a:rPr>
              <a:t>conifer nurseries, </a:t>
            </a:r>
            <a:r>
              <a:rPr lang="en-US" sz="2400" b="1" dirty="0" smtClean="0">
                <a:effectLst>
                  <a:outerShdw blurRad="50800" dist="50800" dir="5400000" algn="ctr" rotWithShape="0">
                    <a:schemeClr val="bg2"/>
                  </a:outerShdw>
                </a:effectLst>
                <a:latin typeface="+mn-lt"/>
              </a:rPr>
              <a:t>sod farms, residential/domestic sites, uncultivated</a:t>
            </a:r>
            <a:r>
              <a:rPr lang="en-US" sz="2400" b="1" dirty="0">
                <a:effectLst>
                  <a:outerShdw blurRad="50800" dist="50800" dir="5400000" algn="ctr" rotWithShape="0">
                    <a:schemeClr val="bg2"/>
                  </a:outerShdw>
                </a:effectLst>
                <a:latin typeface="+mn-lt"/>
              </a:rPr>
              <a:t>, non-agricultural areas </a:t>
            </a:r>
            <a:r>
              <a:rPr lang="en-US" sz="2400" b="1" dirty="0" smtClean="0">
                <a:effectLst>
                  <a:outerShdw blurRad="50800" dist="50800" dir="5400000" algn="ctr" rotWithShape="0">
                    <a:schemeClr val="bg2"/>
                  </a:outerShdw>
                </a:effectLst>
                <a:latin typeface="+mn-lt"/>
              </a:rPr>
              <a:t>&amp; </a:t>
            </a:r>
            <a:r>
              <a:rPr lang="en-US" sz="2400" b="1" dirty="0">
                <a:effectLst>
                  <a:outerShdw blurRad="50800" dist="50800" dir="5400000" algn="ctr" rotWithShape="0">
                    <a:schemeClr val="bg2"/>
                  </a:outerShdw>
                </a:effectLst>
                <a:latin typeface="+mn-lt"/>
              </a:rPr>
              <a:t>institutional sites</a:t>
            </a:r>
          </a:p>
        </p:txBody>
      </p:sp>
      <p:pic>
        <p:nvPicPr>
          <p:cNvPr id="2" name="Picture 1"/>
          <p:cNvPicPr>
            <a:picLocks noChangeAspect="1"/>
          </p:cNvPicPr>
          <p:nvPr/>
        </p:nvPicPr>
        <p:blipFill rotWithShape="1">
          <a:blip r:embed="rId3"/>
          <a:srcRect l="13474" t="9798" r="12361" b="6828"/>
          <a:stretch/>
        </p:blipFill>
        <p:spPr>
          <a:xfrm>
            <a:off x="7041457" y="700024"/>
            <a:ext cx="2013626" cy="3188243"/>
          </a:xfrm>
          <a:prstGeom prst="rect">
            <a:avLst/>
          </a:prstGeom>
        </p:spPr>
      </p:pic>
    </p:spTree>
    <p:extLst>
      <p:ext uri="{BB962C8B-B14F-4D97-AF65-F5344CB8AC3E}">
        <p14:creationId xmlns:p14="http://schemas.microsoft.com/office/powerpoint/2010/main" val="312161330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6"/>
          <p:cNvSpPr>
            <a:spLocks noChangeArrowheads="1"/>
          </p:cNvSpPr>
          <p:nvPr/>
        </p:nvSpPr>
        <p:spPr bwMode="auto">
          <a:xfrm>
            <a:off x="-22015" y="61087"/>
            <a:ext cx="8323194" cy="704850"/>
          </a:xfrm>
          <a:prstGeom prst="rect">
            <a:avLst/>
          </a:prstGeom>
          <a:noFill/>
          <a:ln w="9525">
            <a:noFill/>
            <a:miter lim="800000"/>
            <a:headEnd/>
            <a:tailEnd/>
          </a:ln>
          <a:effectLst/>
        </p:spPr>
        <p:txBody>
          <a:bodyPr lIns="92075" tIns="46038" rIns="92075" bIns="46038" anchor="ctr"/>
          <a:lstStyle/>
          <a:p>
            <a:pPr algn="ctr" eaLnBrk="1" hangingPunct="1"/>
            <a:r>
              <a:rPr lang="en-US" sz="4400" b="1" dirty="0" smtClean="0">
                <a:solidFill>
                  <a:srgbClr val="FFFF00"/>
                </a:solidFill>
                <a:effectLst>
                  <a:outerShdw blurRad="50800" dist="50800" dir="5400000" algn="tl">
                    <a:srgbClr val="000000"/>
                  </a:outerShdw>
                </a:effectLst>
                <a:latin typeface="Arial" charset="0"/>
              </a:rPr>
              <a:t>Management Options for IFAs</a:t>
            </a:r>
            <a:endParaRPr lang="en-US" sz="4400" b="1" dirty="0">
              <a:solidFill>
                <a:srgbClr val="FFFF00"/>
              </a:solidFill>
              <a:effectLst>
                <a:outerShdw blurRad="50800" dist="50800" dir="5400000" algn="tl">
                  <a:srgbClr val="000000"/>
                </a:outerShdw>
              </a:effectLst>
              <a:latin typeface="Arial" charset="0"/>
            </a:endParaRPr>
          </a:p>
        </p:txBody>
      </p:sp>
      <p:sp>
        <p:nvSpPr>
          <p:cNvPr id="5" name="Text Box 4"/>
          <p:cNvSpPr txBox="1">
            <a:spLocks noChangeArrowheads="1"/>
          </p:cNvSpPr>
          <p:nvPr/>
        </p:nvSpPr>
        <p:spPr bwMode="auto">
          <a:xfrm>
            <a:off x="121678" y="1170607"/>
            <a:ext cx="262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3600" b="1" u="none" dirty="0">
                <a:solidFill>
                  <a:schemeClr val="tx2"/>
                </a:solidFill>
                <a:effectLst>
                  <a:outerShdw blurRad="50800" dist="50800" dir="5400000" algn="ctr" rotWithShape="0">
                    <a:schemeClr val="bg2"/>
                  </a:outerShdw>
                </a:effectLst>
                <a:latin typeface="Arial" panose="020B0604020202020204" pitchFamily="34" charset="0"/>
              </a:rPr>
              <a:t>Indoxacarb</a:t>
            </a:r>
            <a:endParaRPr lang="en-US" altLang="en-US" sz="2400" b="1" u="none" dirty="0">
              <a:effectLst>
                <a:outerShdw blurRad="50800" dist="50800" dir="5400000" algn="ctr" rotWithShape="0">
                  <a:schemeClr val="bg2"/>
                </a:outerShdw>
              </a:effectLst>
              <a:latin typeface="Arial" panose="020B0604020202020204" pitchFamily="34" charset="0"/>
            </a:endParaRPr>
          </a:p>
        </p:txBody>
      </p:sp>
      <p:sp>
        <p:nvSpPr>
          <p:cNvPr id="6" name="Text Box 5"/>
          <p:cNvSpPr txBox="1">
            <a:spLocks noChangeArrowheads="1"/>
          </p:cNvSpPr>
          <p:nvPr/>
        </p:nvSpPr>
        <p:spPr bwMode="auto">
          <a:xfrm>
            <a:off x="121678" y="1725783"/>
            <a:ext cx="5933749"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400" b="1" u="none" dirty="0" smtClean="0">
                <a:effectLst>
                  <a:outerShdw blurRad="50800" dist="50800" dir="5400000" algn="ctr" rotWithShape="0">
                    <a:schemeClr val="bg2"/>
                  </a:outerShdw>
                </a:effectLst>
                <a:latin typeface="Arial" panose="020B0604020202020204" pitchFamily="34" charset="0"/>
              </a:rPr>
              <a:t>Syngenta</a:t>
            </a:r>
            <a:r>
              <a:rPr lang="en-US" altLang="en-US" sz="2400" b="1" u="none"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 Advion Fire </a:t>
            </a:r>
            <a:r>
              <a:rPr lang="en-US" altLang="en-US" sz="2400" b="1" u="none" dirty="0">
                <a:effectLst>
                  <a:outerShdw blurRad="50800" dist="50800" dir="5400000" algn="ctr" rotWithShape="0">
                    <a:schemeClr val="bg2"/>
                  </a:outerShdw>
                </a:effectLst>
                <a:latin typeface="Arial" panose="020B0604020202020204" pitchFamily="34" charset="0"/>
                <a:cs typeface="Arial" panose="020B0604020202020204" pitchFamily="34" charset="0"/>
              </a:rPr>
              <a:t>Ant </a:t>
            </a:r>
            <a:r>
              <a:rPr lang="en-US" altLang="en-US" sz="2400" b="1" u="none"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Bait</a:t>
            </a:r>
          </a:p>
          <a:p>
            <a:pPr>
              <a:spcBef>
                <a:spcPct val="0"/>
              </a:spcBef>
              <a:buClrTx/>
              <a:buSzTx/>
              <a:buFontTx/>
              <a:buNone/>
            </a:pPr>
            <a:r>
              <a:rPr lang="en-US" altLang="en-US" sz="2400"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Spectracide </a:t>
            </a:r>
            <a:r>
              <a:rPr lang="en-US" altLang="en-US" sz="1800"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Ant Shield Insect Killer Plus</a:t>
            </a:r>
          </a:p>
          <a:p>
            <a:pPr>
              <a:spcBef>
                <a:spcPct val="0"/>
              </a:spcBef>
              <a:buClrTx/>
              <a:buSzTx/>
              <a:buFontTx/>
              <a:buNone/>
            </a:pPr>
            <a:r>
              <a:rPr lang="en-US" altLang="en-US" sz="1800" b="1" dirty="0">
                <a:effectLst>
                  <a:outerShdw blurRad="50800" dist="50800" dir="5400000" algn="ctr" rotWithShape="0">
                    <a:schemeClr val="bg2"/>
                  </a:outerShdw>
                </a:effectLst>
                <a:latin typeface="Arial" panose="020B0604020202020204" pitchFamily="34" charset="0"/>
                <a:cs typeface="Arial" panose="020B0604020202020204" pitchFamily="34" charset="0"/>
              </a:rPr>
              <a:t> </a:t>
            </a:r>
            <a:r>
              <a:rPr lang="en-US" altLang="en-US" sz="1800"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                                                   Preventer Bait</a:t>
            </a:r>
            <a:endParaRPr lang="en-US" altLang="en-US" sz="1800" b="1" u="none" dirty="0">
              <a:effectLst>
                <a:outerShdw blurRad="50800" dist="50800" dir="5400000" algn="ctr" rotWithShape="0">
                  <a:schemeClr val="bg2"/>
                </a:outerShdw>
              </a:effectLst>
              <a:latin typeface="Arial" panose="020B0604020202020204" pitchFamily="34" charset="0"/>
              <a:cs typeface="Arial" panose="020B0604020202020204" pitchFamily="34" charset="0"/>
            </a:endParaRPr>
          </a:p>
          <a:p>
            <a:pPr>
              <a:spcBef>
                <a:spcPct val="0"/>
              </a:spcBef>
              <a:buClrTx/>
              <a:buSzTx/>
              <a:buFontTx/>
              <a:buNone/>
            </a:pPr>
            <a:r>
              <a:rPr lang="en-US" altLang="en-US" sz="2400" b="1" u="none" dirty="0" smtClean="0">
                <a:effectLst>
                  <a:outerShdw blurRad="50800" dist="50800" dir="5400000" algn="ctr" rotWithShape="0">
                    <a:schemeClr val="bg2"/>
                  </a:outerShdw>
                </a:effectLst>
                <a:latin typeface="Arial" panose="020B0604020202020204" pitchFamily="34" charset="0"/>
              </a:rPr>
              <a:t>Ortho Fire Ant Killer Mound Bait</a:t>
            </a:r>
          </a:p>
          <a:p>
            <a:pPr>
              <a:spcBef>
                <a:spcPct val="0"/>
              </a:spcBef>
              <a:buClrTx/>
              <a:buSzTx/>
              <a:buFontTx/>
              <a:buNone/>
            </a:pPr>
            <a:r>
              <a:rPr lang="en-US" altLang="en-US" sz="2400" b="1" dirty="0" smtClean="0">
                <a:effectLst>
                  <a:outerShdw blurRad="50800" dist="50800" dir="5400000" algn="ctr" rotWithShape="0">
                    <a:schemeClr val="bg2"/>
                  </a:outerShdw>
                </a:effectLst>
                <a:latin typeface="Arial" panose="020B0604020202020204" pitchFamily="34" charset="0"/>
              </a:rPr>
              <a:t>Black Flag Extreme Fire Ant Killer</a:t>
            </a:r>
            <a:endParaRPr lang="en-US" altLang="en-US" sz="2400" b="1" u="none" dirty="0">
              <a:effectLst>
                <a:outerShdw blurRad="50800" dist="50800" dir="5400000" algn="ctr" rotWithShape="0">
                  <a:schemeClr val="bg2"/>
                </a:outerShdw>
              </a:effectLst>
              <a:latin typeface="Arial" panose="020B0604020202020204" pitchFamily="34" charset="0"/>
            </a:endParaRPr>
          </a:p>
        </p:txBody>
      </p:sp>
      <p:sp>
        <p:nvSpPr>
          <p:cNvPr id="7" name="Text Box 6"/>
          <p:cNvSpPr txBox="1">
            <a:spLocks noChangeArrowheads="1"/>
          </p:cNvSpPr>
          <p:nvPr/>
        </p:nvSpPr>
        <p:spPr bwMode="auto">
          <a:xfrm>
            <a:off x="141624" y="3685227"/>
            <a:ext cx="588993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400" b="1" u="none" dirty="0">
                <a:solidFill>
                  <a:schemeClr val="tx2"/>
                </a:solidFill>
                <a:effectLst>
                  <a:outerShdw blurRad="50800" dist="50800" dir="5400000" algn="ctr" rotWithShape="0">
                    <a:schemeClr val="bg2"/>
                  </a:outerShdw>
                </a:effectLst>
                <a:latin typeface="Arial" panose="020B0604020202020204" pitchFamily="34" charset="0"/>
              </a:rPr>
              <a:t>Actual toxin: Kills the Queen</a:t>
            </a:r>
          </a:p>
          <a:p>
            <a:pPr>
              <a:spcBef>
                <a:spcPct val="0"/>
              </a:spcBef>
              <a:buClrTx/>
              <a:buSzTx/>
              <a:buFontTx/>
              <a:buNone/>
            </a:pPr>
            <a:r>
              <a:rPr lang="en-US" altLang="en-US" sz="2400" b="1" u="none" dirty="0" smtClean="0">
                <a:solidFill>
                  <a:schemeClr val="tx2"/>
                </a:solidFill>
                <a:effectLst>
                  <a:outerShdw blurRad="50800" dist="50800" dir="5400000" algn="ctr" rotWithShape="0">
                    <a:schemeClr val="bg2"/>
                  </a:outerShdw>
                </a:effectLst>
                <a:latin typeface="Arial" panose="020B0604020202020204" pitchFamily="34" charset="0"/>
              </a:rPr>
              <a:t>One </a:t>
            </a:r>
            <a:r>
              <a:rPr lang="en-US" altLang="en-US" sz="2400" b="1" u="none" dirty="0">
                <a:solidFill>
                  <a:schemeClr val="tx2"/>
                </a:solidFill>
                <a:effectLst>
                  <a:outerShdw blurRad="50800" dist="50800" dir="5400000" algn="ctr" rotWithShape="0">
                    <a:schemeClr val="bg2"/>
                  </a:outerShdw>
                </a:effectLst>
                <a:latin typeface="Arial" panose="020B0604020202020204" pitchFamily="34" charset="0"/>
              </a:rPr>
              <a:t>of the quickest acting fire ant baits</a:t>
            </a:r>
          </a:p>
          <a:p>
            <a:pPr>
              <a:spcBef>
                <a:spcPct val="0"/>
              </a:spcBef>
              <a:buClrTx/>
              <a:buSzTx/>
              <a:buFontTx/>
              <a:buNone/>
            </a:pPr>
            <a:r>
              <a:rPr lang="en-US" altLang="en-US" sz="2400" b="1" u="none" dirty="0">
                <a:solidFill>
                  <a:schemeClr val="tx2"/>
                </a:solidFill>
                <a:effectLst>
                  <a:outerShdw blurRad="50800" dist="50800" dir="5400000" algn="ctr" rotWithShape="0">
                    <a:schemeClr val="bg2"/>
                  </a:outerShdw>
                </a:effectLst>
                <a:latin typeface="Arial" panose="020B0604020202020204" pitchFamily="34" charset="0"/>
              </a:rPr>
              <a:t>Controls within a few days</a:t>
            </a:r>
          </a:p>
        </p:txBody>
      </p:sp>
      <p:sp>
        <p:nvSpPr>
          <p:cNvPr id="9" name="Rectangle 17"/>
          <p:cNvSpPr>
            <a:spLocks noChangeArrowheads="1"/>
          </p:cNvSpPr>
          <p:nvPr/>
        </p:nvSpPr>
        <p:spPr bwMode="auto">
          <a:xfrm>
            <a:off x="121678" y="695980"/>
            <a:ext cx="6940604" cy="417656"/>
          </a:xfrm>
          <a:prstGeom prst="rect">
            <a:avLst/>
          </a:prstGeom>
          <a:noFill/>
          <a:ln w="9525">
            <a:noFill/>
            <a:miter lim="800000"/>
            <a:headEnd/>
            <a:tailEnd/>
          </a:ln>
          <a:effectLst/>
        </p:spPr>
        <p:txBody>
          <a:bodyPr lIns="92075" tIns="46038" rIns="92075" bIns="46038"/>
          <a:lstStyle/>
          <a:p>
            <a:pPr marL="342900" indent="-342900">
              <a:buClr>
                <a:schemeClr val="hlink"/>
              </a:buClr>
              <a:buSzPct val="65000"/>
            </a:pPr>
            <a:r>
              <a:rPr lang="en-US" b="1" dirty="0" smtClean="0">
                <a:effectLst>
                  <a:outerShdw blurRad="38100" dist="38100" dir="2700000" algn="tl">
                    <a:srgbClr val="000000"/>
                  </a:outerShdw>
                </a:effectLst>
                <a:latin typeface="Arial" charset="0"/>
              </a:rPr>
              <a:t> </a:t>
            </a:r>
            <a:r>
              <a:rPr lang="en-US" b="1" dirty="0" smtClean="0">
                <a:solidFill>
                  <a:srgbClr val="FFC000"/>
                </a:solidFill>
                <a:effectLst>
                  <a:outerShdw blurRad="38100" dist="38100" dir="2700000" algn="tl">
                    <a:srgbClr val="000000"/>
                  </a:outerShdw>
                </a:effectLst>
                <a:latin typeface="Arial" charset="0"/>
              </a:rPr>
              <a:t>Lawn &amp; Landscape </a:t>
            </a:r>
            <a:r>
              <a:rPr lang="en-US" b="1" dirty="0" smtClean="0">
                <a:solidFill>
                  <a:srgbClr val="FFC000"/>
                </a:solidFill>
                <a:effectLst>
                  <a:outerShdw blurRad="50800" dist="50800" dir="5400000" algn="tl">
                    <a:srgbClr val="000000"/>
                  </a:outerShdw>
                </a:effectLst>
                <a:latin typeface="Arial" charset="0"/>
              </a:rPr>
              <a:t>IFA Bait </a:t>
            </a:r>
            <a:r>
              <a:rPr lang="en-US" b="1" dirty="0" smtClean="0">
                <a:solidFill>
                  <a:srgbClr val="FF0000"/>
                </a:solidFill>
                <a:effectLst>
                  <a:outerShdw blurRad="50800" dist="50800" dir="5400000" algn="tl">
                    <a:srgbClr val="000000"/>
                  </a:outerShdw>
                </a:effectLst>
                <a:latin typeface="Arial" charset="0"/>
              </a:rPr>
              <a:t>NO FOOD CROPS</a:t>
            </a:r>
            <a:endParaRPr lang="en-US" b="1" dirty="0">
              <a:solidFill>
                <a:srgbClr val="FF0000"/>
              </a:solidFill>
              <a:effectLst>
                <a:outerShdw blurRad="50800" dist="50800" dir="5400000" algn="tl">
                  <a:srgbClr val="000000"/>
                </a:outerShdw>
              </a:effectLst>
              <a:latin typeface="Arial" charset="0"/>
            </a:endParaRPr>
          </a:p>
        </p:txBody>
      </p:sp>
      <p:pic>
        <p:nvPicPr>
          <p:cNvPr id="2" name="Picture 1"/>
          <p:cNvPicPr>
            <a:picLocks noChangeAspect="1"/>
          </p:cNvPicPr>
          <p:nvPr/>
        </p:nvPicPr>
        <p:blipFill>
          <a:blip r:embed="rId3"/>
          <a:stretch>
            <a:fillRect/>
          </a:stretch>
        </p:blipFill>
        <p:spPr>
          <a:xfrm>
            <a:off x="6245157" y="1261492"/>
            <a:ext cx="2745718" cy="2328013"/>
          </a:xfrm>
          <a:prstGeom prst="rect">
            <a:avLst/>
          </a:prstGeom>
        </p:spPr>
      </p:pic>
      <p:pic>
        <p:nvPicPr>
          <p:cNvPr id="3" name="Picture 2"/>
          <p:cNvPicPr>
            <a:picLocks noChangeAspect="1"/>
          </p:cNvPicPr>
          <p:nvPr/>
        </p:nvPicPr>
        <p:blipFill>
          <a:blip r:embed="rId4"/>
          <a:stretch>
            <a:fillRect/>
          </a:stretch>
        </p:blipFill>
        <p:spPr>
          <a:xfrm>
            <a:off x="7221714" y="3695926"/>
            <a:ext cx="1746310" cy="2916709"/>
          </a:xfrm>
          <a:prstGeom prst="rect">
            <a:avLst/>
          </a:prstGeom>
        </p:spPr>
      </p:pic>
      <p:sp>
        <p:nvSpPr>
          <p:cNvPr id="4" name="TextBox 3"/>
          <p:cNvSpPr txBox="1"/>
          <p:nvPr/>
        </p:nvSpPr>
        <p:spPr bwMode="auto">
          <a:xfrm>
            <a:off x="187400" y="4893608"/>
            <a:ext cx="5868027" cy="1569660"/>
          </a:xfrm>
          <a:prstGeom prst="rect">
            <a:avLst/>
          </a:prstGeom>
          <a:noFill/>
          <a:ln w="9525">
            <a:noFill/>
            <a:miter lim="800000"/>
            <a:headEnd/>
            <a:tailEnd/>
          </a:ln>
          <a:effectLst/>
        </p:spPr>
        <p:txBody>
          <a:bodyPr wrap="square" rtlCol="0">
            <a:spAutoFit/>
          </a:bodyPr>
          <a:lstStyle/>
          <a:p>
            <a:r>
              <a:rPr lang="en-US" sz="1600" b="1" dirty="0" smtClean="0">
                <a:effectLst>
                  <a:outerShdw blurRad="50800" dist="50800" dir="5400000" algn="ctr" rotWithShape="0">
                    <a:schemeClr val="bg2"/>
                  </a:outerShdw>
                </a:effectLst>
                <a:latin typeface="+mn-lt"/>
              </a:rPr>
              <a:t>Advion on </a:t>
            </a:r>
            <a:r>
              <a:rPr lang="en-US" sz="1600" b="1" dirty="0">
                <a:effectLst>
                  <a:outerShdw blurRad="50800" dist="50800" dir="5400000" algn="ctr" rotWithShape="0">
                    <a:schemeClr val="bg2"/>
                  </a:outerShdw>
                </a:effectLst>
                <a:latin typeface="+mn-lt"/>
              </a:rPr>
              <a:t>lawns, recreational areas, golf courses </a:t>
            </a:r>
            <a:r>
              <a:rPr lang="en-US" sz="1600" b="1" dirty="0" smtClean="0">
                <a:effectLst>
                  <a:outerShdw blurRad="50800" dist="50800" dir="5400000" algn="ctr" rotWithShape="0">
                    <a:schemeClr val="bg2"/>
                  </a:outerShdw>
                </a:effectLst>
                <a:latin typeface="+mn-lt"/>
              </a:rPr>
              <a:t>&amp; other</a:t>
            </a:r>
          </a:p>
          <a:p>
            <a:r>
              <a:rPr lang="en-US" sz="1600" b="1" dirty="0">
                <a:effectLst>
                  <a:outerShdw blurRad="50800" dist="50800" dir="5400000" algn="ctr" rotWithShape="0">
                    <a:schemeClr val="bg2"/>
                  </a:outerShdw>
                </a:effectLst>
                <a:latin typeface="+mn-lt"/>
              </a:rPr>
              <a:t> </a:t>
            </a:r>
            <a:r>
              <a:rPr lang="en-US" sz="1600" b="1" dirty="0" smtClean="0">
                <a:effectLst>
                  <a:outerShdw blurRad="50800" dist="50800" dir="5400000" algn="ctr" rotWithShape="0">
                    <a:schemeClr val="bg2"/>
                  </a:outerShdw>
                </a:effectLst>
                <a:latin typeface="+mn-lt"/>
              </a:rPr>
              <a:t>        </a:t>
            </a:r>
            <a:r>
              <a:rPr lang="en-US" sz="1600" b="1" dirty="0" err="1">
                <a:effectLst>
                  <a:outerShdw blurRad="50800" dist="50800" dir="5400000" algn="ctr" rotWithShape="0">
                    <a:schemeClr val="bg2"/>
                  </a:outerShdw>
                </a:effectLst>
                <a:latin typeface="+mn-lt"/>
              </a:rPr>
              <a:t>noncrop</a:t>
            </a:r>
            <a:r>
              <a:rPr lang="en-US" sz="1600" b="1" dirty="0">
                <a:effectLst>
                  <a:outerShdw blurRad="50800" dist="50800" dir="5400000" algn="ctr" rotWithShape="0">
                    <a:schemeClr val="bg2"/>
                  </a:outerShdw>
                </a:effectLst>
                <a:latin typeface="+mn-lt"/>
              </a:rPr>
              <a:t>/</a:t>
            </a:r>
            <a:r>
              <a:rPr lang="en-US" sz="1600" b="1" dirty="0" err="1">
                <a:effectLst>
                  <a:outerShdw blurRad="50800" dist="50800" dir="5400000" algn="ctr" rotWithShape="0">
                    <a:schemeClr val="bg2"/>
                  </a:outerShdw>
                </a:effectLst>
                <a:latin typeface="+mn-lt"/>
              </a:rPr>
              <a:t>nongrazed</a:t>
            </a:r>
            <a:r>
              <a:rPr lang="en-US" sz="1600" b="1" dirty="0">
                <a:effectLst>
                  <a:outerShdw blurRad="50800" dist="50800" dir="5400000" algn="ctr" rotWithShape="0">
                    <a:schemeClr val="bg2"/>
                  </a:outerShdw>
                </a:effectLst>
                <a:latin typeface="+mn-lt"/>
              </a:rPr>
              <a:t> areas. Rate 1.5 lbs </a:t>
            </a:r>
            <a:r>
              <a:rPr lang="en-US" sz="1600" b="1" dirty="0" smtClean="0">
                <a:effectLst>
                  <a:outerShdw blurRad="50800" dist="50800" dir="5400000" algn="ctr" rotWithShape="0">
                    <a:schemeClr val="bg2"/>
                  </a:outerShdw>
                </a:effectLst>
                <a:latin typeface="+mn-lt"/>
              </a:rPr>
              <a:t>product/A</a:t>
            </a:r>
          </a:p>
          <a:p>
            <a:endParaRPr lang="en-US" sz="800" b="1" dirty="0">
              <a:effectLst>
                <a:outerShdw blurRad="50800" dist="50800" dir="5400000" algn="ctr" rotWithShape="0">
                  <a:schemeClr val="bg2"/>
                </a:outerShdw>
              </a:effectLst>
              <a:latin typeface="+mn-lt"/>
            </a:endParaRPr>
          </a:p>
          <a:p>
            <a:r>
              <a:rPr lang="en-US" sz="1600" b="1" dirty="0" smtClean="0">
                <a:effectLst>
                  <a:outerShdw blurRad="50800" dist="50800" dir="5400000" algn="ctr" rotWithShape="0">
                    <a:schemeClr val="bg2"/>
                  </a:outerShdw>
                </a:effectLst>
                <a:latin typeface="+mn-lt"/>
              </a:rPr>
              <a:t>Spectracide Ant Shield - Outdoor </a:t>
            </a:r>
            <a:r>
              <a:rPr lang="en-US" sz="1600" b="1" dirty="0">
                <a:effectLst>
                  <a:outerShdw blurRad="50800" dist="50800" dir="5400000" algn="ctr" rotWithShape="0">
                    <a:schemeClr val="bg2"/>
                  </a:outerShdw>
                </a:effectLst>
                <a:latin typeface="+mn-lt"/>
              </a:rPr>
              <a:t>use on </a:t>
            </a:r>
            <a:r>
              <a:rPr lang="en-US" sz="1600" b="1" dirty="0" smtClean="0">
                <a:effectLst>
                  <a:outerShdw blurRad="50800" dist="50800" dir="5400000" algn="ctr" rotWithShape="0">
                    <a:schemeClr val="bg2"/>
                  </a:outerShdw>
                </a:effectLst>
                <a:latin typeface="+mn-lt"/>
              </a:rPr>
              <a:t>lawns</a:t>
            </a:r>
          </a:p>
          <a:p>
            <a:r>
              <a:rPr lang="en-US" sz="1600" b="1" dirty="0">
                <a:effectLst>
                  <a:outerShdw blurRad="50800" dist="50800" dir="5400000" algn="ctr" rotWithShape="0">
                    <a:schemeClr val="bg2"/>
                  </a:outerShdw>
                </a:effectLst>
                <a:latin typeface="+mn-lt"/>
              </a:rPr>
              <a:t> </a:t>
            </a:r>
            <a:r>
              <a:rPr lang="en-US" sz="1600" b="1" dirty="0" smtClean="0">
                <a:effectLst>
                  <a:outerShdw blurRad="50800" dist="50800" dir="5400000" algn="ctr" rotWithShape="0">
                    <a:schemeClr val="bg2"/>
                  </a:outerShdw>
                </a:effectLst>
                <a:latin typeface="+mn-lt"/>
              </a:rPr>
              <a:t>        Rate </a:t>
            </a:r>
            <a:r>
              <a:rPr lang="en-US" sz="1600" b="1" dirty="0">
                <a:effectLst>
                  <a:outerShdw blurRad="50800" dist="50800" dir="5400000" algn="ctr" rotWithShape="0">
                    <a:schemeClr val="bg2"/>
                  </a:outerShdw>
                </a:effectLst>
                <a:latin typeface="+mn-lt"/>
              </a:rPr>
              <a:t>0.5 lb product/1000 sqft</a:t>
            </a:r>
          </a:p>
          <a:p>
            <a:endParaRPr lang="en-US" b="1" dirty="0" smtClean="0">
              <a:solidFill>
                <a:schemeClr val="bg2"/>
              </a:solidFill>
              <a:effectLst>
                <a:outerShdw blurRad="50800" dist="50800" dir="5400000" algn="ctr" rotWithShape="0">
                  <a:schemeClr val="bg2"/>
                </a:outerShdw>
              </a:effectLst>
              <a:latin typeface="+mn-lt"/>
            </a:endParaRPr>
          </a:p>
        </p:txBody>
      </p:sp>
    </p:spTree>
    <p:extLst>
      <p:ext uri="{BB962C8B-B14F-4D97-AF65-F5344CB8AC3E}">
        <p14:creationId xmlns:p14="http://schemas.microsoft.com/office/powerpoint/2010/main" val="130933175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6"/>
          <p:cNvSpPr>
            <a:spLocks noChangeArrowheads="1"/>
          </p:cNvSpPr>
          <p:nvPr/>
        </p:nvSpPr>
        <p:spPr bwMode="auto">
          <a:xfrm>
            <a:off x="123987" y="40419"/>
            <a:ext cx="8323194" cy="704850"/>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tl">
                    <a:srgbClr val="000000"/>
                  </a:outerShdw>
                </a:effectLst>
                <a:latin typeface="Arial" charset="0"/>
              </a:rPr>
              <a:t>Management </a:t>
            </a:r>
            <a:r>
              <a:rPr lang="en-US" sz="4400" b="1" dirty="0" smtClean="0">
                <a:solidFill>
                  <a:srgbClr val="FFFF00"/>
                </a:solidFill>
                <a:effectLst>
                  <a:outerShdw blurRad="50800" dist="50800" dir="5400000" algn="tl">
                    <a:srgbClr val="000000"/>
                  </a:outerShdw>
                </a:effectLst>
                <a:latin typeface="Arial" charset="0"/>
              </a:rPr>
              <a:t>Options for IFAs</a:t>
            </a:r>
            <a:endParaRPr lang="en-US" sz="4400" b="1" dirty="0">
              <a:solidFill>
                <a:srgbClr val="FFFF00"/>
              </a:solidFill>
              <a:effectLst>
                <a:outerShdw blurRad="50800" dist="50800" dir="5400000" algn="tl">
                  <a:srgbClr val="000000"/>
                </a:outerShdw>
              </a:effectLst>
              <a:latin typeface="Arial" charset="0"/>
            </a:endParaRPr>
          </a:p>
        </p:txBody>
      </p:sp>
      <p:pic>
        <p:nvPicPr>
          <p:cNvPr id="8" name="Picture 1"/>
          <p:cNvPicPr>
            <a:picLocks noChangeAspect="1"/>
          </p:cNvPicPr>
          <p:nvPr/>
        </p:nvPicPr>
        <p:blipFill rotWithShape="1">
          <a:blip r:embed="rId3">
            <a:extLst>
              <a:ext uri="{28A0092B-C50C-407E-A947-70E740481C1C}">
                <a14:useLocalDpi xmlns:a14="http://schemas.microsoft.com/office/drawing/2010/main" val="0"/>
              </a:ext>
            </a:extLst>
          </a:blip>
          <a:srcRect l="10865" t="13392" r="12114" b="7056"/>
          <a:stretch/>
        </p:blipFill>
        <p:spPr bwMode="auto">
          <a:xfrm>
            <a:off x="6725042" y="1277456"/>
            <a:ext cx="2210864" cy="361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p:nvSpPr>
        <p:spPr bwMode="auto">
          <a:xfrm>
            <a:off x="121677" y="695980"/>
            <a:ext cx="8325504" cy="383790"/>
          </a:xfrm>
          <a:prstGeom prst="rect">
            <a:avLst/>
          </a:prstGeom>
          <a:noFill/>
          <a:ln w="9525">
            <a:noFill/>
            <a:miter lim="800000"/>
            <a:headEnd/>
            <a:tailEnd/>
          </a:ln>
          <a:effectLst/>
        </p:spPr>
        <p:txBody>
          <a:bodyPr lIns="92075" tIns="46038" rIns="92075" bIns="46038"/>
          <a:lstStyle/>
          <a:p>
            <a:pPr marL="342900" indent="-342900">
              <a:buClr>
                <a:schemeClr val="hlink"/>
              </a:buClr>
              <a:buSzPct val="65000"/>
            </a:pPr>
            <a:r>
              <a:rPr lang="en-US" b="1" dirty="0" smtClean="0">
                <a:effectLst>
                  <a:outerShdw blurRad="38100" dist="38100" dir="2700000" algn="tl">
                    <a:srgbClr val="000000"/>
                  </a:outerShdw>
                </a:effectLst>
                <a:latin typeface="Arial" charset="0"/>
              </a:rPr>
              <a:t> </a:t>
            </a:r>
            <a:r>
              <a:rPr lang="en-US" b="1" dirty="0" smtClean="0">
                <a:solidFill>
                  <a:srgbClr val="FFC000"/>
                </a:solidFill>
                <a:effectLst>
                  <a:outerShdw blurRad="38100" dist="38100" dir="2700000" algn="tl">
                    <a:srgbClr val="000000"/>
                  </a:outerShdw>
                </a:effectLst>
                <a:latin typeface="Arial" charset="0"/>
              </a:rPr>
              <a:t>Lawn &amp; Landscape </a:t>
            </a:r>
            <a:r>
              <a:rPr lang="en-US" b="1" dirty="0" smtClean="0">
                <a:solidFill>
                  <a:srgbClr val="FFC000"/>
                </a:solidFill>
                <a:effectLst>
                  <a:outerShdw blurRad="50800" dist="50800" dir="5400000" algn="tl">
                    <a:srgbClr val="000000"/>
                  </a:outerShdw>
                </a:effectLst>
                <a:latin typeface="Arial" charset="0"/>
              </a:rPr>
              <a:t>IFA Bait </a:t>
            </a:r>
            <a:r>
              <a:rPr lang="en-US" b="1" dirty="0" smtClean="0">
                <a:solidFill>
                  <a:srgbClr val="FF0000"/>
                </a:solidFill>
                <a:effectLst>
                  <a:outerShdw blurRad="50800" dist="50800" dir="5400000" algn="tl">
                    <a:srgbClr val="000000"/>
                  </a:outerShdw>
                </a:effectLst>
                <a:latin typeface="Arial" charset="0"/>
              </a:rPr>
              <a:t>NO FOOD CROPS</a:t>
            </a:r>
            <a:endParaRPr lang="en-US" b="1" dirty="0">
              <a:solidFill>
                <a:srgbClr val="FF0000"/>
              </a:solidFill>
              <a:effectLst>
                <a:outerShdw blurRad="50800" dist="50800" dir="5400000" algn="tl">
                  <a:srgbClr val="000000"/>
                </a:outerShdw>
              </a:effectLst>
              <a:latin typeface="Arial" charset="0"/>
            </a:endParaRPr>
          </a:p>
        </p:txBody>
      </p:sp>
      <p:sp>
        <p:nvSpPr>
          <p:cNvPr id="11" name="Text Box 4"/>
          <p:cNvSpPr txBox="1">
            <a:spLocks noChangeArrowheads="1"/>
          </p:cNvSpPr>
          <p:nvPr/>
        </p:nvSpPr>
        <p:spPr bwMode="auto">
          <a:xfrm>
            <a:off x="163183" y="1127958"/>
            <a:ext cx="34163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3600" b="1" u="none" dirty="0" smtClean="0">
                <a:solidFill>
                  <a:schemeClr val="tx2"/>
                </a:solidFill>
                <a:effectLst>
                  <a:outerShdw blurRad="50800" dist="50800" dir="5400000" algn="ctr" rotWithShape="0">
                    <a:schemeClr val="bg2"/>
                  </a:outerShdw>
                </a:effectLst>
                <a:latin typeface="Arial" panose="020B0604020202020204" pitchFamily="34" charset="0"/>
              </a:rPr>
              <a:t>metaflumizone</a:t>
            </a:r>
            <a:endParaRPr lang="en-US" altLang="en-US" sz="2400" b="1" u="none" dirty="0">
              <a:effectLst>
                <a:outerShdw blurRad="50800" dist="50800" dir="5400000" algn="ctr" rotWithShape="0">
                  <a:schemeClr val="bg2"/>
                </a:outerShdw>
              </a:effectLst>
              <a:latin typeface="Arial" panose="020B0604020202020204" pitchFamily="34" charset="0"/>
            </a:endParaRPr>
          </a:p>
        </p:txBody>
      </p:sp>
      <p:sp>
        <p:nvSpPr>
          <p:cNvPr id="12" name="Text Box 5"/>
          <p:cNvSpPr txBox="1">
            <a:spLocks noChangeArrowheads="1"/>
          </p:cNvSpPr>
          <p:nvPr/>
        </p:nvSpPr>
        <p:spPr bwMode="auto">
          <a:xfrm>
            <a:off x="163183" y="1603525"/>
            <a:ext cx="39268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b="1" u="none"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Siesta Fire </a:t>
            </a:r>
            <a:r>
              <a:rPr lang="en-US" altLang="en-US" b="1" u="none" dirty="0">
                <a:effectLst>
                  <a:outerShdw blurRad="50800" dist="50800" dir="5400000" algn="ctr" rotWithShape="0">
                    <a:schemeClr val="bg2"/>
                  </a:outerShdw>
                </a:effectLst>
                <a:latin typeface="Arial" panose="020B0604020202020204" pitchFamily="34" charset="0"/>
                <a:cs typeface="Arial" panose="020B0604020202020204" pitchFamily="34" charset="0"/>
              </a:rPr>
              <a:t>Ant </a:t>
            </a:r>
            <a:r>
              <a:rPr lang="en-US" altLang="en-US" b="1" u="none"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Bait</a:t>
            </a:r>
            <a:endParaRPr lang="en-US" altLang="en-US" b="1" u="none" dirty="0">
              <a:effectLst>
                <a:outerShdw blurRad="50800" dist="50800" dir="5400000" algn="ctr" rotWithShape="0">
                  <a:schemeClr val="bg2"/>
                </a:outerShdw>
              </a:effectLst>
              <a:latin typeface="Arial" panose="020B0604020202020204" pitchFamily="34" charset="0"/>
              <a:cs typeface="Arial" panose="020B0604020202020204" pitchFamily="34" charset="0"/>
            </a:endParaRPr>
          </a:p>
        </p:txBody>
      </p:sp>
      <p:sp>
        <p:nvSpPr>
          <p:cNvPr id="13" name="Text Box 6"/>
          <p:cNvSpPr txBox="1">
            <a:spLocks noChangeArrowheads="1"/>
          </p:cNvSpPr>
          <p:nvPr/>
        </p:nvSpPr>
        <p:spPr bwMode="auto">
          <a:xfrm>
            <a:off x="163183" y="2268890"/>
            <a:ext cx="666129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800" b="1" u="none" dirty="0">
                <a:solidFill>
                  <a:schemeClr val="tx2"/>
                </a:solidFill>
                <a:effectLst>
                  <a:outerShdw blurRad="50800" dist="50800" dir="5400000" algn="ctr" rotWithShape="0">
                    <a:schemeClr val="bg2"/>
                  </a:outerShdw>
                </a:effectLst>
                <a:latin typeface="Arial" panose="020B0604020202020204" pitchFamily="34" charset="0"/>
              </a:rPr>
              <a:t>Actual toxin: Kills the Queen</a:t>
            </a:r>
          </a:p>
          <a:p>
            <a:pPr>
              <a:spcBef>
                <a:spcPct val="0"/>
              </a:spcBef>
              <a:buClrTx/>
              <a:buSzTx/>
              <a:buFontTx/>
              <a:buNone/>
            </a:pPr>
            <a:r>
              <a:rPr lang="en-US" altLang="en-US" sz="2800" b="1" u="none" dirty="0" smtClean="0">
                <a:solidFill>
                  <a:schemeClr val="tx2"/>
                </a:solidFill>
                <a:effectLst>
                  <a:outerShdw blurRad="50800" dist="50800" dir="5400000" algn="ctr" rotWithShape="0">
                    <a:schemeClr val="bg2"/>
                  </a:outerShdw>
                </a:effectLst>
                <a:latin typeface="Arial" panose="020B0604020202020204" pitchFamily="34" charset="0"/>
              </a:rPr>
              <a:t>One </a:t>
            </a:r>
            <a:r>
              <a:rPr lang="en-US" altLang="en-US" sz="2800" b="1" u="none" dirty="0">
                <a:solidFill>
                  <a:schemeClr val="tx2"/>
                </a:solidFill>
                <a:effectLst>
                  <a:outerShdw blurRad="50800" dist="50800" dir="5400000" algn="ctr" rotWithShape="0">
                    <a:schemeClr val="bg2"/>
                  </a:outerShdw>
                </a:effectLst>
                <a:latin typeface="Arial" panose="020B0604020202020204" pitchFamily="34" charset="0"/>
              </a:rPr>
              <a:t>of </a:t>
            </a:r>
            <a:r>
              <a:rPr lang="en-US" altLang="en-US" sz="2800" b="1" u="none" dirty="0" smtClean="0">
                <a:solidFill>
                  <a:schemeClr val="tx2"/>
                </a:solidFill>
                <a:effectLst>
                  <a:outerShdw blurRad="50800" dist="50800" dir="5400000" algn="ctr" rotWithShape="0">
                    <a:schemeClr val="bg2"/>
                  </a:outerShdw>
                </a:effectLst>
                <a:latin typeface="Arial" panose="020B0604020202020204" pitchFamily="34" charset="0"/>
              </a:rPr>
              <a:t>quickest </a:t>
            </a:r>
            <a:r>
              <a:rPr lang="en-US" altLang="en-US" sz="2800" b="1" u="none" dirty="0">
                <a:solidFill>
                  <a:schemeClr val="tx2"/>
                </a:solidFill>
                <a:effectLst>
                  <a:outerShdw blurRad="50800" dist="50800" dir="5400000" algn="ctr" rotWithShape="0">
                    <a:schemeClr val="bg2"/>
                  </a:outerShdw>
                </a:effectLst>
                <a:latin typeface="Arial" panose="020B0604020202020204" pitchFamily="34" charset="0"/>
              </a:rPr>
              <a:t>acting </a:t>
            </a:r>
            <a:r>
              <a:rPr lang="en-US" altLang="en-US" sz="2800" b="1" u="none" dirty="0" smtClean="0">
                <a:solidFill>
                  <a:schemeClr val="tx2"/>
                </a:solidFill>
                <a:effectLst>
                  <a:outerShdw blurRad="50800" dist="50800" dir="5400000" algn="ctr" rotWithShape="0">
                    <a:schemeClr val="bg2"/>
                  </a:outerShdw>
                </a:effectLst>
                <a:latin typeface="Arial" panose="020B0604020202020204" pitchFamily="34" charset="0"/>
              </a:rPr>
              <a:t>IFA </a:t>
            </a:r>
            <a:r>
              <a:rPr lang="en-US" altLang="en-US" sz="2800" b="1" u="none" dirty="0">
                <a:solidFill>
                  <a:schemeClr val="tx2"/>
                </a:solidFill>
                <a:effectLst>
                  <a:outerShdw blurRad="50800" dist="50800" dir="5400000" algn="ctr" rotWithShape="0">
                    <a:schemeClr val="bg2"/>
                  </a:outerShdw>
                </a:effectLst>
                <a:latin typeface="Arial" panose="020B0604020202020204" pitchFamily="34" charset="0"/>
              </a:rPr>
              <a:t>baits</a:t>
            </a:r>
          </a:p>
          <a:p>
            <a:pPr>
              <a:spcBef>
                <a:spcPct val="0"/>
              </a:spcBef>
              <a:buClrTx/>
              <a:buSzTx/>
              <a:buFontTx/>
              <a:buNone/>
            </a:pPr>
            <a:r>
              <a:rPr lang="en-US" altLang="en-US" sz="2800" b="1" u="none" dirty="0">
                <a:solidFill>
                  <a:schemeClr val="tx2"/>
                </a:solidFill>
                <a:effectLst>
                  <a:outerShdw blurRad="50800" dist="50800" dir="5400000" algn="ctr" rotWithShape="0">
                    <a:schemeClr val="bg2"/>
                  </a:outerShdw>
                </a:effectLst>
                <a:latin typeface="Arial" panose="020B0604020202020204" pitchFamily="34" charset="0"/>
              </a:rPr>
              <a:t>Controls within a few </a:t>
            </a:r>
            <a:r>
              <a:rPr lang="en-US" altLang="en-US" sz="2800" b="1" u="none" dirty="0" smtClean="0">
                <a:solidFill>
                  <a:schemeClr val="tx2"/>
                </a:solidFill>
                <a:effectLst>
                  <a:outerShdw blurRad="50800" dist="50800" dir="5400000" algn="ctr" rotWithShape="0">
                    <a:schemeClr val="bg2"/>
                  </a:outerShdw>
                </a:effectLst>
                <a:latin typeface="Arial" panose="020B0604020202020204" pitchFamily="34" charset="0"/>
              </a:rPr>
              <a:t>days</a:t>
            </a:r>
          </a:p>
          <a:p>
            <a:pPr>
              <a:spcBef>
                <a:spcPct val="0"/>
              </a:spcBef>
              <a:buClrTx/>
              <a:buSzTx/>
              <a:buNone/>
            </a:pPr>
            <a:r>
              <a:rPr lang="en-US" altLang="en-US" sz="2800" b="1" dirty="0">
                <a:solidFill>
                  <a:schemeClr val="tx2"/>
                </a:solidFill>
                <a:effectLst>
                  <a:outerShdw blurRad="50800" dist="50800" dir="5400000" algn="ctr" rotWithShape="0">
                    <a:schemeClr val="bg2"/>
                  </a:outerShdw>
                </a:effectLst>
                <a:latin typeface="Arial" panose="020B0604020202020204" pitchFamily="34" charset="0"/>
              </a:rPr>
              <a:t>RATE: </a:t>
            </a:r>
            <a:r>
              <a:rPr lang="en-US" altLang="en-US" sz="2800" b="1" dirty="0" smtClean="0">
                <a:solidFill>
                  <a:schemeClr val="tx2"/>
                </a:solidFill>
                <a:effectLst>
                  <a:outerShdw blurRad="50800" dist="50800" dir="5400000" algn="ctr" rotWithShape="0">
                    <a:schemeClr val="bg2"/>
                  </a:outerShdw>
                </a:effectLst>
                <a:latin typeface="Arial" panose="020B0604020202020204" pitchFamily="34" charset="0"/>
              </a:rPr>
              <a:t>1.5 lbs/A</a:t>
            </a:r>
          </a:p>
          <a:p>
            <a:pPr>
              <a:spcBef>
                <a:spcPct val="0"/>
              </a:spcBef>
              <a:buClrTx/>
              <a:buSzTx/>
              <a:buNone/>
            </a:pPr>
            <a:endParaRPr lang="en-US" altLang="en-US" sz="800" b="1" dirty="0">
              <a:solidFill>
                <a:srgbClr val="66FF33"/>
              </a:solidFill>
              <a:effectLst>
                <a:outerShdw blurRad="50800" dist="50800" dir="5400000" algn="ctr" rotWithShape="0">
                  <a:schemeClr val="bg2"/>
                </a:outerShdw>
              </a:effectLst>
              <a:latin typeface="Arial" panose="020B0604020202020204" pitchFamily="34" charset="0"/>
            </a:endParaRPr>
          </a:p>
          <a:p>
            <a:pPr>
              <a:spcBef>
                <a:spcPct val="0"/>
              </a:spcBef>
              <a:buClrTx/>
              <a:buSzTx/>
              <a:buNone/>
            </a:pPr>
            <a:r>
              <a:rPr lang="en-US" sz="2400" b="1" dirty="0" smtClean="0">
                <a:effectLst>
                  <a:outerShdw blurRad="50800" dist="50800" dir="5400000" algn="ctr" rotWithShape="0">
                    <a:schemeClr val="bg2"/>
                  </a:outerShdw>
                </a:effectLst>
                <a:latin typeface="+mn-lt"/>
              </a:rPr>
              <a:t>Use </a:t>
            </a:r>
            <a:r>
              <a:rPr lang="en-US" sz="2400" b="1" dirty="0">
                <a:effectLst>
                  <a:outerShdw blurRad="50800" dist="50800" dir="5400000" algn="ctr" rotWithShape="0">
                    <a:schemeClr val="bg2"/>
                  </a:outerShdw>
                </a:effectLst>
                <a:latin typeface="+mn-lt"/>
              </a:rPr>
              <a:t>on lawns, landscaped areas, golf courses, sod farms, industrial </a:t>
            </a:r>
            <a:r>
              <a:rPr lang="en-US" sz="2400" b="1" dirty="0" smtClean="0">
                <a:effectLst>
                  <a:outerShdw blurRad="50800" dist="50800" dir="5400000" algn="ctr" rotWithShape="0">
                    <a:schemeClr val="bg2"/>
                  </a:outerShdw>
                </a:effectLst>
                <a:latin typeface="+mn-lt"/>
              </a:rPr>
              <a:t>&amp; </a:t>
            </a:r>
            <a:r>
              <a:rPr lang="en-US" sz="2400" b="1" dirty="0">
                <a:effectLst>
                  <a:outerShdw blurRad="50800" dist="50800" dir="5400000" algn="ctr" rotWithShape="0">
                    <a:schemeClr val="bg2"/>
                  </a:outerShdw>
                </a:effectLst>
                <a:latin typeface="+mn-lt"/>
              </a:rPr>
              <a:t>municipal sites, other non-crop/non-grazed areas, </a:t>
            </a:r>
            <a:r>
              <a:rPr lang="en-US" sz="2400" b="1" dirty="0" smtClean="0">
                <a:effectLst>
                  <a:outerShdw blurRad="50800" dist="50800" dir="5400000" algn="ctr" rotWithShape="0">
                    <a:schemeClr val="bg2"/>
                  </a:outerShdw>
                </a:effectLst>
                <a:latin typeface="+mn-lt"/>
              </a:rPr>
              <a:t>&amp; </a:t>
            </a:r>
            <a:r>
              <a:rPr lang="en-US" sz="2400" b="1" dirty="0">
                <a:effectLst>
                  <a:outerShdw blurRad="50800" dist="50800" dir="5400000" algn="ctr" rotWithShape="0">
                    <a:schemeClr val="bg2"/>
                  </a:outerShdw>
                </a:effectLst>
                <a:latin typeface="+mn-lt"/>
              </a:rPr>
              <a:t>in nurseries containing non-bearing fruit </a:t>
            </a:r>
            <a:r>
              <a:rPr lang="en-US" sz="2400" b="1" dirty="0" smtClean="0">
                <a:effectLst>
                  <a:outerShdw blurRad="50800" dist="50800" dir="5400000" algn="ctr" rotWithShape="0">
                    <a:schemeClr val="bg2"/>
                  </a:outerShdw>
                </a:effectLst>
                <a:latin typeface="+mn-lt"/>
              </a:rPr>
              <a:t>&amp; </a:t>
            </a:r>
            <a:r>
              <a:rPr lang="en-US" sz="2400" b="1" dirty="0">
                <a:effectLst>
                  <a:outerShdw blurRad="50800" dist="50800" dir="5400000" algn="ctr" rotWithShape="0">
                    <a:schemeClr val="bg2"/>
                  </a:outerShdw>
                </a:effectLst>
                <a:latin typeface="+mn-lt"/>
              </a:rPr>
              <a:t>nut tree stocks</a:t>
            </a:r>
            <a:endParaRPr lang="en-US" altLang="en-US" sz="2400" b="1" dirty="0">
              <a:effectLst>
                <a:outerShdw blurRad="50800" dist="50800" dir="5400000" algn="ctr" rotWithShape="0">
                  <a:schemeClr val="bg2"/>
                </a:outerShdw>
              </a:effectLst>
              <a:latin typeface="+mn-lt"/>
            </a:endParaRPr>
          </a:p>
        </p:txBody>
      </p:sp>
    </p:spTree>
    <p:extLst>
      <p:ext uri="{BB962C8B-B14F-4D97-AF65-F5344CB8AC3E}">
        <p14:creationId xmlns:p14="http://schemas.microsoft.com/office/powerpoint/2010/main" val="32876038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6"/>
          <p:cNvSpPr>
            <a:spLocks noChangeArrowheads="1"/>
          </p:cNvSpPr>
          <p:nvPr/>
        </p:nvSpPr>
        <p:spPr bwMode="auto">
          <a:xfrm>
            <a:off x="121677" y="32384"/>
            <a:ext cx="8194262" cy="704850"/>
          </a:xfrm>
          <a:prstGeom prst="rect">
            <a:avLst/>
          </a:prstGeom>
          <a:noFill/>
          <a:ln w="9525">
            <a:noFill/>
            <a:miter lim="800000"/>
            <a:headEnd/>
            <a:tailEnd/>
          </a:ln>
          <a:effectLst/>
        </p:spPr>
        <p:txBody>
          <a:bodyPr lIns="92075" tIns="46038" rIns="92075" bIns="46038" anchor="ctr"/>
          <a:lstStyle/>
          <a:p>
            <a:pPr algn="ctr" eaLnBrk="1" hangingPunct="1"/>
            <a:r>
              <a:rPr lang="en-US" sz="4400" b="1" dirty="0" smtClean="0">
                <a:solidFill>
                  <a:srgbClr val="FFFF00"/>
                </a:solidFill>
                <a:effectLst>
                  <a:outerShdw blurRad="50800" dist="50800" dir="5400000" algn="ctr" rotWithShape="0">
                    <a:schemeClr val="bg2"/>
                  </a:outerShdw>
                </a:effectLst>
                <a:latin typeface="Arial" charset="0"/>
              </a:rPr>
              <a:t>Management Options for IFAs</a:t>
            </a:r>
            <a:endParaRPr lang="en-US" sz="4400" b="1" dirty="0">
              <a:solidFill>
                <a:srgbClr val="FFFF00"/>
              </a:solidFill>
              <a:effectLst>
                <a:outerShdw blurRad="50800" dist="50800" dir="5400000" algn="ctr" rotWithShape="0">
                  <a:schemeClr val="bg2"/>
                </a:outerShdw>
              </a:effectLst>
              <a:latin typeface="Arial" charset="0"/>
            </a:endParaRPr>
          </a:p>
        </p:txBody>
      </p:sp>
      <p:sp>
        <p:nvSpPr>
          <p:cNvPr id="5" name="Text Box 4"/>
          <p:cNvSpPr txBox="1">
            <a:spLocks noChangeArrowheads="1"/>
          </p:cNvSpPr>
          <p:nvPr/>
        </p:nvSpPr>
        <p:spPr bwMode="auto">
          <a:xfrm>
            <a:off x="151543" y="1264976"/>
            <a:ext cx="24673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3600" b="1" u="none" dirty="0" smtClean="0">
                <a:solidFill>
                  <a:schemeClr val="tx2"/>
                </a:solidFill>
                <a:effectLst>
                  <a:outerShdw blurRad="50800" dist="50800" dir="5400000" algn="ctr" rotWithShape="0">
                    <a:schemeClr val="bg2"/>
                  </a:outerShdw>
                </a:effectLst>
                <a:latin typeface="Arial" panose="020B0604020202020204" pitchFamily="34" charset="0"/>
              </a:rPr>
              <a:t>abamectin</a:t>
            </a:r>
            <a:endParaRPr lang="en-US" altLang="en-US" sz="2400" b="1" u="none" dirty="0">
              <a:effectLst>
                <a:outerShdw blurRad="50800" dist="50800" dir="5400000" algn="ctr" rotWithShape="0">
                  <a:schemeClr val="bg2"/>
                </a:outerShdw>
              </a:effectLst>
              <a:latin typeface="Arial" panose="020B0604020202020204" pitchFamily="34" charset="0"/>
            </a:endParaRPr>
          </a:p>
        </p:txBody>
      </p:sp>
      <p:sp>
        <p:nvSpPr>
          <p:cNvPr id="6" name="Text Box 5"/>
          <p:cNvSpPr txBox="1">
            <a:spLocks noChangeArrowheads="1"/>
          </p:cNvSpPr>
          <p:nvPr/>
        </p:nvSpPr>
        <p:spPr bwMode="auto">
          <a:xfrm>
            <a:off x="121677" y="1800754"/>
            <a:ext cx="47177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b="1" u="none" dirty="0">
                <a:effectLst>
                  <a:outerShdw blurRad="50800" dist="50800" dir="5400000" algn="ctr" rotWithShape="0">
                    <a:schemeClr val="bg2"/>
                  </a:outerShdw>
                </a:effectLst>
                <a:latin typeface="Arial" panose="020B0604020202020204" pitchFamily="34" charset="0"/>
              </a:rPr>
              <a:t>Award™ II </a:t>
            </a:r>
            <a:r>
              <a:rPr lang="en-US" altLang="en-US" b="1" u="none" dirty="0">
                <a:effectLst>
                  <a:outerShdw blurRad="50800" dist="50800" dir="5400000" algn="ctr" rotWithShape="0">
                    <a:schemeClr val="bg2"/>
                  </a:outerShdw>
                </a:effectLst>
                <a:latin typeface="Arial" panose="020B0604020202020204" pitchFamily="34" charset="0"/>
                <a:cs typeface="Arial" panose="020B0604020202020204" pitchFamily="34" charset="0"/>
              </a:rPr>
              <a:t>Fire Ant </a:t>
            </a:r>
            <a:r>
              <a:rPr lang="en-US" altLang="en-US" b="1" u="none"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Bait</a:t>
            </a:r>
            <a:endParaRPr lang="en-US" altLang="en-US" b="1" u="none" dirty="0">
              <a:effectLst>
                <a:outerShdw blurRad="50800" dist="50800" dir="5400000" algn="ctr" rotWithShape="0">
                  <a:schemeClr val="bg2"/>
                </a:outerShdw>
              </a:effectLst>
              <a:latin typeface="Arial" panose="020B0604020202020204" pitchFamily="34" charset="0"/>
              <a:cs typeface="Arial" panose="020B0604020202020204" pitchFamily="34" charset="0"/>
            </a:endParaRPr>
          </a:p>
        </p:txBody>
      </p:sp>
      <p:sp>
        <p:nvSpPr>
          <p:cNvPr id="7" name="Text Box 6"/>
          <p:cNvSpPr txBox="1">
            <a:spLocks noChangeArrowheads="1"/>
          </p:cNvSpPr>
          <p:nvPr/>
        </p:nvSpPr>
        <p:spPr bwMode="auto">
          <a:xfrm>
            <a:off x="121677" y="2437016"/>
            <a:ext cx="621407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800" b="1" dirty="0">
                <a:solidFill>
                  <a:schemeClr val="tx2"/>
                </a:solidFill>
                <a:effectLst>
                  <a:outerShdw blurRad="50800" dist="50800" dir="5400000" algn="ctr" rotWithShape="0">
                    <a:schemeClr val="bg2"/>
                  </a:outerShdw>
                </a:effectLst>
                <a:latin typeface="Arial" panose="020B0604020202020204" pitchFamily="34" charset="0"/>
              </a:rPr>
              <a:t>Toxin &amp; Queen </a:t>
            </a:r>
            <a:r>
              <a:rPr lang="en-US" altLang="en-US" sz="2800" b="1" dirty="0" err="1">
                <a:solidFill>
                  <a:schemeClr val="tx2"/>
                </a:solidFill>
                <a:effectLst>
                  <a:outerShdw blurRad="50800" dist="50800" dir="5400000" algn="ctr" rotWithShape="0">
                    <a:schemeClr val="bg2"/>
                  </a:outerShdw>
                </a:effectLst>
                <a:latin typeface="Arial" panose="020B0604020202020204" pitchFamily="34" charset="0"/>
              </a:rPr>
              <a:t>Sterilant</a:t>
            </a:r>
            <a:endParaRPr lang="en-US" altLang="en-US" sz="2800" b="1" dirty="0">
              <a:solidFill>
                <a:schemeClr val="tx2"/>
              </a:solidFill>
              <a:effectLst>
                <a:outerShdw blurRad="50800" dist="50800" dir="5400000" algn="ctr" rotWithShape="0">
                  <a:schemeClr val="bg2"/>
                </a:outerShdw>
              </a:effectLst>
              <a:latin typeface="Arial" panose="020B0604020202020204" pitchFamily="34" charset="0"/>
            </a:endParaRPr>
          </a:p>
          <a:p>
            <a:pPr>
              <a:spcBef>
                <a:spcPct val="0"/>
              </a:spcBef>
              <a:buClrTx/>
              <a:buSzTx/>
              <a:buFontTx/>
              <a:buNone/>
            </a:pPr>
            <a:r>
              <a:rPr lang="en-US" altLang="en-US" sz="2800" b="1" u="none" dirty="0" smtClean="0">
                <a:solidFill>
                  <a:schemeClr val="tx2"/>
                </a:solidFill>
                <a:effectLst>
                  <a:outerShdw blurRad="50800" dist="50800" dir="5400000" algn="ctr" rotWithShape="0">
                    <a:schemeClr val="bg2"/>
                  </a:outerShdw>
                </a:effectLst>
                <a:latin typeface="Arial" panose="020B0604020202020204" pitchFamily="34" charset="0"/>
              </a:rPr>
              <a:t>Similar </a:t>
            </a:r>
            <a:r>
              <a:rPr lang="en-US" altLang="en-US" sz="2800" b="1" u="none" dirty="0">
                <a:solidFill>
                  <a:schemeClr val="tx2"/>
                </a:solidFill>
                <a:effectLst>
                  <a:outerShdw blurRad="50800" dist="50800" dir="5400000" algn="ctr" rotWithShape="0">
                    <a:schemeClr val="bg2"/>
                  </a:outerShdw>
                </a:effectLst>
                <a:latin typeface="Arial" panose="020B0604020202020204" pitchFamily="34" charset="0"/>
              </a:rPr>
              <a:t>to Amdro </a:t>
            </a:r>
            <a:r>
              <a:rPr lang="en-US" altLang="en-US" sz="2800" b="1" u="none" dirty="0" smtClean="0">
                <a:solidFill>
                  <a:schemeClr val="tx2"/>
                </a:solidFill>
                <a:effectLst>
                  <a:outerShdw blurRad="50800" dist="50800" dir="5400000" algn="ctr" rotWithShape="0">
                    <a:schemeClr val="bg2"/>
                  </a:outerShdw>
                </a:effectLst>
                <a:latin typeface="Arial" panose="020B0604020202020204" pitchFamily="34" charset="0"/>
              </a:rPr>
              <a:t>(speed &amp; efficacy)</a:t>
            </a:r>
          </a:p>
          <a:p>
            <a:pPr>
              <a:spcBef>
                <a:spcPct val="0"/>
              </a:spcBef>
              <a:buClrTx/>
              <a:buSzTx/>
              <a:buNone/>
            </a:pPr>
            <a:r>
              <a:rPr lang="en-US" altLang="en-US" sz="2800" b="1" dirty="0">
                <a:solidFill>
                  <a:schemeClr val="tx2"/>
                </a:solidFill>
                <a:effectLst>
                  <a:outerShdw blurRad="50800" dist="50800" dir="5400000" algn="ctr" rotWithShape="0">
                    <a:schemeClr val="bg2"/>
                  </a:outerShdw>
                </a:effectLst>
                <a:latin typeface="Arial" panose="020B0604020202020204" pitchFamily="34" charset="0"/>
              </a:rPr>
              <a:t>RATE: 1.0 </a:t>
            </a:r>
            <a:r>
              <a:rPr lang="en-US" altLang="en-US" sz="2800" b="1" dirty="0" smtClean="0">
                <a:solidFill>
                  <a:schemeClr val="tx2"/>
                </a:solidFill>
                <a:effectLst>
                  <a:outerShdw blurRad="50800" dist="50800" dir="5400000" algn="ctr" rotWithShape="0">
                    <a:schemeClr val="bg2"/>
                  </a:outerShdw>
                </a:effectLst>
                <a:latin typeface="Arial" panose="020B0604020202020204" pitchFamily="34" charset="0"/>
              </a:rPr>
              <a:t>lb/A</a:t>
            </a:r>
            <a:endParaRPr lang="en-US" altLang="en-US" sz="2800" b="1" u="none" dirty="0">
              <a:solidFill>
                <a:schemeClr val="tx2"/>
              </a:solidFill>
              <a:effectLst>
                <a:outerShdw blurRad="50800" dist="50800" dir="5400000" algn="ctr" rotWithShape="0">
                  <a:schemeClr val="bg2"/>
                </a:outerShdw>
              </a:effectLst>
              <a:latin typeface="Arial" panose="020B0604020202020204" pitchFamily="34" charset="0"/>
            </a:endParaRPr>
          </a:p>
        </p:txBody>
      </p:sp>
      <p:pic>
        <p:nvPicPr>
          <p:cNvPr id="8" name="Picture 2"/>
          <p:cNvPicPr>
            <a:picLocks noChangeAspect="1"/>
          </p:cNvPicPr>
          <p:nvPr/>
        </p:nvPicPr>
        <p:blipFill rotWithShape="1">
          <a:blip r:embed="rId3">
            <a:extLst>
              <a:ext uri="{28A0092B-C50C-407E-A947-70E740481C1C}">
                <a14:useLocalDpi xmlns:a14="http://schemas.microsoft.com/office/drawing/2010/main" val="0"/>
              </a:ext>
            </a:extLst>
          </a:blip>
          <a:srcRect l="22196" t="3232" r="22402" b="5598"/>
          <a:stretch/>
        </p:blipFill>
        <p:spPr bwMode="auto">
          <a:xfrm>
            <a:off x="7111602" y="803789"/>
            <a:ext cx="1922350" cy="316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p:nvSpPr>
        <p:spPr bwMode="auto">
          <a:xfrm>
            <a:off x="151543" y="716131"/>
            <a:ext cx="6960059" cy="477500"/>
          </a:xfrm>
          <a:prstGeom prst="rect">
            <a:avLst/>
          </a:prstGeom>
          <a:noFill/>
          <a:ln w="9525">
            <a:noFill/>
            <a:miter lim="800000"/>
            <a:headEnd/>
            <a:tailEnd/>
          </a:ln>
          <a:effectLst/>
        </p:spPr>
        <p:txBody>
          <a:bodyPr lIns="92075" tIns="46038" rIns="92075" bIns="46038"/>
          <a:lstStyle/>
          <a:p>
            <a:pPr marL="342900" indent="-342900">
              <a:buClr>
                <a:schemeClr val="hlink"/>
              </a:buClr>
              <a:buSzPct val="65000"/>
            </a:pPr>
            <a:r>
              <a:rPr lang="en-US" b="1" dirty="0" smtClean="0">
                <a:solidFill>
                  <a:srgbClr val="FFC000"/>
                </a:solidFill>
                <a:effectLst>
                  <a:outerShdw blurRad="50800" dist="50800" dir="5400000" algn="ctr" rotWithShape="0">
                    <a:schemeClr val="bg2"/>
                  </a:outerShdw>
                </a:effectLst>
                <a:latin typeface="Arial" charset="0"/>
              </a:rPr>
              <a:t>Lawn &amp; Landscape IFA Bait </a:t>
            </a:r>
            <a:r>
              <a:rPr lang="en-US" b="1" dirty="0" smtClean="0">
                <a:solidFill>
                  <a:srgbClr val="F0959C"/>
                </a:solidFill>
                <a:effectLst>
                  <a:outerShdw blurRad="50800" dist="50800" dir="5400000" algn="ctr" rotWithShape="0">
                    <a:schemeClr val="bg2"/>
                  </a:outerShdw>
                </a:effectLst>
                <a:latin typeface="Arial" charset="0"/>
              </a:rPr>
              <a:t>NO FOOD CROPS</a:t>
            </a:r>
            <a:endParaRPr lang="en-US" b="1" dirty="0">
              <a:solidFill>
                <a:srgbClr val="F0959C"/>
              </a:solidFill>
              <a:effectLst>
                <a:outerShdw blurRad="50800" dist="50800" dir="5400000" algn="ctr" rotWithShape="0">
                  <a:schemeClr val="bg2"/>
                </a:outerShdw>
              </a:effectLst>
              <a:latin typeface="Arial" charset="0"/>
            </a:endParaRPr>
          </a:p>
        </p:txBody>
      </p:sp>
      <p:sp>
        <p:nvSpPr>
          <p:cNvPr id="13" name="Text Box 6"/>
          <p:cNvSpPr txBox="1">
            <a:spLocks noChangeArrowheads="1"/>
          </p:cNvSpPr>
          <p:nvPr/>
        </p:nvSpPr>
        <p:spPr bwMode="auto">
          <a:xfrm>
            <a:off x="151543" y="3966310"/>
            <a:ext cx="8517482"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buNone/>
            </a:pPr>
            <a:r>
              <a:rPr lang="en-US" sz="2000" b="1" dirty="0" smtClean="0">
                <a:effectLst>
                  <a:outerShdw blurRad="50800" dist="50800" dir="5400000" algn="ctr" rotWithShape="0">
                    <a:schemeClr val="bg2"/>
                  </a:outerShdw>
                </a:effectLst>
                <a:latin typeface="+mn-lt"/>
              </a:rPr>
              <a:t>Use </a:t>
            </a:r>
            <a:r>
              <a:rPr lang="en-US" sz="2000" b="1" dirty="0">
                <a:effectLst>
                  <a:outerShdw blurRad="50800" dist="50800" dir="5400000" algn="ctr" rotWithShape="0">
                    <a:schemeClr val="bg2"/>
                  </a:outerShdw>
                </a:effectLst>
                <a:latin typeface="+mn-lt"/>
              </a:rPr>
              <a:t>in </a:t>
            </a:r>
            <a:r>
              <a:rPr lang="en-US" sz="2000" b="1" dirty="0" smtClean="0">
                <a:effectLst>
                  <a:outerShdw blurRad="50800" dist="50800" dir="5400000" algn="ctr" rotWithShape="0">
                    <a:schemeClr val="bg2"/>
                  </a:outerShdw>
                </a:effectLst>
                <a:latin typeface="+mn-lt"/>
              </a:rPr>
              <a:t>lawns </a:t>
            </a:r>
            <a:r>
              <a:rPr lang="en-US" sz="2000" b="1" dirty="0">
                <a:effectLst>
                  <a:outerShdw blurRad="50800" dist="50800" dir="5400000" algn="ctr" rotWithShape="0">
                    <a:schemeClr val="bg2"/>
                  </a:outerShdw>
                </a:effectLst>
                <a:latin typeface="+mn-lt"/>
              </a:rPr>
              <a:t>&amp; </a:t>
            </a:r>
            <a:r>
              <a:rPr lang="en-US" sz="2000" b="1" dirty="0" smtClean="0">
                <a:effectLst>
                  <a:outerShdw blurRad="50800" dist="50800" dir="5400000" algn="ctr" rotWithShape="0">
                    <a:schemeClr val="bg2"/>
                  </a:outerShdw>
                </a:effectLst>
                <a:latin typeface="+mn-lt"/>
              </a:rPr>
              <a:t>landscapes of residential, </a:t>
            </a:r>
            <a:r>
              <a:rPr lang="en-US" sz="2000" b="1" dirty="0">
                <a:effectLst>
                  <a:outerShdw blurRad="50800" dist="50800" dir="5400000" algn="ctr" rotWithShape="0">
                    <a:schemeClr val="bg2"/>
                  </a:outerShdw>
                </a:effectLst>
                <a:latin typeface="+mn-lt"/>
              </a:rPr>
              <a:t>commercial, </a:t>
            </a:r>
            <a:r>
              <a:rPr lang="en-US" sz="2000" b="1" dirty="0" smtClean="0">
                <a:effectLst>
                  <a:outerShdw blurRad="50800" dist="50800" dir="5400000" algn="ctr" rotWithShape="0">
                    <a:schemeClr val="bg2"/>
                  </a:outerShdw>
                </a:effectLst>
                <a:latin typeface="+mn-lt"/>
              </a:rPr>
              <a:t>industrial &amp; public buildings/areas; </a:t>
            </a:r>
            <a:r>
              <a:rPr lang="en-US" sz="2000" b="1" dirty="0">
                <a:effectLst>
                  <a:outerShdw blurRad="50800" dist="50800" dir="5400000" algn="ctr" rotWithShape="0">
                    <a:schemeClr val="bg2"/>
                  </a:outerShdw>
                </a:effectLst>
                <a:latin typeface="+mn-lt"/>
              </a:rPr>
              <a:t>schools; recreational areas </a:t>
            </a:r>
            <a:r>
              <a:rPr lang="en-US" sz="2000" b="1" dirty="0" smtClean="0">
                <a:effectLst>
                  <a:outerShdw blurRad="50800" dist="50800" dir="5400000" algn="ctr" rotWithShape="0">
                    <a:schemeClr val="bg2"/>
                  </a:outerShdw>
                </a:effectLst>
                <a:latin typeface="+mn-lt"/>
              </a:rPr>
              <a:t>&amp; </a:t>
            </a:r>
            <a:r>
              <a:rPr lang="en-US" sz="2000" b="1" dirty="0">
                <a:effectLst>
                  <a:outerShdw blurRad="50800" dist="50800" dir="5400000" algn="ctr" rotWithShape="0">
                    <a:schemeClr val="bg2"/>
                  </a:outerShdw>
                </a:effectLst>
                <a:latin typeface="+mn-lt"/>
              </a:rPr>
              <a:t>parks; athletic fields; playgrounds; </a:t>
            </a:r>
            <a:r>
              <a:rPr lang="en-US" sz="2000" b="1" dirty="0" smtClean="0">
                <a:effectLst>
                  <a:outerShdw blurRad="50800" dist="50800" dir="5400000" algn="ctr" rotWithShape="0">
                    <a:schemeClr val="bg2"/>
                  </a:outerShdw>
                </a:effectLst>
                <a:latin typeface="+mn-lt"/>
              </a:rPr>
              <a:t>&amp; </a:t>
            </a:r>
            <a:r>
              <a:rPr lang="en-US" sz="2000" b="1" dirty="0">
                <a:effectLst>
                  <a:outerShdw blurRad="50800" dist="50800" dir="5400000" algn="ctr" rotWithShape="0">
                    <a:schemeClr val="bg2"/>
                  </a:outerShdw>
                </a:effectLst>
                <a:latin typeface="+mn-lt"/>
              </a:rPr>
              <a:t>churches.</a:t>
            </a:r>
          </a:p>
          <a:p>
            <a:pPr>
              <a:buNone/>
            </a:pPr>
            <a:r>
              <a:rPr lang="en-US" sz="2000" b="1" dirty="0">
                <a:effectLst>
                  <a:outerShdw blurRad="50800" dist="50800" dir="5400000" algn="ctr" rotWithShape="0">
                    <a:schemeClr val="bg2"/>
                  </a:outerShdw>
                </a:effectLst>
                <a:latin typeface="+mn-lt"/>
              </a:rPr>
              <a:t>Use around </a:t>
            </a:r>
            <a:r>
              <a:rPr lang="en-US" sz="2000" b="1" dirty="0">
                <a:solidFill>
                  <a:srgbClr val="66FF33"/>
                </a:solidFill>
                <a:effectLst>
                  <a:outerShdw blurRad="50800" dist="50800" dir="5400000" algn="ctr" rotWithShape="0">
                    <a:schemeClr val="bg2"/>
                  </a:outerShdw>
                </a:effectLst>
                <a:latin typeface="+mn-lt"/>
              </a:rPr>
              <a:t>almond, citrus </a:t>
            </a:r>
            <a:r>
              <a:rPr lang="en-US" sz="2000" b="1" dirty="0" smtClean="0">
                <a:solidFill>
                  <a:srgbClr val="66FF33"/>
                </a:solidFill>
                <a:effectLst>
                  <a:outerShdw blurRad="50800" dist="50800" dir="5400000" algn="ctr" rotWithShape="0">
                    <a:schemeClr val="bg2"/>
                  </a:outerShdw>
                </a:effectLst>
                <a:latin typeface="+mn-lt"/>
              </a:rPr>
              <a:t>&amp; </a:t>
            </a:r>
            <a:r>
              <a:rPr lang="en-US" sz="2000" b="1" dirty="0">
                <a:solidFill>
                  <a:srgbClr val="66FF33"/>
                </a:solidFill>
                <a:effectLst>
                  <a:outerShdw blurRad="50800" dist="50800" dir="5400000" algn="ctr" rotWithShape="0">
                    <a:schemeClr val="bg2"/>
                  </a:outerShdw>
                </a:effectLst>
                <a:latin typeface="+mn-lt"/>
              </a:rPr>
              <a:t>walnut trees </a:t>
            </a:r>
            <a:r>
              <a:rPr lang="en-US" sz="2000" b="1" dirty="0">
                <a:effectLst>
                  <a:outerShdw blurRad="50800" dist="50800" dir="5400000" algn="ctr" rotWithShape="0">
                    <a:schemeClr val="bg2"/>
                  </a:outerShdw>
                </a:effectLst>
                <a:latin typeface="+mn-lt"/>
              </a:rPr>
              <a:t>in lawns &amp; landscapes of residential, commercial, industrial or public areas.</a:t>
            </a:r>
          </a:p>
          <a:p>
            <a:pPr>
              <a:buNone/>
            </a:pPr>
            <a:r>
              <a:rPr lang="en-US" sz="2000" b="1" dirty="0">
                <a:effectLst>
                  <a:outerShdw blurRad="50800" dist="50800" dir="5400000" algn="ctr" rotWithShape="0">
                    <a:schemeClr val="bg2"/>
                  </a:outerShdw>
                </a:effectLst>
                <a:latin typeface="+mn-lt"/>
              </a:rPr>
              <a:t>Use in commercial nursery production of field </a:t>
            </a:r>
            <a:r>
              <a:rPr lang="en-US" sz="2000" b="1" dirty="0" smtClean="0">
                <a:effectLst>
                  <a:outerShdw blurRad="50800" dist="50800" dir="5400000" algn="ctr" rotWithShape="0">
                    <a:schemeClr val="bg2"/>
                  </a:outerShdw>
                </a:effectLst>
                <a:latin typeface="+mn-lt"/>
              </a:rPr>
              <a:t>&amp; </a:t>
            </a:r>
            <a:r>
              <a:rPr lang="en-US" sz="2000" b="1" dirty="0">
                <a:effectLst>
                  <a:outerShdw blurRad="50800" dist="50800" dir="5400000" algn="ctr" rotWithShape="0">
                    <a:schemeClr val="bg2"/>
                  </a:outerShdw>
                </a:effectLst>
                <a:latin typeface="+mn-lt"/>
              </a:rPr>
              <a:t>container-grown ornamentals </a:t>
            </a:r>
            <a:r>
              <a:rPr lang="en-US" sz="2000" b="1" dirty="0" smtClean="0">
                <a:effectLst>
                  <a:outerShdw blurRad="50800" dist="50800" dir="5400000" algn="ctr" rotWithShape="0">
                    <a:schemeClr val="bg2"/>
                  </a:outerShdw>
                </a:effectLst>
                <a:latin typeface="+mn-lt"/>
              </a:rPr>
              <a:t>&amp; </a:t>
            </a:r>
            <a:r>
              <a:rPr lang="en-US" sz="2000" b="1" dirty="0">
                <a:effectLst>
                  <a:outerShdw blurRad="50800" dist="50800" dir="5400000" algn="ctr" rotWithShape="0">
                    <a:schemeClr val="bg2"/>
                  </a:outerShdw>
                </a:effectLst>
                <a:latin typeface="+mn-lt"/>
              </a:rPr>
              <a:t>non-bearing </a:t>
            </a:r>
            <a:r>
              <a:rPr lang="en-US" sz="2000" b="1" dirty="0" smtClean="0">
                <a:effectLst>
                  <a:outerShdw blurRad="50800" dist="50800" dir="5400000" algn="ctr" rotWithShape="0">
                    <a:schemeClr val="bg2"/>
                  </a:outerShdw>
                </a:effectLst>
                <a:latin typeface="+mn-lt"/>
              </a:rPr>
              <a:t>trees</a:t>
            </a:r>
            <a:endParaRPr lang="en-US" sz="2000" b="1" dirty="0">
              <a:effectLst>
                <a:outerShdw blurRad="50800" dist="50800" dir="5400000" algn="ctr" rotWithShape="0">
                  <a:schemeClr val="bg2"/>
                </a:outerShdw>
              </a:effectLst>
              <a:latin typeface="+mn-lt"/>
            </a:endParaRPr>
          </a:p>
        </p:txBody>
      </p:sp>
    </p:spTree>
    <p:extLst>
      <p:ext uri="{BB962C8B-B14F-4D97-AF65-F5344CB8AC3E}">
        <p14:creationId xmlns:p14="http://schemas.microsoft.com/office/powerpoint/2010/main" val="255460660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6"/>
          <p:cNvSpPr>
            <a:spLocks noChangeArrowheads="1"/>
          </p:cNvSpPr>
          <p:nvPr/>
        </p:nvSpPr>
        <p:spPr bwMode="auto">
          <a:xfrm>
            <a:off x="0" y="40939"/>
            <a:ext cx="8323194" cy="704850"/>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ctr" rotWithShape="0">
                    <a:schemeClr val="bg2"/>
                  </a:outerShdw>
                </a:effectLst>
                <a:latin typeface="Arial" charset="0"/>
              </a:rPr>
              <a:t>Management </a:t>
            </a:r>
            <a:r>
              <a:rPr lang="en-US" sz="4400" b="1" dirty="0" smtClean="0">
                <a:solidFill>
                  <a:srgbClr val="FFFF00"/>
                </a:solidFill>
                <a:effectLst>
                  <a:outerShdw blurRad="50800" dist="50800" dir="5400000" algn="ctr" rotWithShape="0">
                    <a:schemeClr val="bg2"/>
                  </a:outerShdw>
                </a:effectLst>
                <a:latin typeface="Arial" charset="0"/>
              </a:rPr>
              <a:t>Options for IFAs</a:t>
            </a:r>
            <a:endParaRPr lang="en-US" sz="4400" b="1" dirty="0">
              <a:solidFill>
                <a:srgbClr val="FFFF00"/>
              </a:solidFill>
              <a:effectLst>
                <a:outerShdw blurRad="50800" dist="50800" dir="5400000" algn="ctr" rotWithShape="0">
                  <a:schemeClr val="bg2"/>
                </a:outerShdw>
              </a:effectLst>
              <a:latin typeface="Arial" charset="0"/>
            </a:endParaRPr>
          </a:p>
        </p:txBody>
      </p:sp>
      <p:pic>
        <p:nvPicPr>
          <p:cNvPr id="5" name="Picture 33"/>
          <p:cNvPicPr>
            <a:picLocks noChangeAspect="1" noChangeArrowheads="1"/>
          </p:cNvPicPr>
          <p:nvPr/>
        </p:nvPicPr>
        <p:blipFill>
          <a:blip r:embed="rId3" cstate="print"/>
          <a:srcRect l="10059" t="4918" r="8876" b="4099"/>
          <a:stretch>
            <a:fillRect/>
          </a:stretch>
        </p:blipFill>
        <p:spPr bwMode="auto">
          <a:xfrm>
            <a:off x="6186791" y="1336496"/>
            <a:ext cx="2850739" cy="4618513"/>
          </a:xfrm>
          <a:prstGeom prst="rect">
            <a:avLst/>
          </a:prstGeom>
          <a:noFill/>
          <a:ln w="25400">
            <a:noFill/>
            <a:miter lim="800000"/>
            <a:headEnd/>
            <a:tailEnd/>
          </a:ln>
          <a:effectLst/>
        </p:spPr>
      </p:pic>
      <p:sp>
        <p:nvSpPr>
          <p:cNvPr id="6" name="Text Box 4"/>
          <p:cNvSpPr txBox="1">
            <a:spLocks noChangeArrowheads="1"/>
          </p:cNvSpPr>
          <p:nvPr/>
        </p:nvSpPr>
        <p:spPr bwMode="auto">
          <a:xfrm>
            <a:off x="121678" y="1459385"/>
            <a:ext cx="17491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3600" b="1" u="none" dirty="0" smtClean="0">
                <a:solidFill>
                  <a:schemeClr val="tx2"/>
                </a:solidFill>
                <a:effectLst>
                  <a:outerShdw blurRad="50800" dist="50800" dir="5400000" algn="ctr" rotWithShape="0">
                    <a:schemeClr val="bg2"/>
                  </a:outerShdw>
                </a:effectLst>
                <a:latin typeface="Arial" panose="020B0604020202020204" pitchFamily="34" charset="0"/>
              </a:rPr>
              <a:t>fipronil</a:t>
            </a:r>
            <a:endParaRPr lang="en-US" altLang="en-US" sz="2400" b="1" u="none" dirty="0">
              <a:effectLst>
                <a:outerShdw blurRad="50800" dist="50800" dir="5400000" algn="ctr" rotWithShape="0">
                  <a:schemeClr val="bg2"/>
                </a:outerShdw>
              </a:effectLst>
              <a:latin typeface="Arial" panose="020B0604020202020204" pitchFamily="34" charset="0"/>
            </a:endParaRPr>
          </a:p>
        </p:txBody>
      </p:sp>
      <p:sp>
        <p:nvSpPr>
          <p:cNvPr id="7" name="Text Box 5"/>
          <p:cNvSpPr txBox="1">
            <a:spLocks noChangeArrowheads="1"/>
          </p:cNvSpPr>
          <p:nvPr/>
        </p:nvSpPr>
        <p:spPr bwMode="auto">
          <a:xfrm>
            <a:off x="121678" y="2075169"/>
            <a:ext cx="52926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b="1" u="none" dirty="0" smtClean="0">
                <a:effectLst>
                  <a:outerShdw blurRad="50800" dist="50800" dir="5400000" algn="ctr" rotWithShape="0">
                    <a:schemeClr val="bg2"/>
                  </a:outerShdw>
                </a:effectLst>
                <a:latin typeface="Arial" panose="020B0604020202020204" pitchFamily="34" charset="0"/>
              </a:rPr>
              <a:t>Maxforce FC Fire </a:t>
            </a:r>
            <a:r>
              <a:rPr lang="en-US" altLang="en-US" b="1" u="none"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Ant Bait</a:t>
            </a:r>
            <a:endParaRPr lang="en-US" altLang="en-US" b="1" u="none" dirty="0">
              <a:effectLst>
                <a:outerShdw blurRad="50800" dist="50800" dir="5400000" algn="ctr" rotWithShape="0">
                  <a:schemeClr val="bg2"/>
                </a:outerShdw>
              </a:effectLst>
              <a:latin typeface="Arial" panose="020B0604020202020204" pitchFamily="34" charset="0"/>
              <a:cs typeface="Arial" panose="020B0604020202020204" pitchFamily="34" charset="0"/>
            </a:endParaRPr>
          </a:p>
        </p:txBody>
      </p:sp>
      <p:sp>
        <p:nvSpPr>
          <p:cNvPr id="8" name="Text Box 6"/>
          <p:cNvSpPr txBox="1">
            <a:spLocks noChangeArrowheads="1"/>
          </p:cNvSpPr>
          <p:nvPr/>
        </p:nvSpPr>
        <p:spPr bwMode="auto">
          <a:xfrm>
            <a:off x="121678" y="4206132"/>
            <a:ext cx="606511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400" b="1" dirty="0" smtClean="0">
                <a:effectLst>
                  <a:outerShdw blurRad="50800" dist="50800" dir="5400000" algn="ctr" rotWithShape="0">
                    <a:schemeClr val="bg2"/>
                  </a:outerShdw>
                </a:effectLst>
                <a:latin typeface="Arial" panose="020B0604020202020204" pitchFamily="34" charset="0"/>
              </a:rPr>
              <a:t>Use </a:t>
            </a:r>
            <a:r>
              <a:rPr lang="en-US" altLang="en-US" sz="2400" b="1" dirty="0">
                <a:effectLst>
                  <a:outerShdw blurRad="50800" dist="50800" dir="5400000" algn="ctr" rotWithShape="0">
                    <a:schemeClr val="bg2"/>
                  </a:outerShdw>
                </a:effectLst>
                <a:latin typeface="Arial" panose="020B0604020202020204" pitchFamily="34" charset="0"/>
              </a:rPr>
              <a:t>on home lawns, golf courses</a:t>
            </a:r>
            <a:r>
              <a:rPr lang="en-US" altLang="en-US" sz="2400" b="1" dirty="0" smtClean="0">
                <a:effectLst>
                  <a:outerShdw blurRad="50800" dist="50800" dir="5400000" algn="ctr" rotWithShape="0">
                    <a:schemeClr val="bg2"/>
                  </a:outerShdw>
                </a:effectLst>
                <a:latin typeface="Arial" panose="020B0604020202020204" pitchFamily="34" charset="0"/>
              </a:rPr>
              <a:t>,</a:t>
            </a:r>
          </a:p>
          <a:p>
            <a:pPr>
              <a:spcBef>
                <a:spcPct val="0"/>
              </a:spcBef>
              <a:buClrTx/>
              <a:buSzTx/>
              <a:buFontTx/>
              <a:buNone/>
            </a:pPr>
            <a:r>
              <a:rPr lang="en-US" altLang="en-US" sz="2400" b="1" dirty="0" smtClean="0">
                <a:effectLst>
                  <a:outerShdw blurRad="50800" dist="50800" dir="5400000" algn="ctr" rotWithShape="0">
                    <a:schemeClr val="bg2"/>
                  </a:outerShdw>
                </a:effectLst>
                <a:latin typeface="Arial" panose="020B0604020202020204" pitchFamily="34" charset="0"/>
              </a:rPr>
              <a:t>commercial </a:t>
            </a:r>
            <a:r>
              <a:rPr lang="en-US" altLang="en-US" sz="2400" b="1" dirty="0">
                <a:effectLst>
                  <a:outerShdw blurRad="50800" dist="50800" dir="5400000" algn="ctr" rotWithShape="0">
                    <a:schemeClr val="bg2"/>
                  </a:outerShdw>
                </a:effectLst>
                <a:latin typeface="Arial" panose="020B0604020202020204" pitchFamily="34" charset="0"/>
              </a:rPr>
              <a:t>&amp; recreational turf</a:t>
            </a:r>
            <a:r>
              <a:rPr lang="en-US" altLang="en-US" sz="2400" b="1" dirty="0" smtClean="0">
                <a:effectLst>
                  <a:outerShdw blurRad="50800" dist="50800" dir="5400000" algn="ctr" rotWithShape="0">
                    <a:schemeClr val="bg2"/>
                  </a:outerShdw>
                </a:effectLst>
                <a:latin typeface="Arial" panose="020B0604020202020204" pitchFamily="34" charset="0"/>
              </a:rPr>
              <a:t>, adjacent</a:t>
            </a:r>
          </a:p>
          <a:p>
            <a:pPr>
              <a:spcBef>
                <a:spcPct val="0"/>
              </a:spcBef>
              <a:buClrTx/>
              <a:buSzTx/>
              <a:buFontTx/>
              <a:buNone/>
            </a:pPr>
            <a:r>
              <a:rPr lang="en-US" altLang="en-US" sz="2400" b="1" dirty="0" smtClean="0">
                <a:effectLst>
                  <a:outerShdw blurRad="50800" dist="50800" dir="5400000" algn="ctr" rotWithShape="0">
                    <a:schemeClr val="bg2"/>
                  </a:outerShdw>
                </a:effectLst>
                <a:latin typeface="Arial" panose="020B0604020202020204" pitchFamily="34" charset="0"/>
              </a:rPr>
              <a:t>landscape beds, &amp; sod farms</a:t>
            </a:r>
          </a:p>
          <a:p>
            <a:pPr>
              <a:spcBef>
                <a:spcPct val="0"/>
              </a:spcBef>
              <a:buClrTx/>
              <a:buSzTx/>
              <a:buFontTx/>
              <a:buNone/>
            </a:pPr>
            <a:r>
              <a:rPr lang="en-US" altLang="en-US" sz="2400" b="1" u="sng" dirty="0" smtClean="0">
                <a:effectLst>
                  <a:outerShdw blurRad="50800" dist="50800" dir="5400000" algn="ctr" rotWithShape="0">
                    <a:schemeClr val="bg2"/>
                  </a:outerShdw>
                </a:effectLst>
                <a:latin typeface="Arial" panose="020B0604020202020204" pitchFamily="34" charset="0"/>
              </a:rPr>
              <a:t>Do </a:t>
            </a:r>
            <a:r>
              <a:rPr lang="en-US" altLang="en-US" sz="2400" b="1" u="sng" dirty="0">
                <a:effectLst>
                  <a:outerShdw blurRad="50800" dist="50800" dir="5400000" algn="ctr" rotWithShape="0">
                    <a:schemeClr val="bg2"/>
                  </a:outerShdw>
                </a:effectLst>
                <a:latin typeface="Arial" panose="020B0604020202020204" pitchFamily="34" charset="0"/>
              </a:rPr>
              <a:t>not apply to bare </a:t>
            </a:r>
            <a:r>
              <a:rPr lang="en-US" altLang="en-US" sz="2400" b="1" u="sng" dirty="0" smtClean="0">
                <a:effectLst>
                  <a:outerShdw blurRad="50800" dist="50800" dir="5400000" algn="ctr" rotWithShape="0">
                    <a:schemeClr val="bg2"/>
                  </a:outerShdw>
                </a:effectLst>
                <a:latin typeface="Arial" panose="020B0604020202020204" pitchFamily="34" charset="0"/>
              </a:rPr>
              <a:t>soil</a:t>
            </a:r>
            <a:endParaRPr lang="en-US" altLang="en-US" sz="2400" b="1" u="sng" dirty="0">
              <a:effectLst>
                <a:outerShdw blurRad="50800" dist="50800" dir="5400000" algn="ctr" rotWithShape="0">
                  <a:schemeClr val="bg2"/>
                </a:outerShdw>
              </a:effectLst>
              <a:latin typeface="Arial" panose="020B0604020202020204" pitchFamily="34" charset="0"/>
            </a:endParaRPr>
          </a:p>
        </p:txBody>
      </p:sp>
      <p:sp>
        <p:nvSpPr>
          <p:cNvPr id="10" name="Rectangle 17"/>
          <p:cNvSpPr>
            <a:spLocks noChangeArrowheads="1"/>
          </p:cNvSpPr>
          <p:nvPr/>
        </p:nvSpPr>
        <p:spPr bwMode="auto">
          <a:xfrm>
            <a:off x="121678" y="695980"/>
            <a:ext cx="6998970" cy="412973"/>
          </a:xfrm>
          <a:prstGeom prst="rect">
            <a:avLst/>
          </a:prstGeom>
          <a:noFill/>
          <a:ln w="9525">
            <a:noFill/>
            <a:miter lim="800000"/>
            <a:headEnd/>
            <a:tailEnd/>
          </a:ln>
          <a:effectLst/>
        </p:spPr>
        <p:txBody>
          <a:bodyPr lIns="92075" tIns="46038" rIns="92075" bIns="46038"/>
          <a:lstStyle/>
          <a:p>
            <a:pPr marL="342900" indent="-342900">
              <a:buClr>
                <a:schemeClr val="hlink"/>
              </a:buClr>
              <a:buSzPct val="65000"/>
            </a:pPr>
            <a:r>
              <a:rPr lang="en-US" b="1" dirty="0" smtClean="0">
                <a:solidFill>
                  <a:srgbClr val="FFC000"/>
                </a:solidFill>
                <a:effectLst>
                  <a:outerShdw blurRad="50800" dist="50800" dir="5400000" algn="ctr" rotWithShape="0">
                    <a:schemeClr val="bg2"/>
                  </a:outerShdw>
                </a:effectLst>
                <a:latin typeface="Arial" charset="0"/>
              </a:rPr>
              <a:t>Lawn &amp; Landscape IFA Bait  </a:t>
            </a:r>
            <a:r>
              <a:rPr lang="en-US" b="1" dirty="0" smtClean="0">
                <a:solidFill>
                  <a:srgbClr val="FF0000"/>
                </a:solidFill>
                <a:effectLst>
                  <a:outerShdw blurRad="50800" dist="50800" dir="5400000" algn="ctr" rotWithShape="0">
                    <a:schemeClr val="bg2"/>
                  </a:outerShdw>
                </a:effectLst>
                <a:latin typeface="Arial" charset="0"/>
              </a:rPr>
              <a:t>NO FOOD CROPS</a:t>
            </a:r>
            <a:endParaRPr lang="en-US" b="1" dirty="0">
              <a:solidFill>
                <a:srgbClr val="FF0000"/>
              </a:solidFill>
              <a:effectLst>
                <a:outerShdw blurRad="50800" dist="50800" dir="5400000" algn="ctr" rotWithShape="0">
                  <a:schemeClr val="bg2"/>
                </a:outerShdw>
              </a:effectLst>
              <a:latin typeface="Arial" charset="0"/>
            </a:endParaRPr>
          </a:p>
        </p:txBody>
      </p:sp>
      <p:sp>
        <p:nvSpPr>
          <p:cNvPr id="11" name="Text Box 6"/>
          <p:cNvSpPr txBox="1">
            <a:spLocks noChangeArrowheads="1"/>
          </p:cNvSpPr>
          <p:nvPr/>
        </p:nvSpPr>
        <p:spPr bwMode="auto">
          <a:xfrm>
            <a:off x="121678" y="3043320"/>
            <a:ext cx="328125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800" b="1" u="none" dirty="0" smtClean="0">
                <a:solidFill>
                  <a:schemeClr val="tx2"/>
                </a:solidFill>
                <a:effectLst>
                  <a:outerShdw blurRad="50800" dist="50800" dir="5400000" algn="ctr" rotWithShape="0">
                    <a:schemeClr val="bg2"/>
                  </a:outerShdw>
                </a:effectLst>
                <a:latin typeface="Arial" panose="020B0604020202020204" pitchFamily="34" charset="0"/>
              </a:rPr>
              <a:t>Slow acting toxin</a:t>
            </a:r>
          </a:p>
          <a:p>
            <a:pPr>
              <a:spcBef>
                <a:spcPct val="0"/>
              </a:spcBef>
              <a:buClrTx/>
              <a:buSzTx/>
              <a:buFontTx/>
              <a:buNone/>
            </a:pPr>
            <a:r>
              <a:rPr lang="en-US" altLang="en-US" sz="2800" b="1" dirty="0" smtClean="0">
                <a:solidFill>
                  <a:schemeClr val="tx2"/>
                </a:solidFill>
                <a:effectLst>
                  <a:outerShdw blurRad="50800" dist="50800" dir="5400000" algn="ctr" rotWithShape="0">
                    <a:schemeClr val="bg2"/>
                  </a:outerShdw>
                </a:effectLst>
                <a:latin typeface="Arial" panose="020B0604020202020204" pitchFamily="34" charset="0"/>
              </a:rPr>
              <a:t>Rate: </a:t>
            </a:r>
            <a:r>
              <a:rPr lang="en-US" sz="2800" b="1" dirty="0">
                <a:solidFill>
                  <a:schemeClr val="tx2"/>
                </a:solidFill>
                <a:effectLst>
                  <a:outerShdw blurRad="50800" dist="50800" dir="5400000" algn="ctr" rotWithShape="0">
                    <a:schemeClr val="bg2"/>
                  </a:outerShdw>
                </a:effectLst>
                <a:latin typeface="+mn-lt"/>
              </a:rPr>
              <a:t>1.5-5.0 lbs/A</a:t>
            </a:r>
            <a:endParaRPr lang="en-US" altLang="en-US" sz="2800" b="1" u="none" dirty="0">
              <a:solidFill>
                <a:schemeClr val="tx2"/>
              </a:solidFill>
              <a:effectLst>
                <a:outerShdw blurRad="50800" dist="50800" dir="5400000" algn="ctr" rotWithShape="0">
                  <a:schemeClr val="bg2"/>
                </a:outerShdw>
              </a:effectLst>
              <a:latin typeface="+mn-lt"/>
            </a:endParaRPr>
          </a:p>
        </p:txBody>
      </p:sp>
    </p:spTree>
    <p:extLst>
      <p:ext uri="{BB962C8B-B14F-4D97-AF65-F5344CB8AC3E}">
        <p14:creationId xmlns:p14="http://schemas.microsoft.com/office/powerpoint/2010/main" val="397696787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64" name="Rectangle 16"/>
          <p:cNvSpPr>
            <a:spLocks noChangeArrowheads="1"/>
          </p:cNvSpPr>
          <p:nvPr/>
        </p:nvSpPr>
        <p:spPr bwMode="auto">
          <a:xfrm>
            <a:off x="207963" y="120650"/>
            <a:ext cx="8323194" cy="704850"/>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tl">
                    <a:srgbClr val="000000"/>
                  </a:outerShdw>
                </a:effectLst>
                <a:latin typeface="Arial" charset="0"/>
              </a:rPr>
              <a:t>Management </a:t>
            </a:r>
            <a:r>
              <a:rPr lang="en-US" sz="4400" b="1" dirty="0" smtClean="0">
                <a:solidFill>
                  <a:srgbClr val="FFFF00"/>
                </a:solidFill>
                <a:effectLst>
                  <a:outerShdw blurRad="50800" dist="50800" dir="5400000" algn="tl">
                    <a:srgbClr val="000000"/>
                  </a:outerShdw>
                </a:effectLst>
                <a:latin typeface="Arial" charset="0"/>
              </a:rPr>
              <a:t>Options for IFAs</a:t>
            </a:r>
            <a:endParaRPr lang="en-US" sz="4400" b="1" dirty="0">
              <a:solidFill>
                <a:srgbClr val="FFFF00"/>
              </a:solidFill>
              <a:effectLst>
                <a:outerShdw blurRad="50800" dist="50800" dir="5400000" algn="tl">
                  <a:srgbClr val="000000"/>
                </a:outerShdw>
              </a:effectLst>
              <a:latin typeface="Arial" charset="0"/>
            </a:endParaRPr>
          </a:p>
        </p:txBody>
      </p:sp>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7"/>
          <p:cNvSpPr>
            <a:spLocks noChangeArrowheads="1"/>
          </p:cNvSpPr>
          <p:nvPr/>
        </p:nvSpPr>
        <p:spPr bwMode="auto">
          <a:xfrm>
            <a:off x="201325" y="907657"/>
            <a:ext cx="8826920" cy="1055633"/>
          </a:xfrm>
          <a:prstGeom prst="rect">
            <a:avLst/>
          </a:prstGeom>
          <a:noFill/>
          <a:ln w="9525">
            <a:noFill/>
            <a:miter lim="800000"/>
            <a:headEnd/>
            <a:tailEnd/>
          </a:ln>
          <a:effectLst/>
        </p:spPr>
        <p:txBody>
          <a:bodyPr lIns="92075" tIns="46038" rIns="92075" bIns="46038"/>
          <a:lstStyle/>
          <a:p>
            <a:pPr marL="342900" indent="-342900">
              <a:buClr>
                <a:schemeClr val="hlink"/>
              </a:buClr>
              <a:buSzPct val="65000"/>
            </a:pPr>
            <a:r>
              <a:rPr lang="en-US" sz="3200" b="1" dirty="0" smtClean="0">
                <a:solidFill>
                  <a:srgbClr val="FFC000"/>
                </a:solidFill>
                <a:effectLst>
                  <a:outerShdw blurRad="50800" dist="50800" dir="5400000" algn="tl">
                    <a:srgbClr val="000000"/>
                  </a:outerShdw>
                </a:effectLst>
                <a:latin typeface="Arial" charset="0"/>
              </a:rPr>
              <a:t>Contact Insecticides - Individual Mound Trt</a:t>
            </a:r>
          </a:p>
          <a:p>
            <a:pPr marL="342900" indent="-342900">
              <a:buClr>
                <a:schemeClr val="hlink"/>
              </a:buClr>
              <a:buSzPct val="65000"/>
            </a:pPr>
            <a:r>
              <a:rPr lang="en-US" sz="3200" b="1" dirty="0" smtClean="0">
                <a:solidFill>
                  <a:srgbClr val="FFC000"/>
                </a:solidFill>
                <a:effectLst>
                  <a:outerShdw blurRad="38100" dist="38100" dir="2700000" algn="tl">
                    <a:srgbClr val="000000"/>
                  </a:outerShdw>
                </a:effectLst>
                <a:latin typeface="Arial" charset="0"/>
              </a:rPr>
              <a:t>Lawn </a:t>
            </a:r>
            <a:r>
              <a:rPr lang="en-US" sz="3200" b="1" dirty="0">
                <a:solidFill>
                  <a:srgbClr val="FFC000"/>
                </a:solidFill>
                <a:effectLst>
                  <a:outerShdw blurRad="38100" dist="38100" dir="2700000" algn="tl">
                    <a:srgbClr val="000000"/>
                  </a:outerShdw>
                </a:effectLst>
                <a:latin typeface="Arial" charset="0"/>
              </a:rPr>
              <a:t>&amp; </a:t>
            </a:r>
            <a:r>
              <a:rPr lang="en-US" sz="3200" b="1" dirty="0" smtClean="0">
                <a:solidFill>
                  <a:srgbClr val="FFC000"/>
                </a:solidFill>
                <a:effectLst>
                  <a:outerShdw blurRad="38100" dist="38100" dir="2700000" algn="tl">
                    <a:srgbClr val="000000"/>
                  </a:outerShdw>
                </a:effectLst>
                <a:latin typeface="Arial" charset="0"/>
              </a:rPr>
              <a:t>Landscape -</a:t>
            </a:r>
            <a:r>
              <a:rPr lang="en-US" sz="3200" b="1" dirty="0" smtClean="0">
                <a:solidFill>
                  <a:srgbClr val="FFC000"/>
                </a:solidFill>
                <a:effectLst>
                  <a:outerShdw blurRad="50800" dist="50800" dir="5400000" algn="tl">
                    <a:srgbClr val="000000"/>
                  </a:outerShdw>
                </a:effectLst>
                <a:latin typeface="Arial" charset="0"/>
              </a:rPr>
              <a:t> </a:t>
            </a:r>
            <a:r>
              <a:rPr lang="en-US" sz="3200" b="1" dirty="0">
                <a:solidFill>
                  <a:srgbClr val="FF0000"/>
                </a:solidFill>
                <a:effectLst>
                  <a:outerShdw blurRad="50800" dist="50800" dir="5400000" algn="tl">
                    <a:srgbClr val="000000"/>
                  </a:outerShdw>
                </a:effectLst>
                <a:latin typeface="Arial" charset="0"/>
              </a:rPr>
              <a:t>NO FOOD </a:t>
            </a:r>
            <a:r>
              <a:rPr lang="en-US" sz="3200" b="1" dirty="0" smtClean="0">
                <a:solidFill>
                  <a:srgbClr val="FF0000"/>
                </a:solidFill>
                <a:effectLst>
                  <a:outerShdw blurRad="50800" dist="50800" dir="5400000" algn="tl">
                    <a:srgbClr val="000000"/>
                  </a:outerShdw>
                </a:effectLst>
                <a:latin typeface="Arial" charset="0"/>
              </a:rPr>
              <a:t>CROPS</a:t>
            </a:r>
            <a:endParaRPr lang="en-US" sz="1800" b="1" dirty="0">
              <a:solidFill>
                <a:srgbClr val="FF0000"/>
              </a:solidFill>
              <a:effectLst>
                <a:outerShdw blurRad="50800" dist="50800" dir="5400000" algn="tl">
                  <a:srgbClr val="000000"/>
                </a:outerShdw>
              </a:effectLst>
              <a:latin typeface="Arial" charset="0"/>
            </a:endParaRPr>
          </a:p>
        </p:txBody>
      </p:sp>
      <p:sp>
        <p:nvSpPr>
          <p:cNvPr id="22" name="Rectangle 3"/>
          <p:cNvSpPr txBox="1">
            <a:spLocks noChangeArrowheads="1"/>
          </p:cNvSpPr>
          <p:nvPr/>
        </p:nvSpPr>
        <p:spPr>
          <a:xfrm>
            <a:off x="163645" y="5109578"/>
            <a:ext cx="8864600" cy="999768"/>
          </a:xfrm>
          <a:prstGeom prst="rect">
            <a:avLst/>
          </a:prstGeom>
          <a:noFill/>
          <a:ln/>
        </p:spPr>
        <p:txBody>
          <a:bodyPr lIns="92075" tIns="46038" rIns="92075" bIns="46038"/>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9pPr>
          </a:lstStyle>
          <a:p>
            <a:pPr>
              <a:lnSpc>
                <a:spcPct val="90000"/>
              </a:lnSpc>
            </a:pPr>
            <a:r>
              <a:rPr lang="en-US" sz="2800" kern="0" dirty="0" smtClean="0">
                <a:solidFill>
                  <a:srgbClr val="FFFFFF"/>
                </a:solidFill>
                <a:effectLst>
                  <a:outerShdw blurRad="50800" dist="50800" dir="5400000" algn="tl">
                    <a:srgbClr val="000000"/>
                  </a:outerShdw>
                </a:effectLst>
                <a:latin typeface="Arial" charset="0"/>
              </a:rPr>
              <a:t>Dusts, liquid drench, &amp; granular formulations</a:t>
            </a:r>
            <a:endParaRPr lang="en-US" sz="2800" kern="0" dirty="0" smtClean="0">
              <a:effectLst>
                <a:outerShdw blurRad="50800" dist="50800" dir="5400000" algn="tl">
                  <a:srgbClr val="000000"/>
                </a:outerShdw>
              </a:effectLst>
              <a:latin typeface="Arial" charset="0"/>
            </a:endParaRPr>
          </a:p>
          <a:p>
            <a:pPr>
              <a:lnSpc>
                <a:spcPct val="90000"/>
              </a:lnSpc>
            </a:pPr>
            <a:r>
              <a:rPr lang="en-US" sz="2800" kern="0" dirty="0" smtClean="0">
                <a:effectLst>
                  <a:outerShdw blurRad="50800" dist="50800" dir="5400000" algn="tl">
                    <a:srgbClr val="000000"/>
                  </a:outerShdw>
                </a:effectLst>
                <a:latin typeface="Arial" charset="0"/>
              </a:rPr>
              <a:t>ONLY </a:t>
            </a:r>
            <a:r>
              <a:rPr lang="en-US" sz="2800" kern="0" dirty="0" smtClean="0">
                <a:solidFill>
                  <a:srgbClr val="FFFFFF"/>
                </a:solidFill>
                <a:effectLst>
                  <a:outerShdw blurRad="50800" dist="50800" dir="5400000" algn="tl">
                    <a:srgbClr val="000000"/>
                  </a:outerShdw>
                </a:effectLst>
                <a:latin typeface="Arial" charset="0"/>
              </a:rPr>
              <a:t>kills those ants that are directly contacted</a:t>
            </a:r>
            <a:endParaRPr lang="en-US" sz="2800" kern="0" dirty="0">
              <a:effectLst>
                <a:outerShdw blurRad="50800" dist="50800" dir="5400000" algn="tl">
                  <a:srgbClr val="000000"/>
                </a:outerShdw>
              </a:effectLst>
              <a:latin typeface="Arial" charset="0"/>
            </a:endParaRPr>
          </a:p>
        </p:txBody>
      </p:sp>
      <p:pic>
        <p:nvPicPr>
          <p:cNvPr id="23" name="Picture 4"/>
          <p:cNvPicPr>
            <a:picLocks noChangeArrowheads="1"/>
          </p:cNvPicPr>
          <p:nvPr/>
        </p:nvPicPr>
        <p:blipFill rotWithShape="1">
          <a:blip r:embed="rId3" cstate="print"/>
          <a:srcRect l="4790" t="6371" r="5478" b="7795"/>
          <a:stretch/>
        </p:blipFill>
        <p:spPr bwMode="auto">
          <a:xfrm>
            <a:off x="3051530" y="2201009"/>
            <a:ext cx="2898842" cy="2869660"/>
          </a:xfrm>
          <a:prstGeom prst="rect">
            <a:avLst/>
          </a:prstGeom>
          <a:noFill/>
          <a:ln w="9525">
            <a:noFill/>
            <a:miter lim="800000"/>
            <a:headEnd/>
            <a:tailEnd/>
          </a:ln>
          <a:effectLst/>
        </p:spPr>
      </p:pic>
      <p:pic>
        <p:nvPicPr>
          <p:cNvPr id="24" name="Picture 5"/>
          <p:cNvPicPr>
            <a:picLocks noChangeArrowheads="1"/>
          </p:cNvPicPr>
          <p:nvPr/>
        </p:nvPicPr>
        <p:blipFill rotWithShape="1">
          <a:blip r:embed="rId4" cstate="print"/>
          <a:srcRect l="5156" t="6057" r="5422" b="7482"/>
          <a:stretch/>
        </p:blipFill>
        <p:spPr bwMode="auto">
          <a:xfrm>
            <a:off x="211052" y="2181553"/>
            <a:ext cx="2704291" cy="2898842"/>
          </a:xfrm>
          <a:prstGeom prst="rect">
            <a:avLst/>
          </a:prstGeom>
          <a:noFill/>
          <a:ln w="9525">
            <a:noFill/>
            <a:miter lim="800000"/>
            <a:headEnd/>
            <a:tailEnd/>
          </a:ln>
          <a:effectLst/>
        </p:spPr>
      </p:pic>
      <p:pic>
        <p:nvPicPr>
          <p:cNvPr id="25" name="Picture 6"/>
          <p:cNvPicPr>
            <a:picLocks noChangeArrowheads="1"/>
          </p:cNvPicPr>
          <p:nvPr/>
        </p:nvPicPr>
        <p:blipFill rotWithShape="1">
          <a:blip r:embed="rId5" cstate="print"/>
          <a:srcRect l="5000" t="6549" r="5881" b="6991"/>
          <a:stretch/>
        </p:blipFill>
        <p:spPr bwMode="auto">
          <a:xfrm>
            <a:off x="6135198" y="2210735"/>
            <a:ext cx="2743200" cy="2898843"/>
          </a:xfrm>
          <a:prstGeom prst="rect">
            <a:avLst/>
          </a:prstGeom>
          <a:noFill/>
          <a:ln w="9525">
            <a:noFill/>
            <a:miter lim="800000"/>
            <a:headEnd/>
            <a:tailEnd/>
          </a:ln>
          <a:effectLst/>
        </p:spPr>
      </p:pic>
      <p:sp>
        <p:nvSpPr>
          <p:cNvPr id="26" name="Rectangle 7"/>
          <p:cNvSpPr>
            <a:spLocks noChangeArrowheads="1"/>
          </p:cNvSpPr>
          <p:nvPr/>
        </p:nvSpPr>
        <p:spPr bwMode="auto">
          <a:xfrm>
            <a:off x="1702110" y="3168667"/>
            <a:ext cx="870431" cy="462307"/>
          </a:xfrm>
          <a:prstGeom prst="rect">
            <a:avLst/>
          </a:prstGeom>
          <a:noFill/>
          <a:ln w="9525">
            <a:noFill/>
            <a:miter lim="800000"/>
            <a:headEnd/>
            <a:tailEnd/>
          </a:ln>
          <a:effectLst/>
        </p:spPr>
        <p:txBody>
          <a:bodyPr wrap="none" lIns="92075" tIns="46038" rIns="92075" bIns="46038">
            <a:spAutoFit/>
          </a:bodyPr>
          <a:lstStyle/>
          <a:p>
            <a:r>
              <a:rPr kumimoji="1" lang="en-US" sz="2400" b="1" dirty="0">
                <a:effectLst>
                  <a:outerShdw blurRad="50800" dist="50800" dir="6000000" algn="tl">
                    <a:srgbClr val="000000"/>
                  </a:outerShdw>
                </a:effectLst>
                <a:latin typeface="Arial" charset="0"/>
              </a:rPr>
              <a:t>Dust</a:t>
            </a:r>
          </a:p>
        </p:txBody>
      </p:sp>
      <p:sp>
        <p:nvSpPr>
          <p:cNvPr id="27" name="Rectangle 8"/>
          <p:cNvSpPr>
            <a:spLocks noChangeArrowheads="1"/>
          </p:cNvSpPr>
          <p:nvPr/>
        </p:nvSpPr>
        <p:spPr bwMode="auto">
          <a:xfrm>
            <a:off x="3100169" y="3168666"/>
            <a:ext cx="1247136" cy="462307"/>
          </a:xfrm>
          <a:prstGeom prst="rect">
            <a:avLst/>
          </a:prstGeom>
          <a:noFill/>
          <a:ln w="9525">
            <a:noFill/>
            <a:miter lim="800000"/>
            <a:headEnd/>
            <a:tailEnd/>
          </a:ln>
          <a:effectLst/>
        </p:spPr>
        <p:txBody>
          <a:bodyPr wrap="none" lIns="92075" tIns="46038" rIns="92075" bIns="46038">
            <a:spAutoFit/>
          </a:bodyPr>
          <a:lstStyle/>
          <a:p>
            <a:r>
              <a:rPr kumimoji="1" lang="en-US" sz="2400" b="1" dirty="0">
                <a:effectLst>
                  <a:outerShdw blurRad="50800" dist="50800" dir="6000000" algn="tl">
                    <a:srgbClr val="000000"/>
                  </a:outerShdw>
                </a:effectLst>
                <a:latin typeface="Arial" charset="0"/>
              </a:rPr>
              <a:t>Drench</a:t>
            </a:r>
          </a:p>
        </p:txBody>
      </p:sp>
      <p:sp>
        <p:nvSpPr>
          <p:cNvPr id="28" name="Rectangle 9"/>
          <p:cNvSpPr>
            <a:spLocks noChangeArrowheads="1"/>
          </p:cNvSpPr>
          <p:nvPr/>
        </p:nvSpPr>
        <p:spPr bwMode="auto">
          <a:xfrm>
            <a:off x="6219034" y="2884895"/>
            <a:ext cx="1348126" cy="462307"/>
          </a:xfrm>
          <a:prstGeom prst="rect">
            <a:avLst/>
          </a:prstGeom>
          <a:noFill/>
          <a:ln w="9525">
            <a:noFill/>
            <a:miter lim="800000"/>
            <a:headEnd/>
            <a:tailEnd/>
          </a:ln>
          <a:effectLst/>
        </p:spPr>
        <p:txBody>
          <a:bodyPr wrap="none" lIns="92075" tIns="46038" rIns="92075" bIns="46038">
            <a:spAutoFit/>
          </a:bodyPr>
          <a:lstStyle/>
          <a:p>
            <a:r>
              <a:rPr kumimoji="1" lang="en-US" sz="2400" b="1" dirty="0">
                <a:effectLst>
                  <a:outerShdw blurRad="50800" dist="50800" dir="6000000" algn="tl">
                    <a:srgbClr val="000000"/>
                  </a:outerShdw>
                </a:effectLst>
                <a:latin typeface="Arial" charset="0"/>
              </a:rPr>
              <a:t>Granule</a:t>
            </a:r>
          </a:p>
        </p:txBody>
      </p:sp>
    </p:spTree>
    <p:extLst>
      <p:ext uri="{BB962C8B-B14F-4D97-AF65-F5344CB8AC3E}">
        <p14:creationId xmlns:p14="http://schemas.microsoft.com/office/powerpoint/2010/main" val="426133057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64" name="Rectangle 16"/>
          <p:cNvSpPr>
            <a:spLocks noChangeArrowheads="1"/>
          </p:cNvSpPr>
          <p:nvPr/>
        </p:nvSpPr>
        <p:spPr bwMode="auto">
          <a:xfrm>
            <a:off x="201325" y="22517"/>
            <a:ext cx="8323194" cy="704850"/>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tl">
                    <a:srgbClr val="000000"/>
                  </a:outerShdw>
                </a:effectLst>
                <a:latin typeface="Arial" charset="0"/>
              </a:rPr>
              <a:t>Management </a:t>
            </a:r>
            <a:r>
              <a:rPr lang="en-US" sz="4400" b="1" dirty="0" smtClean="0">
                <a:solidFill>
                  <a:srgbClr val="FFFF00"/>
                </a:solidFill>
                <a:effectLst>
                  <a:outerShdw blurRad="50800" dist="50800" dir="5400000" algn="tl">
                    <a:srgbClr val="000000"/>
                  </a:outerShdw>
                </a:effectLst>
                <a:latin typeface="Arial" charset="0"/>
              </a:rPr>
              <a:t>Options for IFAs</a:t>
            </a:r>
            <a:endParaRPr lang="en-US" sz="4400" b="1" dirty="0">
              <a:solidFill>
                <a:srgbClr val="FFFF00"/>
              </a:solidFill>
              <a:effectLst>
                <a:outerShdw blurRad="50800" dist="50800" dir="5400000" algn="tl">
                  <a:srgbClr val="000000"/>
                </a:outerShdw>
              </a:effectLst>
              <a:latin typeface="Arial" charset="0"/>
            </a:endParaRPr>
          </a:p>
        </p:txBody>
      </p:sp>
      <p:pic>
        <p:nvPicPr>
          <p:cNvPr id="37" name="Picture 36" descr="UA-color-left.png"/>
          <p:cNvPicPr>
            <a:picLocks noChangeAspect="1"/>
          </p:cNvPicPr>
          <p:nvPr/>
        </p:nvPicPr>
        <p:blipFill>
          <a:blip r:embed="rId3" cstate="print"/>
          <a:stretch>
            <a:fillRect/>
          </a:stretch>
        </p:blipFill>
        <p:spPr>
          <a:xfrm>
            <a:off x="0" y="6367271"/>
            <a:ext cx="2566421" cy="490729"/>
          </a:xfrm>
          <a:prstGeom prst="rect">
            <a:avLst/>
          </a:prstGeom>
          <a:solidFill>
            <a:schemeClr val="tx1"/>
          </a:solidFill>
        </p:spPr>
      </p:pic>
      <p:sp>
        <p:nvSpPr>
          <p:cNvPr id="21" name="Rectangle 17"/>
          <p:cNvSpPr>
            <a:spLocks noChangeArrowheads="1"/>
          </p:cNvSpPr>
          <p:nvPr/>
        </p:nvSpPr>
        <p:spPr bwMode="auto">
          <a:xfrm>
            <a:off x="274121" y="588024"/>
            <a:ext cx="4490935" cy="594368"/>
          </a:xfrm>
          <a:prstGeom prst="rect">
            <a:avLst/>
          </a:prstGeom>
          <a:noFill/>
          <a:ln w="9525">
            <a:noFill/>
            <a:miter lim="800000"/>
            <a:headEnd/>
            <a:tailEnd/>
          </a:ln>
          <a:effectLst/>
        </p:spPr>
        <p:txBody>
          <a:bodyPr lIns="92075" tIns="46038" rIns="92075" bIns="46038"/>
          <a:lstStyle/>
          <a:p>
            <a:pPr marL="342900" indent="-342900" eaLnBrk="1" hangingPunct="1">
              <a:buClr>
                <a:schemeClr val="hlink"/>
              </a:buClr>
              <a:buSzPct val="65000"/>
              <a:buFont typeface="Monotype Sorts" pitchFamily="2" charset="2"/>
              <a:buNone/>
            </a:pPr>
            <a:r>
              <a:rPr lang="en-US" sz="3600" b="1" dirty="0">
                <a:effectLst>
                  <a:outerShdw blurRad="38100" dist="38100" dir="2700000" algn="tl">
                    <a:srgbClr val="000000"/>
                  </a:outerShdw>
                </a:effectLst>
                <a:latin typeface="Arial" charset="0"/>
              </a:rPr>
              <a:t> </a:t>
            </a:r>
            <a:r>
              <a:rPr lang="en-US" sz="3200" b="1" dirty="0" smtClean="0">
                <a:solidFill>
                  <a:srgbClr val="FFC000"/>
                </a:solidFill>
                <a:effectLst>
                  <a:outerShdw blurRad="50800" dist="50800" dir="5400000" algn="tl">
                    <a:srgbClr val="000000"/>
                  </a:outerShdw>
                </a:effectLst>
                <a:latin typeface="Arial" charset="0"/>
              </a:rPr>
              <a:t>Contact Insecticides</a:t>
            </a:r>
            <a:endParaRPr lang="en-US" sz="3200" b="1" dirty="0">
              <a:solidFill>
                <a:srgbClr val="FFC000"/>
              </a:solidFill>
              <a:effectLst>
                <a:outerShdw blurRad="50800" dist="50800" dir="5400000" algn="tl">
                  <a:srgbClr val="000000"/>
                </a:outerShdw>
              </a:effectLst>
              <a:latin typeface="Arial" charset="0"/>
            </a:endParaRPr>
          </a:p>
        </p:txBody>
      </p:sp>
      <p:sp>
        <p:nvSpPr>
          <p:cNvPr id="13" name="Text Box 1028"/>
          <p:cNvSpPr txBox="1">
            <a:spLocks noChangeArrowheads="1"/>
          </p:cNvSpPr>
          <p:nvPr/>
        </p:nvSpPr>
        <p:spPr bwMode="auto">
          <a:xfrm>
            <a:off x="4989208" y="6227857"/>
            <a:ext cx="1132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defRPr/>
            </a:pPr>
            <a:r>
              <a:rPr lang="en-US" altLang="en-US" sz="1800" b="1" dirty="0" smtClean="0">
                <a:effectLst>
                  <a:outerShdw blurRad="50800" dist="50800" dir="5400000" algn="ctr" rotWithShape="0">
                    <a:schemeClr val="bg2"/>
                  </a:outerShdw>
                </a:effectLst>
                <a:latin typeface="Arial" panose="020B0604020202020204" pitchFamily="34" charset="0"/>
              </a:rPr>
              <a:t>carbaryl</a:t>
            </a:r>
            <a:endParaRPr lang="en-US" altLang="en-US" sz="1800" b="1" dirty="0">
              <a:effectLst>
                <a:outerShdw blurRad="50800" dist="50800" dir="5400000" algn="ctr" rotWithShape="0">
                  <a:schemeClr val="bg2"/>
                </a:outerShdw>
              </a:effectLst>
              <a:latin typeface="Arial" panose="020B0604020202020204" pitchFamily="34" charset="0"/>
            </a:endParaRPr>
          </a:p>
        </p:txBody>
      </p:sp>
      <p:pic>
        <p:nvPicPr>
          <p:cNvPr id="14" name="Picture 5" descr="acephat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300" t="11467" r="28934" b="20326"/>
          <a:stretch/>
        </p:blipFill>
        <p:spPr bwMode="auto">
          <a:xfrm>
            <a:off x="754818" y="1404258"/>
            <a:ext cx="837733" cy="207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cyfluthri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741" t="15273" r="23467" b="28426"/>
          <a:stretch/>
        </p:blipFill>
        <p:spPr bwMode="auto">
          <a:xfrm>
            <a:off x="2721888" y="4449304"/>
            <a:ext cx="1117803" cy="183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6"/>
          <a:srcRect l="24555" t="10636" r="27248" b="18799"/>
          <a:stretch/>
        </p:blipFill>
        <p:spPr>
          <a:xfrm>
            <a:off x="2523725" y="1404258"/>
            <a:ext cx="1382533" cy="2301361"/>
          </a:xfrm>
          <a:prstGeom prst="rect">
            <a:avLst/>
          </a:prstGeom>
        </p:spPr>
      </p:pic>
      <p:sp>
        <p:nvSpPr>
          <p:cNvPr id="3" name="Rectangle 2"/>
          <p:cNvSpPr/>
          <p:nvPr/>
        </p:nvSpPr>
        <p:spPr>
          <a:xfrm>
            <a:off x="561978" y="3391881"/>
            <a:ext cx="1223412" cy="369332"/>
          </a:xfrm>
          <a:prstGeom prst="rect">
            <a:avLst/>
          </a:prstGeom>
        </p:spPr>
        <p:txBody>
          <a:bodyPr wrap="none">
            <a:spAutoFit/>
          </a:bodyPr>
          <a:lstStyle/>
          <a:p>
            <a:r>
              <a:rPr lang="en-US" sz="1800" b="1" dirty="0" smtClean="0">
                <a:effectLst>
                  <a:outerShdw blurRad="50800" dist="50800" dir="5400000" algn="ctr" rotWithShape="0">
                    <a:schemeClr val="bg2"/>
                  </a:outerShdw>
                </a:effectLst>
                <a:latin typeface="+mn-lt"/>
              </a:rPr>
              <a:t>acephate</a:t>
            </a:r>
            <a:endParaRPr lang="en-US" sz="1800" b="1" dirty="0">
              <a:effectLst>
                <a:outerShdw blurRad="50800" dist="50800" dir="5400000" algn="ctr" rotWithShape="0">
                  <a:schemeClr val="bg2"/>
                </a:outerShdw>
              </a:effectLst>
              <a:latin typeface="+mn-lt"/>
            </a:endParaRPr>
          </a:p>
        </p:txBody>
      </p:sp>
      <p:sp>
        <p:nvSpPr>
          <p:cNvPr id="29" name="Rectangle 28"/>
          <p:cNvSpPr/>
          <p:nvPr/>
        </p:nvSpPr>
        <p:spPr>
          <a:xfrm>
            <a:off x="553209" y="5912246"/>
            <a:ext cx="1274708" cy="369332"/>
          </a:xfrm>
          <a:prstGeom prst="rect">
            <a:avLst/>
          </a:prstGeom>
        </p:spPr>
        <p:txBody>
          <a:bodyPr wrap="none">
            <a:spAutoFit/>
          </a:bodyPr>
          <a:lstStyle/>
          <a:p>
            <a:r>
              <a:rPr lang="en-US" sz="1800" b="1" dirty="0" smtClean="0">
                <a:effectLst>
                  <a:outerShdw blurRad="50800" dist="50800" dir="5400000" algn="ctr" rotWithShape="0">
                    <a:schemeClr val="bg2"/>
                  </a:outerShdw>
                </a:effectLst>
                <a:latin typeface="+mn-lt"/>
              </a:rPr>
              <a:t>bifenthrin</a:t>
            </a:r>
            <a:endParaRPr lang="en-US" sz="1800" b="1" dirty="0">
              <a:effectLst>
                <a:outerShdw blurRad="50800" dist="50800" dir="5400000" algn="ctr" rotWithShape="0">
                  <a:schemeClr val="bg2"/>
                </a:outerShdw>
              </a:effectLst>
              <a:latin typeface="+mn-lt"/>
            </a:endParaRPr>
          </a:p>
        </p:txBody>
      </p:sp>
      <p:sp>
        <p:nvSpPr>
          <p:cNvPr id="5" name="Rectangle 4"/>
          <p:cNvSpPr/>
          <p:nvPr/>
        </p:nvSpPr>
        <p:spPr>
          <a:xfrm>
            <a:off x="2064794" y="3650102"/>
            <a:ext cx="2286000" cy="646331"/>
          </a:xfrm>
          <a:prstGeom prst="rect">
            <a:avLst/>
          </a:prstGeom>
        </p:spPr>
        <p:txBody>
          <a:bodyPr wrap="square">
            <a:spAutoFit/>
          </a:bodyPr>
          <a:lstStyle/>
          <a:p>
            <a:pPr algn="ctr"/>
            <a:r>
              <a:rPr lang="en-US" sz="1800" b="1" dirty="0" smtClean="0">
                <a:effectLst>
                  <a:outerShdw blurRad="50800" dist="50800" dir="5400000" algn="ctr" rotWithShape="0">
                    <a:schemeClr val="bg2"/>
                  </a:outerShdw>
                </a:effectLst>
                <a:latin typeface="+mn-lt"/>
              </a:rPr>
              <a:t>bifenthrin </a:t>
            </a:r>
            <a:r>
              <a:rPr lang="en-US" sz="1800" b="1" dirty="0">
                <a:effectLst>
                  <a:outerShdw blurRad="50800" dist="50800" dir="5400000" algn="ctr" rotWithShape="0">
                    <a:schemeClr val="bg2"/>
                  </a:outerShdw>
                </a:effectLst>
                <a:latin typeface="+mn-lt"/>
              </a:rPr>
              <a:t>+</a:t>
            </a:r>
          </a:p>
          <a:p>
            <a:pPr algn="ctr"/>
            <a:r>
              <a:rPr lang="en-US" sz="1800" b="1" dirty="0" smtClean="0">
                <a:effectLst>
                  <a:outerShdw blurRad="50800" dist="50800" dir="5400000" algn="ctr" rotWithShape="0">
                    <a:schemeClr val="bg2"/>
                  </a:outerShdw>
                </a:effectLst>
                <a:latin typeface="+mn-lt"/>
              </a:rPr>
              <a:t>zeta-cypermethrin</a:t>
            </a:r>
            <a:endParaRPr lang="en-US" sz="1800" b="1" dirty="0">
              <a:effectLst>
                <a:outerShdw blurRad="50800" dist="50800" dir="5400000" algn="ctr" rotWithShape="0">
                  <a:schemeClr val="bg2"/>
                </a:outerShdw>
              </a:effectLst>
              <a:latin typeface="+mn-lt"/>
            </a:endParaRPr>
          </a:p>
        </p:txBody>
      </p:sp>
      <p:sp>
        <p:nvSpPr>
          <p:cNvPr id="30" name="Rectangle 29"/>
          <p:cNvSpPr/>
          <p:nvPr/>
        </p:nvSpPr>
        <p:spPr>
          <a:xfrm>
            <a:off x="2643436" y="6227857"/>
            <a:ext cx="1274708" cy="369332"/>
          </a:xfrm>
          <a:prstGeom prst="rect">
            <a:avLst/>
          </a:prstGeom>
        </p:spPr>
        <p:txBody>
          <a:bodyPr wrap="none">
            <a:spAutoFit/>
          </a:bodyPr>
          <a:lstStyle/>
          <a:p>
            <a:r>
              <a:rPr lang="en-US" sz="1800" b="1" dirty="0" smtClean="0">
                <a:effectLst>
                  <a:outerShdw blurRad="50800" dist="50800" dir="5400000" algn="ctr" rotWithShape="0">
                    <a:schemeClr val="bg2"/>
                  </a:outerShdw>
                </a:effectLst>
                <a:latin typeface="+mn-lt"/>
              </a:rPr>
              <a:t>cyfluthrin</a:t>
            </a:r>
            <a:endParaRPr lang="en-US" sz="1800" b="1" dirty="0">
              <a:effectLst>
                <a:outerShdw blurRad="50800" dist="50800" dir="5400000" algn="ctr" rotWithShape="0">
                  <a:schemeClr val="bg2"/>
                </a:outerShdw>
              </a:effectLst>
              <a:latin typeface="+mn-lt"/>
            </a:endParaRPr>
          </a:p>
        </p:txBody>
      </p:sp>
      <p:sp>
        <p:nvSpPr>
          <p:cNvPr id="31" name="Rectangle 30"/>
          <p:cNvSpPr/>
          <p:nvPr/>
        </p:nvSpPr>
        <p:spPr>
          <a:xfrm>
            <a:off x="7069942" y="3777661"/>
            <a:ext cx="1402948" cy="369332"/>
          </a:xfrm>
          <a:prstGeom prst="rect">
            <a:avLst/>
          </a:prstGeom>
        </p:spPr>
        <p:txBody>
          <a:bodyPr wrap="none">
            <a:spAutoFit/>
          </a:bodyPr>
          <a:lstStyle/>
          <a:p>
            <a:r>
              <a:rPr lang="en-US" sz="1800" b="1" dirty="0" smtClean="0">
                <a:effectLst>
                  <a:outerShdw blurRad="50800" dist="50800" dir="5400000" algn="ctr" rotWithShape="0">
                    <a:schemeClr val="bg2"/>
                  </a:outerShdw>
                </a:effectLst>
                <a:latin typeface="+mn-lt"/>
              </a:rPr>
              <a:t>permethrin</a:t>
            </a:r>
            <a:endParaRPr lang="en-US" sz="1800" b="1" dirty="0">
              <a:effectLst>
                <a:outerShdw blurRad="50800" dist="50800" dir="5400000" algn="ctr" rotWithShape="0">
                  <a:schemeClr val="bg2"/>
                </a:outerShdw>
              </a:effectLst>
              <a:latin typeface="+mn-lt"/>
            </a:endParaRPr>
          </a:p>
        </p:txBody>
      </p:sp>
      <p:pic>
        <p:nvPicPr>
          <p:cNvPr id="6" name="Picture 5"/>
          <p:cNvPicPr>
            <a:picLocks noChangeAspect="1"/>
          </p:cNvPicPr>
          <p:nvPr/>
        </p:nvPicPr>
        <p:blipFill rotWithShape="1">
          <a:blip r:embed="rId7"/>
          <a:srcRect l="23915" t="15370" r="22297" b="6331"/>
          <a:stretch/>
        </p:blipFill>
        <p:spPr>
          <a:xfrm>
            <a:off x="4765056" y="1427971"/>
            <a:ext cx="1390788" cy="2024565"/>
          </a:xfrm>
          <a:prstGeom prst="rect">
            <a:avLst/>
          </a:prstGeom>
        </p:spPr>
      </p:pic>
      <p:sp>
        <p:nvSpPr>
          <p:cNvPr id="32" name="Rectangle 31"/>
          <p:cNvSpPr/>
          <p:nvPr/>
        </p:nvSpPr>
        <p:spPr>
          <a:xfrm>
            <a:off x="4692260" y="3391881"/>
            <a:ext cx="1463584" cy="646331"/>
          </a:xfrm>
          <a:prstGeom prst="rect">
            <a:avLst/>
          </a:prstGeom>
        </p:spPr>
        <p:txBody>
          <a:bodyPr wrap="square">
            <a:spAutoFit/>
          </a:bodyPr>
          <a:lstStyle/>
          <a:p>
            <a:pPr algn="ctr"/>
            <a:r>
              <a:rPr lang="en-US" sz="1800" b="1" dirty="0" smtClean="0">
                <a:effectLst>
                  <a:outerShdw blurRad="50800" dist="50800" dir="5400000" algn="ctr" rotWithShape="0">
                    <a:schemeClr val="bg2"/>
                  </a:outerShdw>
                </a:effectLst>
                <a:latin typeface="+mn-lt"/>
              </a:rPr>
              <a:t>lambda-cyhalothrin</a:t>
            </a:r>
            <a:endParaRPr lang="en-US" sz="1800" b="1" dirty="0">
              <a:effectLst>
                <a:outerShdw blurRad="50800" dist="50800" dir="5400000" algn="ctr" rotWithShape="0">
                  <a:schemeClr val="bg2"/>
                </a:outerShdw>
              </a:effectLst>
              <a:latin typeface="+mn-lt"/>
            </a:endParaRPr>
          </a:p>
        </p:txBody>
      </p:sp>
      <p:pic>
        <p:nvPicPr>
          <p:cNvPr id="7" name="Picture 6"/>
          <p:cNvPicPr>
            <a:picLocks noChangeAspect="1"/>
          </p:cNvPicPr>
          <p:nvPr/>
        </p:nvPicPr>
        <p:blipFill rotWithShape="1">
          <a:blip r:embed="rId8"/>
          <a:srcRect l="26901" t="8667" r="27506" b="9456"/>
          <a:stretch/>
        </p:blipFill>
        <p:spPr>
          <a:xfrm>
            <a:off x="4966031" y="4192718"/>
            <a:ext cx="1155860" cy="2075731"/>
          </a:xfrm>
          <a:prstGeom prst="rect">
            <a:avLst/>
          </a:prstGeom>
        </p:spPr>
      </p:pic>
      <p:pic>
        <p:nvPicPr>
          <p:cNvPr id="35" name="Picture 1"/>
          <p:cNvPicPr>
            <a:picLocks noChangeAspect="1" noChangeArrowheads="1"/>
          </p:cNvPicPr>
          <p:nvPr/>
        </p:nvPicPr>
        <p:blipFill rotWithShape="1">
          <a:blip r:embed="rId9" cstate="print"/>
          <a:srcRect l="10928" t="7716" r="11445" b="6212"/>
          <a:stretch/>
        </p:blipFill>
        <p:spPr bwMode="auto">
          <a:xfrm>
            <a:off x="6876099" y="4544255"/>
            <a:ext cx="1872940" cy="1453684"/>
          </a:xfrm>
          <a:prstGeom prst="rect">
            <a:avLst/>
          </a:prstGeom>
          <a:noFill/>
          <a:ln w="25400">
            <a:noFill/>
            <a:miter lim="800000"/>
            <a:headEnd/>
            <a:tailEnd/>
          </a:ln>
        </p:spPr>
      </p:pic>
      <p:sp>
        <p:nvSpPr>
          <p:cNvPr id="36" name="Text Box 1028"/>
          <p:cNvSpPr txBox="1">
            <a:spLocks noChangeArrowheads="1"/>
          </p:cNvSpPr>
          <p:nvPr/>
        </p:nvSpPr>
        <p:spPr bwMode="auto">
          <a:xfrm>
            <a:off x="7031566" y="5997939"/>
            <a:ext cx="16468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defRPr/>
            </a:pPr>
            <a:r>
              <a:rPr lang="en-US" altLang="en-US" sz="1800" b="1" dirty="0" smtClean="0">
                <a:effectLst>
                  <a:outerShdw blurRad="50800" dist="50800" dir="5400000" algn="ctr" rotWithShape="0">
                    <a:schemeClr val="bg2"/>
                  </a:outerShdw>
                </a:effectLst>
                <a:latin typeface="Arial" panose="020B0604020202020204" pitchFamily="34" charset="0"/>
              </a:rPr>
              <a:t>fipronil - </a:t>
            </a:r>
            <a:r>
              <a:rPr lang="en-US" altLang="en-US" sz="1200" b="1" dirty="0" smtClean="0">
                <a:solidFill>
                  <a:srgbClr val="FF0000"/>
                </a:solidFill>
                <a:effectLst>
                  <a:outerShdw blurRad="50800" dist="50800" dir="5400000" algn="ctr" rotWithShape="0">
                    <a:schemeClr val="bg2"/>
                  </a:outerShdw>
                </a:effectLst>
                <a:latin typeface="Arial" panose="020B0604020202020204" pitchFamily="34" charset="0"/>
              </a:rPr>
              <a:t>RUP</a:t>
            </a:r>
          </a:p>
          <a:p>
            <a:pPr algn="ctr">
              <a:spcBef>
                <a:spcPct val="0"/>
              </a:spcBef>
              <a:buClrTx/>
              <a:buSzTx/>
              <a:buFontTx/>
              <a:buNone/>
              <a:defRPr/>
            </a:pPr>
            <a:r>
              <a:rPr lang="en-US" altLang="en-US" sz="1200" b="1" dirty="0" smtClean="0">
                <a:effectLst>
                  <a:outerShdw blurRad="50800" dist="50800" dir="5400000" algn="ctr" rotWithShape="0">
                    <a:schemeClr val="bg2"/>
                  </a:outerShdw>
                </a:effectLst>
                <a:latin typeface="Arial" panose="020B0604020202020204" pitchFamily="34" charset="0"/>
              </a:rPr>
              <a:t>87 lbs/A</a:t>
            </a:r>
            <a:endParaRPr lang="en-US" altLang="en-US" sz="1200" b="1" dirty="0">
              <a:effectLst>
                <a:outerShdw blurRad="50800" dist="50800" dir="5400000" algn="ctr" rotWithShape="0">
                  <a:schemeClr val="bg2"/>
                </a:outerShdw>
              </a:effectLst>
              <a:latin typeface="Arial" panose="020B0604020202020204" pitchFamily="34" charset="0"/>
            </a:endParaRPr>
          </a:p>
        </p:txBody>
      </p:sp>
      <p:pic>
        <p:nvPicPr>
          <p:cNvPr id="10" name="Picture 9"/>
          <p:cNvPicPr>
            <a:picLocks noChangeAspect="1"/>
          </p:cNvPicPr>
          <p:nvPr/>
        </p:nvPicPr>
        <p:blipFill>
          <a:blip r:embed="rId10"/>
          <a:stretch>
            <a:fillRect/>
          </a:stretch>
        </p:blipFill>
        <p:spPr>
          <a:xfrm>
            <a:off x="7200694" y="1136412"/>
            <a:ext cx="1103823" cy="2676251"/>
          </a:xfrm>
          <a:prstGeom prst="rect">
            <a:avLst/>
          </a:prstGeom>
        </p:spPr>
      </p:pic>
      <p:pic>
        <p:nvPicPr>
          <p:cNvPr id="11" name="Picture 10"/>
          <p:cNvPicPr>
            <a:picLocks noChangeAspect="1"/>
          </p:cNvPicPr>
          <p:nvPr/>
        </p:nvPicPr>
        <p:blipFill rotWithShape="1">
          <a:blip r:embed="rId11"/>
          <a:srcRect l="18136" t="2409" r="19362" b="5269"/>
          <a:stretch/>
        </p:blipFill>
        <p:spPr>
          <a:xfrm>
            <a:off x="399857" y="3772251"/>
            <a:ext cx="1488331" cy="2198451"/>
          </a:xfrm>
          <a:prstGeom prst="rect">
            <a:avLst/>
          </a:prstGeom>
        </p:spPr>
      </p:pic>
    </p:spTree>
    <p:extLst>
      <p:ext uri="{BB962C8B-B14F-4D97-AF65-F5344CB8AC3E}">
        <p14:creationId xmlns:p14="http://schemas.microsoft.com/office/powerpoint/2010/main" val="284406213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279525" y="136525"/>
            <a:ext cx="6535738" cy="1427163"/>
          </a:xfrm>
          <a:noFill/>
          <a:ln/>
        </p:spPr>
        <p:txBody>
          <a:bodyPr lIns="92075" tIns="46038" rIns="92075" bIns="46038"/>
          <a:lstStyle/>
          <a:p>
            <a:r>
              <a:rPr lang="en-US" b="1">
                <a:solidFill>
                  <a:srgbClr val="FFFF00"/>
                </a:solidFill>
                <a:latin typeface="Arial" charset="0"/>
              </a:rPr>
              <a:t>Misapplication of baits:</a:t>
            </a:r>
            <a:r>
              <a:rPr lang="en-US" b="1">
                <a:latin typeface="Arial" charset="0"/>
              </a:rPr>
              <a:t/>
            </a:r>
            <a:br>
              <a:rPr lang="en-US" b="1">
                <a:latin typeface="Arial" charset="0"/>
              </a:rPr>
            </a:br>
            <a:r>
              <a:rPr lang="en-US" b="1">
                <a:solidFill>
                  <a:srgbClr val="66FF33"/>
                </a:solidFill>
                <a:latin typeface="Arial" charset="0"/>
              </a:rPr>
              <a:t>Common Mistakes</a:t>
            </a:r>
            <a:endParaRPr lang="en-US" b="1">
              <a:latin typeface="Arial" charset="0"/>
            </a:endParaRPr>
          </a:p>
        </p:txBody>
      </p:sp>
      <p:sp>
        <p:nvSpPr>
          <p:cNvPr id="125955" name="Rectangle 3"/>
          <p:cNvSpPr>
            <a:spLocks noGrp="1" noChangeArrowheads="1"/>
          </p:cNvSpPr>
          <p:nvPr>
            <p:ph type="body" sz="half" idx="1"/>
          </p:nvPr>
        </p:nvSpPr>
        <p:spPr>
          <a:xfrm>
            <a:off x="496888" y="1619250"/>
            <a:ext cx="3819525" cy="4276725"/>
          </a:xfrm>
          <a:noFill/>
          <a:ln/>
        </p:spPr>
        <p:txBody>
          <a:bodyPr lIns="92075" tIns="46038" rIns="92075" bIns="46038"/>
          <a:lstStyle/>
          <a:p>
            <a:r>
              <a:rPr lang="en-US" sz="3200" b="1" dirty="0">
                <a:solidFill>
                  <a:srgbClr val="FFFFFF"/>
                </a:solidFill>
                <a:latin typeface="Arial" charset="0"/>
              </a:rPr>
              <a:t>Use of product when ants NOT active</a:t>
            </a:r>
          </a:p>
          <a:p>
            <a:r>
              <a:rPr lang="en-US" sz="3200" b="1" dirty="0">
                <a:solidFill>
                  <a:srgbClr val="FFFFFF"/>
                </a:solidFill>
                <a:latin typeface="Arial" charset="0"/>
              </a:rPr>
              <a:t>Use of product prior to a rain</a:t>
            </a:r>
          </a:p>
          <a:p>
            <a:r>
              <a:rPr lang="en-US" sz="3200" b="1" dirty="0">
                <a:solidFill>
                  <a:srgbClr val="FFFFFF"/>
                </a:solidFill>
                <a:latin typeface="Arial" charset="0"/>
              </a:rPr>
              <a:t>Incorrect storage of product</a:t>
            </a:r>
          </a:p>
        </p:txBody>
      </p:sp>
      <p:sp>
        <p:nvSpPr>
          <p:cNvPr id="125956" name="Rectangle 4"/>
          <p:cNvSpPr>
            <a:spLocks noGrp="1" noChangeArrowheads="1"/>
          </p:cNvSpPr>
          <p:nvPr>
            <p:ph type="body" sz="half" idx="2"/>
          </p:nvPr>
        </p:nvSpPr>
        <p:spPr>
          <a:xfrm>
            <a:off x="4764088" y="1619250"/>
            <a:ext cx="3819525" cy="4264025"/>
          </a:xfrm>
          <a:noFill/>
          <a:ln/>
        </p:spPr>
        <p:txBody>
          <a:bodyPr lIns="92075" tIns="46038" rIns="92075" bIns="46038"/>
          <a:lstStyle/>
          <a:p>
            <a:r>
              <a:rPr lang="en-US" sz="3200" b="1">
                <a:solidFill>
                  <a:srgbClr val="FFFFFF"/>
                </a:solidFill>
                <a:latin typeface="Arial" charset="0"/>
              </a:rPr>
              <a:t>Applying too much --double the rate per mound</a:t>
            </a:r>
          </a:p>
          <a:p>
            <a:r>
              <a:rPr lang="en-US" sz="3200" b="1">
                <a:solidFill>
                  <a:srgbClr val="FFFFFF"/>
                </a:solidFill>
                <a:latin typeface="Arial" charset="0"/>
              </a:rPr>
              <a:t>Watering-in baits</a:t>
            </a:r>
          </a:p>
          <a:p>
            <a:r>
              <a:rPr lang="en-US" sz="3200" b="1">
                <a:solidFill>
                  <a:srgbClr val="FFFFFF"/>
                </a:solidFill>
                <a:latin typeface="Arial" charset="0"/>
              </a:rPr>
              <a:t>Disturbing the mound prior to use</a:t>
            </a:r>
          </a:p>
        </p:txBody>
      </p:sp>
      <p:pic>
        <p:nvPicPr>
          <p:cNvPr id="9" name="Picture 8" descr="UA-color-left.png"/>
          <p:cNvPicPr>
            <a:picLocks noChangeAspect="1"/>
          </p:cNvPicPr>
          <p:nvPr/>
        </p:nvPicPr>
        <p:blipFill>
          <a:blip r:embed="rId3" cstate="print"/>
          <a:stretch>
            <a:fillRect/>
          </a:stretch>
        </p:blipFill>
        <p:spPr>
          <a:xfrm>
            <a:off x="0" y="6367271"/>
            <a:ext cx="2566421" cy="490729"/>
          </a:xfrm>
          <a:prstGeom prst="rect">
            <a:avLst/>
          </a:prstGeom>
          <a:solidFill>
            <a:schemeClr val="tx1"/>
          </a:solid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59149" y="0"/>
            <a:ext cx="5719864" cy="812800"/>
          </a:xfrm>
        </p:spPr>
        <p:txBody>
          <a:bodyPr/>
          <a:lstStyle/>
          <a:p>
            <a:pPr>
              <a:defRPr/>
            </a:pPr>
            <a:r>
              <a:rPr kumimoji="1" lang="en-US" sz="4000" b="1" dirty="0" smtClean="0">
                <a:solidFill>
                  <a:srgbClr val="FFFF00"/>
                </a:solidFill>
                <a:effectLst>
                  <a:outerShdw blurRad="50800" dist="50800" dir="5400000" algn="ctr" rotWithShape="0">
                    <a:schemeClr val="bg2"/>
                  </a:outerShdw>
                </a:effectLst>
                <a:latin typeface="Arial" charset="0"/>
              </a:rPr>
              <a:t>IFA </a:t>
            </a:r>
            <a:r>
              <a:rPr lang="en-US" sz="4000" b="1" dirty="0" smtClean="0">
                <a:solidFill>
                  <a:srgbClr val="FFFF00"/>
                </a:solidFill>
                <a:effectLst>
                  <a:outerShdw blurRad="50800" dist="50800" dir="5400000" algn="ctr" rotWithShape="0">
                    <a:schemeClr val="bg2"/>
                  </a:outerShdw>
                </a:effectLst>
                <a:latin typeface="Arial" charset="0"/>
              </a:rPr>
              <a:t>Distribution </a:t>
            </a:r>
            <a:r>
              <a:rPr kumimoji="1" lang="en-US" sz="4000" b="1" dirty="0" smtClean="0">
                <a:solidFill>
                  <a:srgbClr val="FFFF00"/>
                </a:solidFill>
                <a:effectLst>
                  <a:outerShdw blurRad="50800" dist="50800" dir="5400000" algn="ctr" rotWithShape="0">
                    <a:schemeClr val="bg2"/>
                  </a:outerShdw>
                </a:effectLst>
                <a:latin typeface="Arial" charset="0"/>
              </a:rPr>
              <a:t>in AR</a:t>
            </a:r>
          </a:p>
        </p:txBody>
      </p:sp>
      <p:sp>
        <p:nvSpPr>
          <p:cNvPr id="615427" name="Rectangle 3"/>
          <p:cNvSpPr>
            <a:spLocks noGrp="1" noChangeArrowheads="1"/>
          </p:cNvSpPr>
          <p:nvPr>
            <p:ph type="body" sz="half" idx="2"/>
          </p:nvPr>
        </p:nvSpPr>
        <p:spPr>
          <a:xfrm>
            <a:off x="5080000" y="1066800"/>
            <a:ext cx="4064000" cy="5000625"/>
          </a:xfrm>
        </p:spPr>
        <p:txBody>
          <a:bodyPr lIns="92075" tIns="46038" rIns="92075" bIns="46038"/>
          <a:lstStyle/>
          <a:p>
            <a:pPr>
              <a:lnSpc>
                <a:spcPct val="80000"/>
              </a:lnSpc>
              <a:buClr>
                <a:srgbClr val="33CC33"/>
              </a:buClr>
              <a:buFont typeface="Monotype Sorts" pitchFamily="2" charset="2"/>
              <a:buChar char="n"/>
              <a:defRPr/>
            </a:pPr>
            <a:r>
              <a:rPr lang="en-US" sz="2800" b="1" dirty="0">
                <a:solidFill>
                  <a:srgbClr val="FFFFFF"/>
                </a:solidFill>
                <a:effectLst>
                  <a:outerShdw blurRad="50800" dist="50800" dir="5400000" algn="ctr" rotWithShape="0">
                    <a:schemeClr val="bg2"/>
                  </a:outerShdw>
                </a:effectLst>
                <a:latin typeface="Arial" charset="0"/>
              </a:rPr>
              <a:t>Union Co. - first county listed as infested (1958)</a:t>
            </a:r>
          </a:p>
          <a:p>
            <a:pPr>
              <a:lnSpc>
                <a:spcPct val="80000"/>
              </a:lnSpc>
              <a:buFont typeface="Monotype Sorts" pitchFamily="2" charset="2"/>
              <a:buChar char="n"/>
              <a:defRPr/>
            </a:pPr>
            <a:endParaRPr lang="en-US" sz="500" b="1" dirty="0">
              <a:solidFill>
                <a:srgbClr val="FFFFFF"/>
              </a:solidFill>
              <a:effectLst>
                <a:outerShdw blurRad="50800" dist="50800" dir="5400000" algn="ctr" rotWithShape="0">
                  <a:schemeClr val="bg2"/>
                </a:outerShdw>
              </a:effectLst>
              <a:latin typeface="Arial" charset="0"/>
            </a:endParaRPr>
          </a:p>
          <a:p>
            <a:pPr>
              <a:lnSpc>
                <a:spcPct val="80000"/>
              </a:lnSpc>
              <a:buClr>
                <a:srgbClr val="FF3300"/>
              </a:buClr>
              <a:buFont typeface="Monotype Sorts" pitchFamily="2" charset="2"/>
              <a:buChar char="n"/>
              <a:defRPr/>
            </a:pPr>
            <a:r>
              <a:rPr lang="en-US" sz="2800" b="1" dirty="0" smtClean="0">
                <a:effectLst>
                  <a:outerShdw blurRad="50800" dist="50800" dir="5400000" algn="ctr" rotWithShape="0">
                    <a:schemeClr val="bg2"/>
                  </a:outerShdw>
                </a:effectLst>
                <a:latin typeface="Arial" charset="0"/>
              </a:rPr>
              <a:t>39 </a:t>
            </a:r>
            <a:r>
              <a:rPr lang="en-US" sz="2800" b="1" dirty="0">
                <a:effectLst>
                  <a:outerShdw blurRad="50800" dist="50800" dir="5400000" algn="ctr" rotWithShape="0">
                    <a:schemeClr val="bg2"/>
                  </a:outerShdw>
                </a:effectLst>
                <a:latin typeface="Arial" charset="0"/>
              </a:rPr>
              <a:t>entire counties are quarantined for RIFA</a:t>
            </a:r>
            <a:endParaRPr lang="en-US" sz="2000" b="1" dirty="0">
              <a:solidFill>
                <a:srgbClr val="FF0000"/>
              </a:solidFill>
              <a:effectLst>
                <a:outerShdw blurRad="50800" dist="50800" dir="5400000" algn="ctr" rotWithShape="0">
                  <a:schemeClr val="bg2"/>
                </a:outerShdw>
              </a:effectLst>
              <a:latin typeface="Arial" charset="0"/>
            </a:endParaRPr>
          </a:p>
          <a:p>
            <a:pPr>
              <a:lnSpc>
                <a:spcPct val="80000"/>
              </a:lnSpc>
              <a:buFont typeface="Monotype Sorts" pitchFamily="2" charset="2"/>
              <a:buChar char="n"/>
              <a:defRPr/>
            </a:pPr>
            <a:endParaRPr lang="en-US" sz="500" b="1" dirty="0">
              <a:solidFill>
                <a:srgbClr val="FF0000"/>
              </a:solidFill>
              <a:effectLst>
                <a:outerShdw blurRad="50800" dist="50800" dir="5400000" algn="ctr" rotWithShape="0">
                  <a:schemeClr val="bg2"/>
                </a:outerShdw>
              </a:effectLst>
              <a:latin typeface="Arial" charset="0"/>
            </a:endParaRPr>
          </a:p>
          <a:p>
            <a:pPr>
              <a:lnSpc>
                <a:spcPct val="80000"/>
              </a:lnSpc>
              <a:buClr>
                <a:srgbClr val="FFFF00"/>
              </a:buClr>
              <a:buFont typeface="Monotype Sorts" pitchFamily="2" charset="2"/>
              <a:buChar char="n"/>
              <a:defRPr/>
            </a:pPr>
            <a:r>
              <a:rPr lang="en-US" sz="2800" b="1" dirty="0" smtClean="0">
                <a:effectLst>
                  <a:outerShdw blurRad="50800" dist="50800" dir="5400000" algn="ctr" rotWithShape="0">
                    <a:schemeClr val="bg2"/>
                  </a:outerShdw>
                </a:effectLst>
                <a:latin typeface="Arial" charset="0"/>
              </a:rPr>
              <a:t>19 </a:t>
            </a:r>
            <a:r>
              <a:rPr lang="en-US" sz="2800" b="1" dirty="0">
                <a:effectLst>
                  <a:outerShdw blurRad="50800" dist="50800" dir="5400000" algn="ctr" rotWithShape="0">
                    <a:schemeClr val="bg2"/>
                  </a:outerShdw>
                </a:effectLst>
                <a:latin typeface="Arial" charset="0"/>
              </a:rPr>
              <a:t>counties have isolated populations</a:t>
            </a:r>
          </a:p>
          <a:p>
            <a:pPr>
              <a:lnSpc>
                <a:spcPct val="80000"/>
              </a:lnSpc>
              <a:buFont typeface="Monotype Sorts" pitchFamily="2" charset="2"/>
              <a:buChar char="n"/>
              <a:defRPr/>
            </a:pPr>
            <a:endParaRPr lang="en-US" sz="500" b="1" dirty="0">
              <a:effectLst>
                <a:outerShdw blurRad="50800" dist="50800" dir="5400000" algn="ctr" rotWithShape="0">
                  <a:schemeClr val="bg2"/>
                </a:outerShdw>
              </a:effectLst>
              <a:latin typeface="Arial" charset="0"/>
            </a:endParaRPr>
          </a:p>
          <a:p>
            <a:pPr lvl="1">
              <a:lnSpc>
                <a:spcPct val="80000"/>
              </a:lnSpc>
              <a:buClr>
                <a:srgbClr val="FFFF00"/>
              </a:buClr>
              <a:buFont typeface="Monotype Sorts" pitchFamily="2" charset="2"/>
              <a:buChar char="n"/>
              <a:defRPr/>
            </a:pPr>
            <a:r>
              <a:rPr lang="en-US" sz="2000" b="1" dirty="0">
                <a:effectLst>
                  <a:outerShdw blurRad="50800" dist="50800" dir="5400000" algn="ctr" rotWithShape="0">
                    <a:schemeClr val="bg2"/>
                  </a:outerShdw>
                </a:effectLst>
                <a:latin typeface="Arial" charset="0"/>
              </a:rPr>
              <a:t>RIFA</a:t>
            </a:r>
            <a:r>
              <a:rPr lang="en-US" sz="2000" b="1" dirty="0">
                <a:solidFill>
                  <a:srgbClr val="FFFF00"/>
                </a:solidFill>
                <a:effectLst>
                  <a:outerShdw blurRad="50800" dist="50800" dir="5400000" algn="ctr" rotWithShape="0">
                    <a:schemeClr val="bg2"/>
                  </a:outerShdw>
                </a:effectLst>
                <a:latin typeface="Arial" charset="0"/>
              </a:rPr>
              <a:t> </a:t>
            </a:r>
          </a:p>
          <a:p>
            <a:pPr lvl="1">
              <a:lnSpc>
                <a:spcPct val="80000"/>
              </a:lnSpc>
              <a:buClr>
                <a:schemeClr val="tx2"/>
              </a:buClr>
              <a:buFont typeface="Monotype Sorts" pitchFamily="2" charset="2"/>
              <a:buChar char="n"/>
              <a:defRPr/>
            </a:pPr>
            <a:r>
              <a:rPr lang="en-US" sz="2000" b="1" dirty="0">
                <a:effectLst>
                  <a:outerShdw blurRad="50800" dist="50800" dir="5400000" algn="ctr" rotWithShape="0">
                    <a:schemeClr val="bg2"/>
                  </a:outerShdw>
                </a:effectLst>
                <a:latin typeface="Arial" charset="0"/>
              </a:rPr>
              <a:t>BIFA</a:t>
            </a:r>
            <a:r>
              <a:rPr lang="en-US" sz="2000" b="1" dirty="0">
                <a:solidFill>
                  <a:schemeClr val="hlink"/>
                </a:solidFill>
                <a:effectLst>
                  <a:outerShdw blurRad="50800" dist="50800" dir="5400000" algn="ctr" rotWithShape="0">
                    <a:schemeClr val="bg2"/>
                  </a:outerShdw>
                </a:effectLst>
                <a:latin typeface="Arial" charset="0"/>
              </a:rPr>
              <a:t> </a:t>
            </a:r>
            <a:endParaRPr lang="en-US" sz="400" b="1" dirty="0">
              <a:solidFill>
                <a:srgbClr val="00FF00"/>
              </a:solidFill>
              <a:effectLst>
                <a:outerShdw blurRad="50800" dist="50800" dir="5400000" algn="ctr" rotWithShape="0">
                  <a:schemeClr val="bg2"/>
                </a:outerShdw>
              </a:effectLst>
              <a:latin typeface="Arial" charset="0"/>
            </a:endParaRPr>
          </a:p>
          <a:p>
            <a:pPr>
              <a:lnSpc>
                <a:spcPct val="80000"/>
              </a:lnSpc>
              <a:buClr>
                <a:srgbClr val="CC6600"/>
              </a:buClr>
              <a:buFont typeface="Monotype Sorts" pitchFamily="2" charset="2"/>
              <a:buChar char="n"/>
              <a:defRPr/>
            </a:pPr>
            <a:r>
              <a:rPr lang="en-US" sz="2800" b="1" dirty="0" smtClean="0">
                <a:effectLst>
                  <a:outerShdw blurRad="50800" dist="50800" dir="5400000" algn="ctr" rotWithShape="0">
                    <a:schemeClr val="bg2"/>
                  </a:outerShdw>
                </a:effectLst>
                <a:latin typeface="Arial" charset="0"/>
              </a:rPr>
              <a:t>3 </a:t>
            </a:r>
            <a:r>
              <a:rPr lang="en-US" sz="2800" b="1" dirty="0">
                <a:effectLst>
                  <a:outerShdw blurRad="50800" dist="50800" dir="5400000" algn="ctr" rotWithShape="0">
                    <a:schemeClr val="bg2"/>
                  </a:outerShdw>
                </a:effectLst>
                <a:latin typeface="Arial" charset="0"/>
              </a:rPr>
              <a:t>counties have had previous RIFA </a:t>
            </a:r>
            <a:r>
              <a:rPr lang="en-US" sz="2800" b="1" dirty="0" smtClean="0">
                <a:effectLst>
                  <a:outerShdw blurRad="50800" dist="50800" dir="5400000" algn="ctr" rotWithShape="0">
                    <a:schemeClr val="bg2"/>
                  </a:outerShdw>
                </a:effectLst>
                <a:latin typeface="Arial" charset="0"/>
              </a:rPr>
              <a:t>infestations</a:t>
            </a:r>
            <a:endParaRPr lang="en-US" sz="2000" b="1" dirty="0">
              <a:solidFill>
                <a:srgbClr val="CC6600"/>
              </a:solidFill>
              <a:effectLst>
                <a:outerShdw blurRad="50800" dist="50800" dir="5400000" algn="ctr" rotWithShape="0">
                  <a:schemeClr val="bg2"/>
                </a:outerShdw>
              </a:effectLst>
              <a:latin typeface="Arial" charset="0"/>
            </a:endParaRPr>
          </a:p>
        </p:txBody>
      </p:sp>
      <p:sp>
        <p:nvSpPr>
          <p:cNvPr id="8196" name="Freeform 4"/>
          <p:cNvSpPr>
            <a:spLocks/>
          </p:cNvSpPr>
          <p:nvPr/>
        </p:nvSpPr>
        <p:spPr bwMode="auto">
          <a:xfrm>
            <a:off x="2514600" y="4756150"/>
            <a:ext cx="4763" cy="36513"/>
          </a:xfrm>
          <a:custGeom>
            <a:avLst/>
            <a:gdLst>
              <a:gd name="T0" fmla="*/ 0 w 12"/>
              <a:gd name="T1" fmla="*/ 2147483646 h 94"/>
              <a:gd name="T2" fmla="*/ 0 w 12"/>
              <a:gd name="T3" fmla="*/ 0 h 94"/>
              <a:gd name="T4" fmla="*/ 2147483646 w 12"/>
              <a:gd name="T5" fmla="*/ 0 h 94"/>
              <a:gd name="T6" fmla="*/ 2147483646 w 12"/>
              <a:gd name="T7" fmla="*/ 2147483646 h 94"/>
              <a:gd name="T8" fmla="*/ 0 w 12"/>
              <a:gd name="T9" fmla="*/ 2147483646 h 94"/>
              <a:gd name="T10" fmla="*/ 0 w 12"/>
              <a:gd name="T11" fmla="*/ 2147483646 h 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94">
                <a:moveTo>
                  <a:pt x="0" y="94"/>
                </a:moveTo>
                <a:lnTo>
                  <a:pt x="0" y="0"/>
                </a:lnTo>
                <a:lnTo>
                  <a:pt x="12" y="0"/>
                </a:lnTo>
                <a:lnTo>
                  <a:pt x="12" y="94"/>
                </a:lnTo>
                <a:lnTo>
                  <a:pt x="0" y="9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7" name="Freeform 5"/>
          <p:cNvSpPr>
            <a:spLocks/>
          </p:cNvSpPr>
          <p:nvPr/>
        </p:nvSpPr>
        <p:spPr bwMode="auto">
          <a:xfrm>
            <a:off x="2541588" y="4279900"/>
            <a:ext cx="4762" cy="36513"/>
          </a:xfrm>
          <a:custGeom>
            <a:avLst/>
            <a:gdLst>
              <a:gd name="T0" fmla="*/ 0 w 11"/>
              <a:gd name="T1" fmla="*/ 2147483646 h 93"/>
              <a:gd name="T2" fmla="*/ 0 w 11"/>
              <a:gd name="T3" fmla="*/ 0 h 93"/>
              <a:gd name="T4" fmla="*/ 2147483646 w 11"/>
              <a:gd name="T5" fmla="*/ 0 h 93"/>
              <a:gd name="T6" fmla="*/ 2147483646 w 11"/>
              <a:gd name="T7" fmla="*/ 2147483646 h 93"/>
              <a:gd name="T8" fmla="*/ 0 w 11"/>
              <a:gd name="T9" fmla="*/ 2147483646 h 93"/>
              <a:gd name="T10" fmla="*/ 0 w 11"/>
              <a:gd name="T11" fmla="*/ 2147483646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93">
                <a:moveTo>
                  <a:pt x="0" y="93"/>
                </a:moveTo>
                <a:lnTo>
                  <a:pt x="0" y="0"/>
                </a:lnTo>
                <a:lnTo>
                  <a:pt x="11" y="0"/>
                </a:lnTo>
                <a:lnTo>
                  <a:pt x="11" y="93"/>
                </a:lnTo>
                <a:lnTo>
                  <a:pt x="0" y="9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099" t="14699" r="16691" b="20510"/>
          <a:stretch/>
        </p:blipFill>
        <p:spPr>
          <a:xfrm>
            <a:off x="135835" y="1066800"/>
            <a:ext cx="4982387" cy="4323238"/>
          </a:xfrm>
          <a:prstGeom prst="rect">
            <a:avLst/>
          </a:prstGeom>
        </p:spPr>
      </p:pic>
      <p:pic>
        <p:nvPicPr>
          <p:cNvPr id="7" name="Picture 6" descr="UA-color-left.png"/>
          <p:cNvPicPr>
            <a:picLocks noChangeAspect="1"/>
          </p:cNvPicPr>
          <p:nvPr/>
        </p:nvPicPr>
        <p:blipFill>
          <a:blip r:embed="rId4" cstate="print"/>
          <a:stretch>
            <a:fillRect/>
          </a:stretch>
        </p:blipFill>
        <p:spPr>
          <a:xfrm>
            <a:off x="0" y="6367271"/>
            <a:ext cx="2566421" cy="490729"/>
          </a:xfrm>
          <a:prstGeom prst="rect">
            <a:avLst/>
          </a:prstGeom>
          <a:solidFill>
            <a:schemeClr val="tx1"/>
          </a:solidFill>
        </p:spPr>
      </p:pic>
    </p:spTree>
    <p:extLst>
      <p:ext uri="{BB962C8B-B14F-4D97-AF65-F5344CB8AC3E}">
        <p14:creationId xmlns:p14="http://schemas.microsoft.com/office/powerpoint/2010/main" val="292331020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744538" y="228600"/>
            <a:ext cx="7772400" cy="733425"/>
          </a:xfrm>
          <a:noFill/>
          <a:ln/>
        </p:spPr>
        <p:txBody>
          <a:bodyPr lIns="92075" tIns="46038" rIns="92075" bIns="46038"/>
          <a:lstStyle/>
          <a:p>
            <a:r>
              <a:rPr lang="en-US" sz="4000" b="1">
                <a:solidFill>
                  <a:srgbClr val="CC0000"/>
                </a:solidFill>
                <a:latin typeface="Arial" charset="0"/>
              </a:rPr>
              <a:t>NOT</a:t>
            </a:r>
            <a:r>
              <a:rPr lang="en-US" sz="4000" b="1">
                <a:latin typeface="Arial" charset="0"/>
              </a:rPr>
              <a:t> </a:t>
            </a:r>
            <a:r>
              <a:rPr lang="en-US" sz="4000" b="1">
                <a:solidFill>
                  <a:srgbClr val="FFFF00"/>
                </a:solidFill>
                <a:latin typeface="Arial" charset="0"/>
              </a:rPr>
              <a:t>“Home Remedies”</a:t>
            </a:r>
          </a:p>
        </p:txBody>
      </p:sp>
      <p:sp>
        <p:nvSpPr>
          <p:cNvPr id="139267" name="Rectangle 3"/>
          <p:cNvSpPr>
            <a:spLocks noGrp="1" noChangeArrowheads="1"/>
          </p:cNvSpPr>
          <p:nvPr>
            <p:ph type="body" sz="half" idx="1"/>
          </p:nvPr>
        </p:nvSpPr>
        <p:spPr>
          <a:xfrm>
            <a:off x="658813" y="1343025"/>
            <a:ext cx="3817937" cy="3173413"/>
          </a:xfrm>
          <a:noFill/>
          <a:ln/>
        </p:spPr>
        <p:txBody>
          <a:bodyPr lIns="92075" tIns="46038" rIns="92075" bIns="46038"/>
          <a:lstStyle/>
          <a:p>
            <a:r>
              <a:rPr lang="en-US" b="1">
                <a:solidFill>
                  <a:srgbClr val="FFFFFF"/>
                </a:solidFill>
                <a:latin typeface="Arial" charset="0"/>
              </a:rPr>
              <a:t>Gasoline</a:t>
            </a:r>
          </a:p>
          <a:p>
            <a:r>
              <a:rPr lang="en-US" b="1">
                <a:solidFill>
                  <a:srgbClr val="FFFFFF"/>
                </a:solidFill>
                <a:latin typeface="Arial" charset="0"/>
              </a:rPr>
              <a:t>Diesel Fuel</a:t>
            </a:r>
          </a:p>
          <a:p>
            <a:r>
              <a:rPr lang="en-US" b="1">
                <a:solidFill>
                  <a:srgbClr val="FFFFFF"/>
                </a:solidFill>
                <a:latin typeface="Arial" charset="0"/>
              </a:rPr>
              <a:t>Laundry detergent</a:t>
            </a:r>
          </a:p>
          <a:p>
            <a:r>
              <a:rPr lang="en-US" b="1">
                <a:solidFill>
                  <a:srgbClr val="FFFFFF"/>
                </a:solidFill>
                <a:latin typeface="Arial" charset="0"/>
              </a:rPr>
              <a:t>Ammonia</a:t>
            </a:r>
          </a:p>
          <a:p>
            <a:r>
              <a:rPr lang="en-US" b="1">
                <a:solidFill>
                  <a:srgbClr val="FFFFFF"/>
                </a:solidFill>
                <a:latin typeface="Arial" charset="0"/>
              </a:rPr>
              <a:t>Bleach</a:t>
            </a:r>
          </a:p>
          <a:p>
            <a:r>
              <a:rPr lang="en-US" b="1">
                <a:solidFill>
                  <a:srgbClr val="FFFFFF"/>
                </a:solidFill>
                <a:latin typeface="Arial" charset="0"/>
              </a:rPr>
              <a:t>Vinegar</a:t>
            </a:r>
          </a:p>
        </p:txBody>
      </p:sp>
      <p:sp>
        <p:nvSpPr>
          <p:cNvPr id="139268" name="Rectangle 4"/>
          <p:cNvSpPr>
            <a:spLocks noGrp="1" noChangeArrowheads="1"/>
          </p:cNvSpPr>
          <p:nvPr>
            <p:ph type="body" sz="half" idx="2"/>
          </p:nvPr>
        </p:nvSpPr>
        <p:spPr>
          <a:xfrm>
            <a:off x="4586288" y="1343025"/>
            <a:ext cx="3819525" cy="2598738"/>
          </a:xfrm>
          <a:noFill/>
          <a:ln/>
        </p:spPr>
        <p:txBody>
          <a:bodyPr lIns="92075" tIns="46038" rIns="92075" bIns="46038"/>
          <a:lstStyle/>
          <a:p>
            <a:r>
              <a:rPr lang="en-US" b="1">
                <a:solidFill>
                  <a:srgbClr val="FFFFFF"/>
                </a:solidFill>
                <a:latin typeface="Arial" charset="0"/>
              </a:rPr>
              <a:t>Used motor oil</a:t>
            </a:r>
          </a:p>
          <a:p>
            <a:r>
              <a:rPr lang="en-US" b="1">
                <a:solidFill>
                  <a:srgbClr val="FFFFFF"/>
                </a:solidFill>
                <a:latin typeface="Arial" charset="0"/>
              </a:rPr>
              <a:t>Grits / Instant Grits</a:t>
            </a:r>
          </a:p>
          <a:p>
            <a:r>
              <a:rPr lang="en-US" b="1">
                <a:solidFill>
                  <a:srgbClr val="FFFFFF"/>
                </a:solidFill>
                <a:latin typeface="Arial" charset="0"/>
              </a:rPr>
              <a:t>HOT  WATER (can be effective, but is it worth the risk)</a:t>
            </a:r>
          </a:p>
        </p:txBody>
      </p:sp>
      <p:sp>
        <p:nvSpPr>
          <p:cNvPr id="139269" name="Text Box 5"/>
          <p:cNvSpPr txBox="1">
            <a:spLocks noChangeArrowheads="1"/>
          </p:cNvSpPr>
          <p:nvPr/>
        </p:nvSpPr>
        <p:spPr bwMode="auto">
          <a:xfrm>
            <a:off x="434975" y="4719638"/>
            <a:ext cx="8242300" cy="946150"/>
          </a:xfrm>
          <a:prstGeom prst="rect">
            <a:avLst/>
          </a:prstGeom>
          <a:solidFill>
            <a:srgbClr val="CCFFFF">
              <a:alpha val="58000"/>
            </a:srgbClr>
          </a:solidFill>
          <a:ln w="9525">
            <a:noFill/>
            <a:miter lim="800000"/>
            <a:headEnd/>
            <a:tailEnd/>
          </a:ln>
          <a:effectLst/>
        </p:spPr>
        <p:txBody>
          <a:bodyPr>
            <a:spAutoFit/>
          </a:bodyPr>
          <a:lstStyle/>
          <a:p>
            <a:pPr algn="ctr"/>
            <a:r>
              <a:rPr lang="en-US" sz="2800" b="1">
                <a:solidFill>
                  <a:srgbClr val="FFFF00"/>
                </a:solidFill>
                <a:effectLst>
                  <a:outerShdw blurRad="38100" dist="38100" dir="2700000" algn="tl">
                    <a:srgbClr val="000000"/>
                  </a:outerShdw>
                </a:effectLst>
                <a:latin typeface="Arial" charset="0"/>
              </a:rPr>
              <a:t>Generally only causes ants to move to a new</a:t>
            </a:r>
          </a:p>
          <a:p>
            <a:pPr algn="ctr"/>
            <a:r>
              <a:rPr lang="en-US" sz="2800" b="1">
                <a:solidFill>
                  <a:srgbClr val="FFFF00"/>
                </a:solidFill>
                <a:effectLst>
                  <a:outerShdw blurRad="38100" dist="38100" dir="2700000" algn="tl">
                    <a:srgbClr val="000000"/>
                  </a:outerShdw>
                </a:effectLst>
                <a:latin typeface="Arial" charset="0"/>
              </a:rPr>
              <a:t>location, many are detrimental to environment</a:t>
            </a:r>
          </a:p>
        </p:txBody>
      </p:sp>
      <p:pic>
        <p:nvPicPr>
          <p:cNvPr id="10" name="Picture 9" descr="UA-color-left.png"/>
          <p:cNvPicPr>
            <a:picLocks noChangeAspect="1"/>
          </p:cNvPicPr>
          <p:nvPr/>
        </p:nvPicPr>
        <p:blipFill>
          <a:blip r:embed="rId3" cstate="print"/>
          <a:stretch>
            <a:fillRect/>
          </a:stretch>
        </p:blipFill>
        <p:spPr>
          <a:xfrm>
            <a:off x="0" y="6367271"/>
            <a:ext cx="2566421" cy="490729"/>
          </a:xfrm>
          <a:prstGeom prst="rect">
            <a:avLst/>
          </a:prstGeom>
          <a:solidFill>
            <a:schemeClr val="tx1"/>
          </a:solid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1154" name="Picture 2" descr="GiantFIreAntMoundUACES03"/>
          <p:cNvPicPr>
            <a:picLocks noChangeAspect="1" noChangeArrowheads="1"/>
          </p:cNvPicPr>
          <p:nvPr/>
        </p:nvPicPr>
        <p:blipFill>
          <a:blip r:embed="rId3" cstate="print"/>
          <a:srcRect/>
          <a:stretch>
            <a:fillRect/>
          </a:stretch>
        </p:blipFill>
        <p:spPr bwMode="auto">
          <a:xfrm>
            <a:off x="669925" y="503238"/>
            <a:ext cx="7802563" cy="5772150"/>
          </a:xfrm>
          <a:prstGeom prst="rect">
            <a:avLst/>
          </a:prstGeom>
          <a:noFill/>
        </p:spPr>
      </p:pic>
      <p:sp>
        <p:nvSpPr>
          <p:cNvPr id="561155" name="Text Box 3"/>
          <p:cNvSpPr txBox="1">
            <a:spLocks noChangeArrowheads="1"/>
          </p:cNvSpPr>
          <p:nvPr/>
        </p:nvSpPr>
        <p:spPr bwMode="auto">
          <a:xfrm>
            <a:off x="1790700" y="2089150"/>
            <a:ext cx="5791199" cy="1323439"/>
          </a:xfrm>
          <a:prstGeom prst="rect">
            <a:avLst/>
          </a:prstGeom>
          <a:noFill/>
          <a:ln w="9525">
            <a:noFill/>
            <a:miter lim="800000"/>
            <a:headEnd/>
            <a:tailEnd/>
          </a:ln>
          <a:effectLst/>
        </p:spPr>
        <p:txBody>
          <a:bodyPr wrap="square">
            <a:spAutoFit/>
          </a:bodyPr>
          <a:lstStyle/>
          <a:p>
            <a:r>
              <a:rPr lang="en-US" sz="8000" b="1" dirty="0">
                <a:solidFill>
                  <a:srgbClr val="FFFF00"/>
                </a:solidFill>
                <a:effectLst>
                  <a:outerShdw blurRad="50800" dist="50800" dir="5400000" algn="tl">
                    <a:srgbClr val="000000"/>
                  </a:outerShdw>
                </a:effectLst>
                <a:latin typeface="+mn-lt"/>
              </a:rPr>
              <a:t>Questions?</a:t>
            </a:r>
          </a:p>
        </p:txBody>
      </p:sp>
      <p:pic>
        <p:nvPicPr>
          <p:cNvPr id="561156" name="Picture 4" descr="tomas_arad_ant"/>
          <p:cNvPicPr>
            <a:picLocks noChangeAspect="1" noChangeArrowheads="1"/>
          </p:cNvPicPr>
          <p:nvPr/>
        </p:nvPicPr>
        <p:blipFill>
          <a:blip r:embed="rId4" cstate="print"/>
          <a:srcRect/>
          <a:stretch>
            <a:fillRect/>
          </a:stretch>
        </p:blipFill>
        <p:spPr bwMode="auto">
          <a:xfrm rot="-2026806">
            <a:off x="5300663" y="3635375"/>
            <a:ext cx="2195512" cy="2195513"/>
          </a:xfrm>
          <a:prstGeom prst="rect">
            <a:avLst/>
          </a:prstGeom>
          <a:noFill/>
        </p:spPr>
      </p:pic>
      <p:pic>
        <p:nvPicPr>
          <p:cNvPr id="561157" name="Picture 5" descr="tomas_arad_ant"/>
          <p:cNvPicPr>
            <a:picLocks noChangeAspect="1" noChangeArrowheads="1"/>
          </p:cNvPicPr>
          <p:nvPr/>
        </p:nvPicPr>
        <p:blipFill>
          <a:blip r:embed="rId4" cstate="print"/>
          <a:srcRect/>
          <a:stretch>
            <a:fillRect/>
          </a:stretch>
        </p:blipFill>
        <p:spPr bwMode="auto">
          <a:xfrm rot="-2026806">
            <a:off x="3883026" y="3529012"/>
            <a:ext cx="2195513" cy="2195512"/>
          </a:xfrm>
          <a:prstGeom prst="rect">
            <a:avLst/>
          </a:prstGeom>
          <a:noFill/>
        </p:spPr>
      </p:pic>
      <p:pic>
        <p:nvPicPr>
          <p:cNvPr id="561158" name="Picture 6" descr="tomas_arad_ant"/>
          <p:cNvPicPr>
            <a:picLocks noChangeAspect="1" noChangeArrowheads="1"/>
          </p:cNvPicPr>
          <p:nvPr/>
        </p:nvPicPr>
        <p:blipFill>
          <a:blip r:embed="rId4" cstate="print"/>
          <a:srcRect/>
          <a:stretch>
            <a:fillRect/>
          </a:stretch>
        </p:blipFill>
        <p:spPr bwMode="auto">
          <a:xfrm rot="-2026806">
            <a:off x="6508750" y="4303713"/>
            <a:ext cx="2195513" cy="2195512"/>
          </a:xfrm>
          <a:prstGeom prst="rect">
            <a:avLst/>
          </a:prstGeom>
          <a:noFill/>
        </p:spPr>
      </p:pic>
      <p:pic>
        <p:nvPicPr>
          <p:cNvPr id="11" name="Picture 10" descr="UA-color-left.png"/>
          <p:cNvPicPr>
            <a:picLocks noChangeAspect="1"/>
          </p:cNvPicPr>
          <p:nvPr/>
        </p:nvPicPr>
        <p:blipFill>
          <a:blip r:embed="rId5" cstate="print"/>
          <a:stretch>
            <a:fillRect/>
          </a:stretch>
        </p:blipFill>
        <p:spPr>
          <a:xfrm>
            <a:off x="0" y="6367271"/>
            <a:ext cx="2566421" cy="490729"/>
          </a:xfrm>
          <a:prstGeom prst="rect">
            <a:avLst/>
          </a:prstGeom>
          <a:solidFill>
            <a:schemeClr val="tx1"/>
          </a:solid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898843" y="0"/>
            <a:ext cx="3161489" cy="812800"/>
          </a:xfrm>
        </p:spPr>
        <p:txBody>
          <a:bodyPr/>
          <a:lstStyle/>
          <a:p>
            <a:pPr>
              <a:defRPr/>
            </a:pPr>
            <a:r>
              <a:rPr kumimoji="1" lang="en-US" sz="4000" b="1" dirty="0" smtClean="0">
                <a:solidFill>
                  <a:srgbClr val="FFFF00"/>
                </a:solidFill>
                <a:effectLst>
                  <a:outerShdw blurRad="50800" dist="50800" dir="5400000" algn="ctr" rotWithShape="0">
                    <a:schemeClr val="bg2"/>
                  </a:outerShdw>
                </a:effectLst>
                <a:latin typeface="Arial" charset="0"/>
              </a:rPr>
              <a:t>IFA Biology</a:t>
            </a:r>
          </a:p>
        </p:txBody>
      </p:sp>
      <p:sp>
        <p:nvSpPr>
          <p:cNvPr id="8196" name="Freeform 4"/>
          <p:cNvSpPr>
            <a:spLocks/>
          </p:cNvSpPr>
          <p:nvPr/>
        </p:nvSpPr>
        <p:spPr bwMode="auto">
          <a:xfrm>
            <a:off x="2514600" y="4756150"/>
            <a:ext cx="4763" cy="36513"/>
          </a:xfrm>
          <a:custGeom>
            <a:avLst/>
            <a:gdLst>
              <a:gd name="T0" fmla="*/ 0 w 12"/>
              <a:gd name="T1" fmla="*/ 2147483646 h 94"/>
              <a:gd name="T2" fmla="*/ 0 w 12"/>
              <a:gd name="T3" fmla="*/ 0 h 94"/>
              <a:gd name="T4" fmla="*/ 2147483646 w 12"/>
              <a:gd name="T5" fmla="*/ 0 h 94"/>
              <a:gd name="T6" fmla="*/ 2147483646 w 12"/>
              <a:gd name="T7" fmla="*/ 2147483646 h 94"/>
              <a:gd name="T8" fmla="*/ 0 w 12"/>
              <a:gd name="T9" fmla="*/ 2147483646 h 94"/>
              <a:gd name="T10" fmla="*/ 0 w 12"/>
              <a:gd name="T11" fmla="*/ 2147483646 h 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94">
                <a:moveTo>
                  <a:pt x="0" y="94"/>
                </a:moveTo>
                <a:lnTo>
                  <a:pt x="0" y="0"/>
                </a:lnTo>
                <a:lnTo>
                  <a:pt x="12" y="0"/>
                </a:lnTo>
                <a:lnTo>
                  <a:pt x="12" y="94"/>
                </a:lnTo>
                <a:lnTo>
                  <a:pt x="0" y="9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7" name="Freeform 5"/>
          <p:cNvSpPr>
            <a:spLocks/>
          </p:cNvSpPr>
          <p:nvPr/>
        </p:nvSpPr>
        <p:spPr bwMode="auto">
          <a:xfrm>
            <a:off x="2541588" y="4279900"/>
            <a:ext cx="4762" cy="36513"/>
          </a:xfrm>
          <a:custGeom>
            <a:avLst/>
            <a:gdLst>
              <a:gd name="T0" fmla="*/ 0 w 11"/>
              <a:gd name="T1" fmla="*/ 2147483646 h 93"/>
              <a:gd name="T2" fmla="*/ 0 w 11"/>
              <a:gd name="T3" fmla="*/ 0 h 93"/>
              <a:gd name="T4" fmla="*/ 2147483646 w 11"/>
              <a:gd name="T5" fmla="*/ 0 h 93"/>
              <a:gd name="T6" fmla="*/ 2147483646 w 11"/>
              <a:gd name="T7" fmla="*/ 2147483646 h 93"/>
              <a:gd name="T8" fmla="*/ 0 w 11"/>
              <a:gd name="T9" fmla="*/ 2147483646 h 93"/>
              <a:gd name="T10" fmla="*/ 0 w 11"/>
              <a:gd name="T11" fmla="*/ 2147483646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93">
                <a:moveTo>
                  <a:pt x="0" y="93"/>
                </a:moveTo>
                <a:lnTo>
                  <a:pt x="0" y="0"/>
                </a:lnTo>
                <a:lnTo>
                  <a:pt x="11" y="0"/>
                </a:lnTo>
                <a:lnTo>
                  <a:pt x="11" y="93"/>
                </a:lnTo>
                <a:lnTo>
                  <a:pt x="0" y="9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7" name="Picture 6" descr="UA-color-left.png"/>
          <p:cNvPicPr>
            <a:picLocks noChangeAspect="1"/>
          </p:cNvPicPr>
          <p:nvPr/>
        </p:nvPicPr>
        <p:blipFill>
          <a:blip r:embed="rId3" cstate="print"/>
          <a:stretch>
            <a:fillRect/>
          </a:stretch>
        </p:blipFill>
        <p:spPr>
          <a:xfrm>
            <a:off x="0" y="6367271"/>
            <a:ext cx="2566421" cy="490729"/>
          </a:xfrm>
          <a:prstGeom prst="rect">
            <a:avLst/>
          </a:prstGeom>
          <a:solidFill>
            <a:schemeClr val="tx1"/>
          </a:solidFill>
        </p:spPr>
      </p:pic>
      <p:sp>
        <p:nvSpPr>
          <p:cNvPr id="4" name="Rectangle 3"/>
          <p:cNvSpPr/>
          <p:nvPr/>
        </p:nvSpPr>
        <p:spPr>
          <a:xfrm>
            <a:off x="0" y="939260"/>
            <a:ext cx="5311302" cy="5139869"/>
          </a:xfrm>
          <a:prstGeom prst="rect">
            <a:avLst/>
          </a:prstGeom>
        </p:spPr>
        <p:txBody>
          <a:bodyPr wrap="square">
            <a:spAutoFit/>
          </a:bodyPr>
          <a:lstStyle/>
          <a:p>
            <a:pPr marL="342900" lvl="0" indent="-342900">
              <a:spcBef>
                <a:spcPts val="0"/>
              </a:spcBef>
              <a:spcAft>
                <a:spcPts val="0"/>
              </a:spcAft>
              <a:buFont typeface="Symbol" panose="05050102010706020507" pitchFamily="18" charset="2"/>
              <a:buChar char=""/>
            </a:pPr>
            <a:r>
              <a:rPr lang="en-US" b="1" dirty="0">
                <a:effectLst>
                  <a:outerShdw blurRad="50800" dist="50800" dir="5400000" algn="ctr" rotWithShape="0">
                    <a:schemeClr val="bg2"/>
                  </a:outerShdw>
                </a:effectLst>
                <a:latin typeface="Arial" panose="020B0604020202020204" pitchFamily="34" charset="0"/>
                <a:cs typeface="Arial" panose="020B0604020202020204" pitchFamily="34" charset="0"/>
              </a:rPr>
              <a:t>Queens produce 500 </a:t>
            </a:r>
            <a:r>
              <a:rPr lang="en-US"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eggs/day (up to 3,000 eggs/day</a:t>
            </a:r>
            <a:r>
              <a:rPr lang="en-US" b="1" dirty="0">
                <a:effectLst>
                  <a:outerShdw blurRad="50800" dist="50800" dir="5400000" algn="ctr" rotWithShape="0">
                    <a:schemeClr val="bg2"/>
                  </a:outerShdw>
                </a:effectLst>
                <a:latin typeface="Arial" panose="020B0604020202020204" pitchFamily="34" charset="0"/>
                <a:cs typeface="Arial" panose="020B0604020202020204" pitchFamily="34" charset="0"/>
              </a:rPr>
              <a:t>)</a:t>
            </a:r>
          </a:p>
          <a:p>
            <a:pPr marL="342900" lvl="0" indent="-342900">
              <a:spcBef>
                <a:spcPts val="600"/>
              </a:spcBef>
              <a:spcAft>
                <a:spcPts val="0"/>
              </a:spcAft>
              <a:buFont typeface="Symbol" panose="05050102010706020507" pitchFamily="18" charset="2"/>
              <a:buChar char=""/>
            </a:pPr>
            <a:r>
              <a:rPr lang="en-US" b="1" dirty="0">
                <a:effectLst>
                  <a:outerShdw blurRad="50800" dist="50800" dir="5400000" algn="ctr" rotWithShape="0">
                    <a:schemeClr val="bg2"/>
                  </a:outerShdw>
                </a:effectLst>
                <a:latin typeface="Arial" panose="020B0604020202020204" pitchFamily="34" charset="0"/>
                <a:cs typeface="Arial" panose="020B0604020202020204" pitchFamily="34" charset="0"/>
              </a:rPr>
              <a:t>Queen lives 3-4 </a:t>
            </a:r>
            <a:r>
              <a:rPr lang="en-US"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years</a:t>
            </a:r>
          </a:p>
          <a:p>
            <a:pPr marL="342900" lvl="0" indent="-342900">
              <a:spcBef>
                <a:spcPts val="600"/>
              </a:spcBef>
              <a:spcAft>
                <a:spcPts val="0"/>
              </a:spcAft>
              <a:buFont typeface="Symbol" panose="05050102010706020507" pitchFamily="18" charset="2"/>
              <a:buChar char=""/>
            </a:pPr>
            <a:r>
              <a:rPr lang="en-US"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Workers </a:t>
            </a:r>
            <a:r>
              <a:rPr lang="en-US" b="1" dirty="0">
                <a:effectLst>
                  <a:outerShdw blurRad="50800" dist="50800" dir="5400000" algn="ctr" rotWithShape="0">
                    <a:schemeClr val="bg2"/>
                  </a:outerShdw>
                </a:effectLst>
                <a:latin typeface="Arial" panose="020B0604020202020204" pitchFamily="34" charset="0"/>
                <a:cs typeface="Arial" panose="020B0604020202020204" pitchFamily="34" charset="0"/>
              </a:rPr>
              <a:t>30-90 days</a:t>
            </a:r>
          </a:p>
          <a:p>
            <a:pPr marL="342900" lvl="0" indent="-342900">
              <a:spcBef>
                <a:spcPts val="600"/>
              </a:spcBef>
              <a:spcAft>
                <a:spcPts val="0"/>
              </a:spcAft>
              <a:buFont typeface="Symbol" panose="05050102010706020507" pitchFamily="18" charset="2"/>
              <a:buChar char=""/>
            </a:pPr>
            <a:r>
              <a:rPr lang="en-US" b="1" dirty="0">
                <a:effectLst>
                  <a:outerShdw blurRad="50800" dist="50800" dir="5400000" algn="ctr" rotWithShape="0">
                    <a:schemeClr val="bg2"/>
                  </a:outerShdw>
                </a:effectLst>
                <a:latin typeface="Arial" panose="020B0604020202020204" pitchFamily="34" charset="0"/>
                <a:cs typeface="Arial" panose="020B0604020202020204" pitchFamily="34" charset="0"/>
              </a:rPr>
              <a:t>Single </a:t>
            </a:r>
            <a:r>
              <a:rPr lang="en-US"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&amp; </a:t>
            </a:r>
            <a:r>
              <a:rPr lang="en-US" b="1" dirty="0">
                <a:effectLst>
                  <a:outerShdw blurRad="50800" dist="50800" dir="5400000" algn="ctr" rotWithShape="0">
                    <a:schemeClr val="bg2"/>
                  </a:outerShdw>
                </a:effectLst>
                <a:latin typeface="Arial" panose="020B0604020202020204" pitchFamily="34" charset="0"/>
                <a:cs typeface="Arial" panose="020B0604020202020204" pitchFamily="34" charset="0"/>
              </a:rPr>
              <a:t>multiple queen colonies</a:t>
            </a:r>
          </a:p>
          <a:p>
            <a:pPr marL="342900" lvl="0" indent="-342900">
              <a:spcBef>
                <a:spcPts val="600"/>
              </a:spcBef>
              <a:spcAft>
                <a:spcPts val="0"/>
              </a:spcAft>
              <a:buFont typeface="Symbol" panose="05050102010706020507" pitchFamily="18" charset="2"/>
              <a:buChar char=""/>
            </a:pPr>
            <a:r>
              <a:rPr lang="en-US" b="1" dirty="0">
                <a:effectLst>
                  <a:outerShdw blurRad="50800" dist="50800" dir="5400000" algn="ctr" rotWithShape="0">
                    <a:schemeClr val="bg2"/>
                  </a:outerShdw>
                </a:effectLst>
                <a:latin typeface="Arial" panose="020B0604020202020204" pitchFamily="34" charset="0"/>
                <a:cs typeface="Arial" panose="020B0604020202020204" pitchFamily="34" charset="0"/>
              </a:rPr>
              <a:t>Workers, queen </a:t>
            </a:r>
            <a:r>
              <a:rPr lang="en-US"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&amp; </a:t>
            </a:r>
            <a:r>
              <a:rPr lang="en-US" b="1" dirty="0">
                <a:effectLst>
                  <a:outerShdw blurRad="50800" dist="50800" dir="5400000" algn="ctr" rotWithShape="0">
                    <a:schemeClr val="bg2"/>
                  </a:outerShdw>
                </a:effectLst>
                <a:latin typeface="Arial" panose="020B0604020202020204" pitchFamily="34" charset="0"/>
                <a:cs typeface="Arial" panose="020B0604020202020204" pitchFamily="34" charset="0"/>
              </a:rPr>
              <a:t>immatures share food through </a:t>
            </a:r>
            <a:r>
              <a:rPr lang="en-US" b="1" dirty="0" err="1">
                <a:effectLst>
                  <a:outerShdw blurRad="50800" dist="50800" dir="5400000" algn="ctr" rotWithShape="0">
                    <a:schemeClr val="bg2"/>
                  </a:outerShdw>
                </a:effectLst>
                <a:latin typeface="Arial" panose="020B0604020202020204" pitchFamily="34" charset="0"/>
                <a:cs typeface="Arial" panose="020B0604020202020204" pitchFamily="34" charset="0"/>
              </a:rPr>
              <a:t>trophallaxis</a:t>
            </a:r>
            <a:endParaRPr lang="en-US" b="1" dirty="0">
              <a:effectLst>
                <a:outerShdw blurRad="50800" dist="50800" dir="5400000" algn="ctr" rotWithShape="0">
                  <a:schemeClr val="bg2"/>
                </a:outerShdw>
              </a:effectLst>
              <a:latin typeface="Arial" panose="020B0604020202020204" pitchFamily="34" charset="0"/>
              <a:cs typeface="Arial" panose="020B0604020202020204" pitchFamily="34" charset="0"/>
            </a:endParaRPr>
          </a:p>
          <a:p>
            <a:pPr marL="342900" lvl="0" indent="-342900">
              <a:spcBef>
                <a:spcPts val="600"/>
              </a:spcBef>
              <a:spcAft>
                <a:spcPts val="600"/>
              </a:spcAft>
              <a:buFont typeface="Symbol" panose="05050102010706020507" pitchFamily="18" charset="2"/>
              <a:buChar char=""/>
            </a:pPr>
            <a:r>
              <a:rPr lang="en-US" b="1" dirty="0">
                <a:effectLst>
                  <a:outerShdw blurRad="50800" dist="50800" dir="5400000" algn="ctr" rotWithShape="0">
                    <a:schemeClr val="bg2"/>
                  </a:outerShdw>
                </a:effectLst>
                <a:latin typeface="Arial" panose="020B0604020202020204" pitchFamily="34" charset="0"/>
                <a:cs typeface="Arial" panose="020B0604020202020204" pitchFamily="34" charset="0"/>
              </a:rPr>
              <a:t>Accidentally introduced from South America, few natural enemies</a:t>
            </a:r>
          </a:p>
          <a:p>
            <a:pPr marL="342900" lvl="0" indent="-342900">
              <a:spcBef>
                <a:spcPts val="600"/>
              </a:spcBef>
              <a:spcAft>
                <a:spcPts val="600"/>
              </a:spcAft>
              <a:buFont typeface="Symbol" panose="05050102010706020507" pitchFamily="18" charset="2"/>
              <a:buChar char=""/>
            </a:pPr>
            <a:r>
              <a:rPr lang="en-US"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US IFA population much </a:t>
            </a:r>
            <a:r>
              <a:rPr lang="en-US" b="1" dirty="0">
                <a:effectLst>
                  <a:outerShdw blurRad="50800" dist="50800" dir="5400000" algn="ctr" rotWithShape="0">
                    <a:schemeClr val="bg2"/>
                  </a:outerShdw>
                </a:effectLst>
                <a:latin typeface="Arial" panose="020B0604020202020204" pitchFamily="34" charset="0"/>
                <a:cs typeface="Arial" panose="020B0604020202020204" pitchFamily="34" charset="0"/>
              </a:rPr>
              <a:t>denser than in South </a:t>
            </a:r>
            <a:r>
              <a:rPr lang="en-US"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America</a:t>
            </a:r>
            <a:endParaRPr lang="en-US" b="1" dirty="0">
              <a:effectLst>
                <a:outerShdw blurRad="50800" dist="50800" dir="5400000" algn="ctr" rotWithShape="0">
                  <a:schemeClr val="bg2"/>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5463155" y="812800"/>
            <a:ext cx="3586033" cy="2424158"/>
          </a:xfrm>
          <a:prstGeom prst="rect">
            <a:avLst/>
          </a:prstGeom>
        </p:spPr>
      </p:pic>
      <p:sp>
        <p:nvSpPr>
          <p:cNvPr id="11" name="Rectangle 5"/>
          <p:cNvSpPr>
            <a:spLocks noChangeArrowheads="1"/>
          </p:cNvSpPr>
          <p:nvPr/>
        </p:nvSpPr>
        <p:spPr bwMode="auto">
          <a:xfrm>
            <a:off x="5584110" y="3236958"/>
            <a:ext cx="3344121" cy="708528"/>
          </a:xfrm>
          <a:prstGeom prst="rect">
            <a:avLst/>
          </a:prstGeom>
          <a:noFill/>
          <a:ln>
            <a:noFill/>
          </a:ln>
          <a:effectLst>
            <a:outerShdw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kumimoji="1" lang="en-US" altLang="en-US" sz="2000" b="1" u="none" dirty="0">
                <a:effectLst>
                  <a:outerShdw blurRad="50800" dist="50800" dir="5400000" algn="ctr" rotWithShape="0">
                    <a:schemeClr val="bg2"/>
                  </a:outerShdw>
                </a:effectLst>
                <a:latin typeface="Arial" panose="020B0604020202020204" pitchFamily="34" charset="0"/>
              </a:rPr>
              <a:t>Various size workers (left)</a:t>
            </a:r>
          </a:p>
          <a:p>
            <a:pPr algn="ctr">
              <a:spcBef>
                <a:spcPct val="0"/>
              </a:spcBef>
              <a:buClrTx/>
              <a:buSzTx/>
              <a:buFontTx/>
              <a:buNone/>
            </a:pPr>
            <a:r>
              <a:rPr kumimoji="1" lang="en-US" altLang="en-US" sz="2000" b="1" u="none" dirty="0">
                <a:effectLst>
                  <a:outerShdw blurRad="50800" dist="50800" dir="5400000" algn="ctr" rotWithShape="0">
                    <a:schemeClr val="bg2"/>
                  </a:outerShdw>
                </a:effectLst>
                <a:latin typeface="Arial" panose="020B0604020202020204" pitchFamily="34" charset="0"/>
              </a:rPr>
              <a:t>Queen (right)</a:t>
            </a:r>
          </a:p>
        </p:txBody>
      </p:sp>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9555" y="3989908"/>
            <a:ext cx="1250277" cy="1385395"/>
          </a:xfrm>
          <a:prstGeom prst="rect">
            <a:avLst/>
          </a:prstGeom>
          <a:noFill/>
          <a:ln w="50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5963" y="5391134"/>
            <a:ext cx="2083225" cy="1375989"/>
          </a:xfrm>
          <a:prstGeom prst="rect">
            <a:avLst/>
          </a:prstGeom>
          <a:noFill/>
          <a:ln w="50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5658065" y="5282164"/>
            <a:ext cx="1219490" cy="1387962"/>
          </a:xfrm>
          <a:prstGeom prst="rect">
            <a:avLst/>
          </a:prstGeom>
          <a:noFill/>
          <a:ln w="50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07617" y="4249883"/>
            <a:ext cx="1771938" cy="1125420"/>
          </a:xfrm>
          <a:prstGeom prst="rect">
            <a:avLst/>
          </a:prstGeom>
          <a:noFill/>
          <a:ln w="50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519124" y="4258595"/>
            <a:ext cx="748923" cy="369332"/>
          </a:xfrm>
          <a:prstGeom prst="rect">
            <a:avLst/>
          </a:prstGeom>
        </p:spPr>
        <p:txBody>
          <a:bodyPr wrap="none">
            <a:spAutoFit/>
          </a:bodyPr>
          <a:lstStyle/>
          <a:p>
            <a:pPr eaLnBrk="1" hangingPunct="1">
              <a:defRPr/>
            </a:pPr>
            <a:r>
              <a:rPr lang="en-US" sz="1800" b="1" dirty="0" smtClean="0">
                <a:solidFill>
                  <a:srgbClr val="FFFFFF"/>
                </a:solidFill>
                <a:effectLst>
                  <a:outerShdw blurRad="50800" dist="50800" dir="5400000" algn="ctr" rotWithShape="0">
                    <a:schemeClr val="bg2"/>
                  </a:outerShdw>
                </a:effectLst>
                <a:latin typeface="Arial" charset="0"/>
              </a:rPr>
              <a:t>Eggs</a:t>
            </a:r>
            <a:endParaRPr lang="en-US" sz="1800" b="1" dirty="0">
              <a:solidFill>
                <a:srgbClr val="FFFFFF"/>
              </a:solidFill>
              <a:effectLst>
                <a:outerShdw blurRad="50800" dist="50800" dir="5400000" algn="ctr" rotWithShape="0">
                  <a:schemeClr val="bg2"/>
                </a:outerShdw>
              </a:effectLst>
              <a:latin typeface="Arial" charset="0"/>
            </a:endParaRPr>
          </a:p>
        </p:txBody>
      </p:sp>
      <p:sp>
        <p:nvSpPr>
          <p:cNvPr id="9" name="Rectangle 8"/>
          <p:cNvSpPr/>
          <p:nvPr/>
        </p:nvSpPr>
        <p:spPr>
          <a:xfrm>
            <a:off x="8131455" y="4131747"/>
            <a:ext cx="928459" cy="369332"/>
          </a:xfrm>
          <a:prstGeom prst="rect">
            <a:avLst/>
          </a:prstGeom>
        </p:spPr>
        <p:txBody>
          <a:bodyPr wrap="none">
            <a:spAutoFit/>
          </a:bodyPr>
          <a:lstStyle/>
          <a:p>
            <a:r>
              <a:rPr lang="en-US" sz="1800" b="1" dirty="0">
                <a:effectLst>
                  <a:outerShdw blurRad="50800" dist="50800" dir="5400000" algn="ctr" rotWithShape="0">
                    <a:schemeClr val="bg2"/>
                  </a:outerShdw>
                </a:effectLst>
                <a:latin typeface="Arial" panose="020B0604020202020204" pitchFamily="34" charset="0"/>
                <a:cs typeface="Arial" panose="020B0604020202020204" pitchFamily="34" charset="0"/>
              </a:rPr>
              <a:t>Larvae</a:t>
            </a:r>
          </a:p>
        </p:txBody>
      </p:sp>
      <p:sp>
        <p:nvSpPr>
          <p:cNvPr id="10" name="Rectangle 9"/>
          <p:cNvSpPr/>
          <p:nvPr/>
        </p:nvSpPr>
        <p:spPr>
          <a:xfrm>
            <a:off x="5577842" y="5310368"/>
            <a:ext cx="877163" cy="369332"/>
          </a:xfrm>
          <a:prstGeom prst="rect">
            <a:avLst/>
          </a:prstGeom>
        </p:spPr>
        <p:txBody>
          <a:bodyPr wrap="none">
            <a:spAutoFit/>
          </a:bodyPr>
          <a:lstStyle/>
          <a:p>
            <a:r>
              <a:rPr lang="en-US" sz="1800" b="1" dirty="0">
                <a:effectLst>
                  <a:outerShdw blurRad="50800" dist="50800" dir="5400000" algn="ctr" rotWithShape="0">
                    <a:schemeClr val="bg2"/>
                  </a:outerShdw>
                </a:effectLst>
                <a:latin typeface="Arial" panose="020B0604020202020204" pitchFamily="34" charset="0"/>
                <a:cs typeface="Arial" panose="020B0604020202020204" pitchFamily="34" charset="0"/>
              </a:rPr>
              <a:t>Pupae</a:t>
            </a:r>
          </a:p>
        </p:txBody>
      </p:sp>
      <p:sp>
        <p:nvSpPr>
          <p:cNvPr id="20" name="Rectangle 19"/>
          <p:cNvSpPr/>
          <p:nvPr/>
        </p:nvSpPr>
        <p:spPr>
          <a:xfrm>
            <a:off x="8030231" y="5406078"/>
            <a:ext cx="902811" cy="369332"/>
          </a:xfrm>
          <a:prstGeom prst="rect">
            <a:avLst/>
          </a:prstGeom>
        </p:spPr>
        <p:txBody>
          <a:bodyPr wrap="none">
            <a:spAutoFit/>
          </a:bodyPr>
          <a:lstStyle/>
          <a:p>
            <a:pPr eaLnBrk="1" hangingPunct="1">
              <a:defRPr/>
            </a:pPr>
            <a:r>
              <a:rPr lang="en-US" sz="1800" b="1" dirty="0" smtClean="0">
                <a:solidFill>
                  <a:srgbClr val="FFFFFF"/>
                </a:solidFill>
                <a:effectLst>
                  <a:outerShdw blurRad="50800" dist="50800" dir="5400000" algn="ctr" rotWithShape="0">
                    <a:schemeClr val="bg2"/>
                  </a:outerShdw>
                </a:effectLst>
                <a:latin typeface="Arial" charset="0"/>
              </a:rPr>
              <a:t>Adults</a:t>
            </a:r>
            <a:endParaRPr lang="en-US" sz="1800" b="1" dirty="0">
              <a:solidFill>
                <a:srgbClr val="FFFFFF"/>
              </a:solidFill>
              <a:effectLst>
                <a:outerShdw blurRad="50800" dist="50800" dir="5400000" algn="ctr" rotWithShape="0">
                  <a:schemeClr val="bg2"/>
                </a:outerShdw>
              </a:effectLst>
              <a:latin typeface="Arial" charset="0"/>
            </a:endParaRPr>
          </a:p>
        </p:txBody>
      </p:sp>
    </p:spTree>
    <p:extLst>
      <p:ext uri="{BB962C8B-B14F-4D97-AF65-F5344CB8AC3E}">
        <p14:creationId xmlns:p14="http://schemas.microsoft.com/office/powerpoint/2010/main" val="4302787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1026"/>
          <p:cNvSpPr>
            <a:spLocks noGrp="1" noChangeArrowheads="1"/>
          </p:cNvSpPr>
          <p:nvPr>
            <p:ph type="title"/>
          </p:nvPr>
        </p:nvSpPr>
        <p:spPr>
          <a:xfrm>
            <a:off x="1382160" y="1054306"/>
            <a:ext cx="5936008" cy="781050"/>
          </a:xfrm>
          <a:noFill/>
          <a:ln/>
        </p:spPr>
        <p:txBody>
          <a:bodyPr lIns="92075" tIns="46038" rIns="92075" bIns="46038"/>
          <a:lstStyle/>
          <a:p>
            <a:r>
              <a:rPr lang="en-US" sz="4000" b="1" u="sng" dirty="0">
                <a:solidFill>
                  <a:srgbClr val="66FF33"/>
                </a:solidFill>
                <a:effectLst>
                  <a:outerShdw blurRad="50800" dist="50800" dir="5400000" algn="ctr" rotWithShape="0">
                    <a:schemeClr val="bg2"/>
                  </a:outerShdw>
                </a:effectLst>
                <a:latin typeface="Arial" charset="0"/>
              </a:rPr>
              <a:t>The TWO-STEP Method</a:t>
            </a:r>
            <a:endParaRPr lang="en-US" b="1" u="sng" dirty="0">
              <a:effectLst>
                <a:outerShdw blurRad="50800" dist="50800" dir="5400000" algn="ctr" rotWithShape="0">
                  <a:schemeClr val="bg2"/>
                </a:outerShdw>
              </a:effectLst>
              <a:latin typeface="Arial" charset="0"/>
            </a:endParaRPr>
          </a:p>
        </p:txBody>
      </p:sp>
      <p:sp>
        <p:nvSpPr>
          <p:cNvPr id="261123" name="Rectangle 1027"/>
          <p:cNvSpPr>
            <a:spLocks noGrp="1" noChangeArrowheads="1"/>
          </p:cNvSpPr>
          <p:nvPr>
            <p:ph type="body" sz="half" idx="1"/>
          </p:nvPr>
        </p:nvSpPr>
        <p:spPr>
          <a:xfrm>
            <a:off x="540164" y="1977346"/>
            <a:ext cx="3810000" cy="2362200"/>
          </a:xfrm>
          <a:noFill/>
          <a:ln/>
        </p:spPr>
        <p:txBody>
          <a:bodyPr lIns="92075" tIns="46038" rIns="92075" bIns="46038"/>
          <a:lstStyle/>
          <a:p>
            <a:pPr>
              <a:buFont typeface="Monotype Sorts" pitchFamily="2" charset="2"/>
              <a:buNone/>
            </a:pPr>
            <a:r>
              <a:rPr lang="en-US" sz="3600" b="1" dirty="0">
                <a:solidFill>
                  <a:srgbClr val="FFFF00"/>
                </a:solidFill>
                <a:effectLst>
                  <a:outerShdw blurRad="50800" dist="50800" dir="5400000" algn="tl">
                    <a:srgbClr val="000000"/>
                  </a:outerShdw>
                </a:effectLst>
                <a:latin typeface="Arial" charset="0"/>
              </a:rPr>
              <a:t>1. Broadcast Application</a:t>
            </a:r>
            <a:r>
              <a:rPr lang="en-US" sz="3600" b="1" dirty="0">
                <a:effectLst>
                  <a:outerShdw blurRad="50800" dist="50800" dir="5400000" algn="tl">
                    <a:srgbClr val="000000"/>
                  </a:outerShdw>
                </a:effectLst>
                <a:latin typeface="Arial" charset="0"/>
              </a:rPr>
              <a:t> of a BAIT product            </a:t>
            </a:r>
            <a:endParaRPr lang="en-US" b="1" dirty="0">
              <a:effectLst>
                <a:outerShdw blurRad="50800" dist="50800" dir="5400000" algn="tl">
                  <a:srgbClr val="000000"/>
                </a:outerShdw>
              </a:effectLst>
              <a:latin typeface="Arial" charset="0"/>
            </a:endParaRPr>
          </a:p>
          <a:p>
            <a:pPr lvl="1">
              <a:buFontTx/>
              <a:buChar char=" "/>
            </a:pPr>
            <a:r>
              <a:rPr lang="en-US" sz="1800" b="1" dirty="0">
                <a:solidFill>
                  <a:srgbClr val="FFFF00"/>
                </a:solidFill>
                <a:effectLst>
                  <a:outerShdw blurRad="50800" dist="50800" dir="5400000" algn="tl">
                    <a:srgbClr val="000000"/>
                  </a:outerShdw>
                </a:effectLst>
                <a:latin typeface="Arial" charset="0"/>
              </a:rPr>
              <a:t>*when greater than 20  mounds per acre</a:t>
            </a:r>
          </a:p>
        </p:txBody>
      </p:sp>
      <p:sp>
        <p:nvSpPr>
          <p:cNvPr id="261124" name="Rectangle 1028"/>
          <p:cNvSpPr>
            <a:spLocks noGrp="1" noChangeArrowheads="1"/>
          </p:cNvSpPr>
          <p:nvPr>
            <p:ph type="body" sz="half" idx="2"/>
          </p:nvPr>
        </p:nvSpPr>
        <p:spPr>
          <a:xfrm>
            <a:off x="4739102" y="1901146"/>
            <a:ext cx="3810000" cy="2838450"/>
          </a:xfrm>
          <a:noFill/>
          <a:ln/>
        </p:spPr>
        <p:txBody>
          <a:bodyPr lIns="92075" tIns="46038" rIns="92075" bIns="46038"/>
          <a:lstStyle/>
          <a:p>
            <a:pPr>
              <a:buFont typeface="Monotype Sorts" pitchFamily="2" charset="2"/>
              <a:buNone/>
            </a:pPr>
            <a:r>
              <a:rPr lang="en-US" sz="3600" b="1" dirty="0">
                <a:solidFill>
                  <a:srgbClr val="FFFF00"/>
                </a:solidFill>
                <a:effectLst>
                  <a:outerShdw blurRad="50800" dist="50800" dir="5400000" algn="tl">
                    <a:srgbClr val="000000"/>
                  </a:outerShdw>
                </a:effectLst>
                <a:latin typeface="Arial" charset="0"/>
              </a:rPr>
              <a:t>2. Treatment of Individual Mounds</a:t>
            </a:r>
            <a:r>
              <a:rPr lang="en-US" sz="3600" b="1" dirty="0">
                <a:effectLst>
                  <a:outerShdw blurRad="50800" dist="50800" dir="5400000" algn="tl">
                    <a:srgbClr val="000000"/>
                  </a:outerShdw>
                </a:effectLst>
                <a:latin typeface="Arial" charset="0"/>
              </a:rPr>
              <a:t> on an “as needed” basis </a:t>
            </a:r>
            <a:r>
              <a:rPr lang="en-US" sz="2000" b="1" dirty="0">
                <a:solidFill>
                  <a:srgbClr val="FFFF00"/>
                </a:solidFill>
                <a:effectLst>
                  <a:outerShdw blurRad="50800" dist="50800" dir="5400000" algn="tl">
                    <a:srgbClr val="000000"/>
                  </a:outerShdw>
                </a:effectLst>
                <a:latin typeface="Arial" charset="0"/>
              </a:rPr>
              <a:t>(or rebroadcast)</a:t>
            </a:r>
          </a:p>
        </p:txBody>
      </p:sp>
      <p:sp>
        <p:nvSpPr>
          <p:cNvPr id="261125" name="Text Box 1029"/>
          <p:cNvSpPr txBox="1">
            <a:spLocks noChangeArrowheads="1"/>
          </p:cNvSpPr>
          <p:nvPr/>
        </p:nvSpPr>
        <p:spPr bwMode="auto">
          <a:xfrm>
            <a:off x="228600" y="142875"/>
            <a:ext cx="6718851" cy="769441"/>
          </a:xfrm>
          <a:prstGeom prst="rect">
            <a:avLst/>
          </a:prstGeom>
          <a:noFill/>
          <a:ln w="9525">
            <a:noFill/>
            <a:miter lim="800000"/>
            <a:headEnd/>
            <a:tailEnd/>
          </a:ln>
          <a:effectLst/>
        </p:spPr>
        <p:txBody>
          <a:bodyPr wrap="square">
            <a:spAutoFit/>
          </a:bodyPr>
          <a:lstStyle/>
          <a:p>
            <a:r>
              <a:rPr kumimoji="1" lang="en-US" sz="4400" b="1" dirty="0">
                <a:solidFill>
                  <a:srgbClr val="FFFF00"/>
                </a:solidFill>
                <a:effectLst>
                  <a:outerShdw blurRad="50800" dist="50800" dir="5400000" algn="tl">
                    <a:srgbClr val="000000"/>
                  </a:outerShdw>
                </a:effectLst>
                <a:latin typeface="Arial" charset="0"/>
              </a:rPr>
              <a:t>Recommended </a:t>
            </a:r>
            <a:r>
              <a:rPr kumimoji="1" lang="en-US" sz="4400" b="1" dirty="0" smtClean="0">
                <a:solidFill>
                  <a:srgbClr val="FFFF00"/>
                </a:solidFill>
                <a:effectLst>
                  <a:outerShdw blurRad="50800" dist="50800" dir="5400000" algn="tl">
                    <a:srgbClr val="000000"/>
                  </a:outerShdw>
                </a:effectLst>
                <a:latin typeface="Arial" charset="0"/>
              </a:rPr>
              <a:t>Control:</a:t>
            </a:r>
            <a:endParaRPr kumimoji="1" lang="en-US" sz="4400" b="1" dirty="0">
              <a:solidFill>
                <a:srgbClr val="FFFF00"/>
              </a:solidFill>
              <a:effectLst>
                <a:outerShdw blurRad="50800" dist="50800" dir="5400000" algn="tl">
                  <a:srgbClr val="000000"/>
                </a:outerShdw>
              </a:effectLst>
              <a:latin typeface="Arial" charset="0"/>
            </a:endParaRPr>
          </a:p>
        </p:txBody>
      </p:sp>
      <p:sp>
        <p:nvSpPr>
          <p:cNvPr id="261127" name="Text Box 1031"/>
          <p:cNvSpPr txBox="1">
            <a:spLocks noChangeArrowheads="1"/>
          </p:cNvSpPr>
          <p:nvPr/>
        </p:nvSpPr>
        <p:spPr bwMode="auto">
          <a:xfrm>
            <a:off x="428625" y="5088434"/>
            <a:ext cx="8242300" cy="946150"/>
          </a:xfrm>
          <a:prstGeom prst="rect">
            <a:avLst/>
          </a:prstGeom>
          <a:solidFill>
            <a:srgbClr val="CCFFFF">
              <a:alpha val="58000"/>
            </a:srgbClr>
          </a:solidFill>
          <a:ln w="9525">
            <a:noFill/>
            <a:miter lim="800000"/>
            <a:headEnd/>
            <a:tailEnd/>
          </a:ln>
          <a:effectLst/>
        </p:spPr>
        <p:txBody>
          <a:bodyPr>
            <a:spAutoFit/>
          </a:bodyPr>
          <a:lstStyle/>
          <a:p>
            <a:pPr algn="ctr"/>
            <a:r>
              <a:rPr lang="en-US" sz="2800" b="1" dirty="0">
                <a:solidFill>
                  <a:srgbClr val="00FF00"/>
                </a:solidFill>
                <a:effectLst>
                  <a:outerShdw blurRad="50800" dist="50800" dir="5400000" algn="tl">
                    <a:srgbClr val="000000"/>
                  </a:outerShdw>
                </a:effectLst>
                <a:latin typeface="Arial" charset="0"/>
              </a:rPr>
              <a:t>Do Not Treat (BAIT) for Fire Ants Unless They Are Present</a:t>
            </a:r>
          </a:p>
        </p:txBody>
      </p:sp>
      <p:pic>
        <p:nvPicPr>
          <p:cNvPr id="11" name="Picture 10" descr="UA-color-left.png"/>
          <p:cNvPicPr>
            <a:picLocks noChangeAspect="1"/>
          </p:cNvPicPr>
          <p:nvPr/>
        </p:nvPicPr>
        <p:blipFill>
          <a:blip r:embed="rId3" cstate="print"/>
          <a:stretch>
            <a:fillRect/>
          </a:stretch>
        </p:blipFill>
        <p:spPr>
          <a:xfrm>
            <a:off x="0" y="6367271"/>
            <a:ext cx="2566421" cy="490729"/>
          </a:xfrm>
          <a:prstGeom prst="rect">
            <a:avLst/>
          </a:prstGeom>
          <a:solidFill>
            <a:schemeClr val="tx1"/>
          </a:solid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11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112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1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p:bldP spid="261124" grpId="0" build="p"/>
      <p:bldP spid="2611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64" name="Rectangle 16"/>
          <p:cNvSpPr>
            <a:spLocks noChangeArrowheads="1"/>
          </p:cNvSpPr>
          <p:nvPr/>
        </p:nvSpPr>
        <p:spPr bwMode="auto">
          <a:xfrm>
            <a:off x="207963" y="120650"/>
            <a:ext cx="8323194" cy="704850"/>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tl">
                    <a:srgbClr val="000000"/>
                  </a:outerShdw>
                </a:effectLst>
                <a:latin typeface="Arial" charset="0"/>
              </a:rPr>
              <a:t>Management </a:t>
            </a:r>
            <a:r>
              <a:rPr lang="en-US" sz="4400" b="1" dirty="0" smtClean="0">
                <a:solidFill>
                  <a:srgbClr val="FFFF00"/>
                </a:solidFill>
                <a:effectLst>
                  <a:outerShdw blurRad="50800" dist="50800" dir="5400000" algn="tl">
                    <a:srgbClr val="000000"/>
                  </a:outerShdw>
                </a:effectLst>
                <a:latin typeface="Arial" charset="0"/>
              </a:rPr>
              <a:t>Options for IFAs</a:t>
            </a:r>
            <a:endParaRPr lang="en-US" sz="4400" b="1" dirty="0">
              <a:solidFill>
                <a:srgbClr val="FFFF00"/>
              </a:solidFill>
              <a:effectLst>
                <a:outerShdw blurRad="50800" dist="50800" dir="5400000" algn="tl">
                  <a:srgbClr val="000000"/>
                </a:outerShdw>
              </a:effectLst>
              <a:latin typeface="Arial" charset="0"/>
            </a:endParaRPr>
          </a:p>
        </p:txBody>
      </p:sp>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7"/>
          <p:cNvSpPr>
            <a:spLocks noChangeArrowheads="1"/>
          </p:cNvSpPr>
          <p:nvPr/>
        </p:nvSpPr>
        <p:spPr bwMode="auto">
          <a:xfrm>
            <a:off x="201324" y="770841"/>
            <a:ext cx="8757849" cy="636587"/>
          </a:xfrm>
          <a:prstGeom prst="rect">
            <a:avLst/>
          </a:prstGeom>
          <a:noFill/>
          <a:ln w="9525">
            <a:noFill/>
            <a:miter lim="800000"/>
            <a:headEnd/>
            <a:tailEnd/>
          </a:ln>
          <a:effectLst/>
        </p:spPr>
        <p:txBody>
          <a:bodyPr lIns="92075" tIns="46038" rIns="92075" bIns="46038"/>
          <a:lstStyle/>
          <a:p>
            <a:pPr marL="342900" indent="-342900" eaLnBrk="1" hangingPunct="1">
              <a:buClr>
                <a:schemeClr val="hlink"/>
              </a:buClr>
              <a:buSzPct val="65000"/>
              <a:buFont typeface="Monotype Sorts" pitchFamily="2" charset="2"/>
              <a:buNone/>
            </a:pPr>
            <a:r>
              <a:rPr lang="en-US" sz="3600" b="1" dirty="0">
                <a:effectLst>
                  <a:outerShdw blurRad="38100" dist="38100" dir="2700000" algn="tl">
                    <a:srgbClr val="000000"/>
                  </a:outerShdw>
                </a:effectLst>
                <a:latin typeface="Arial" charset="0"/>
              </a:rPr>
              <a:t> </a:t>
            </a:r>
            <a:r>
              <a:rPr lang="en-US" sz="3200" b="1" dirty="0" smtClean="0">
                <a:solidFill>
                  <a:srgbClr val="FFC000"/>
                </a:solidFill>
                <a:effectLst>
                  <a:outerShdw blurRad="50800" dist="50800" dir="5400000" algn="tl">
                    <a:srgbClr val="000000"/>
                  </a:outerShdw>
                </a:effectLst>
                <a:latin typeface="Arial" charset="0"/>
              </a:rPr>
              <a:t>Insecticidal Baits </a:t>
            </a:r>
            <a:r>
              <a:rPr lang="en-US" sz="1800" b="1" dirty="0" smtClean="0">
                <a:solidFill>
                  <a:srgbClr val="FFC000"/>
                </a:solidFill>
                <a:effectLst>
                  <a:outerShdw blurRad="50800" dist="50800" dir="5400000" algn="tl">
                    <a:srgbClr val="000000"/>
                  </a:outerShdw>
                </a:effectLst>
                <a:latin typeface="Arial" charset="0"/>
              </a:rPr>
              <a:t>(broadcast or individual mound treatment)</a:t>
            </a:r>
            <a:endParaRPr lang="en-US" sz="1800" b="1" dirty="0">
              <a:solidFill>
                <a:srgbClr val="FFC000"/>
              </a:solidFill>
              <a:effectLst>
                <a:outerShdw blurRad="50800" dist="50800" dir="5400000" algn="tl">
                  <a:srgbClr val="000000"/>
                </a:outerShdw>
              </a:effectLst>
              <a:latin typeface="Arial" charset="0"/>
            </a:endParaRPr>
          </a:p>
        </p:txBody>
      </p:sp>
      <p:sp>
        <p:nvSpPr>
          <p:cNvPr id="13" name="Rectangle 3"/>
          <p:cNvSpPr txBox="1">
            <a:spLocks noChangeArrowheads="1"/>
          </p:cNvSpPr>
          <p:nvPr/>
        </p:nvSpPr>
        <p:spPr>
          <a:xfrm>
            <a:off x="207963" y="1670543"/>
            <a:ext cx="4000500" cy="4114800"/>
          </a:xfrm>
          <a:prstGeom prst="rect">
            <a:avLst/>
          </a:prstGeom>
          <a:noFill/>
          <a:ln/>
        </p:spPr>
        <p:txBody>
          <a:bodyPr lIns="92075" tIns="46038" rIns="92075" bIns="46038"/>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9pPr>
          </a:lstStyle>
          <a:p>
            <a:r>
              <a:rPr lang="en-US" sz="2800" kern="0" dirty="0" smtClean="0">
                <a:solidFill>
                  <a:srgbClr val="FFFFFF"/>
                </a:solidFill>
                <a:effectLst>
                  <a:outerShdw blurRad="50800" dist="50800" dir="5400000" algn="tl">
                    <a:srgbClr val="000000"/>
                  </a:outerShdw>
                </a:effectLst>
                <a:latin typeface="Arial" charset="0"/>
              </a:rPr>
              <a:t>TOXIN</a:t>
            </a:r>
            <a:r>
              <a:rPr lang="en-US" sz="2800" kern="0" dirty="0" smtClean="0">
                <a:effectLst>
                  <a:outerShdw blurRad="50800" dist="50800" dir="5400000" algn="tl">
                    <a:srgbClr val="000000"/>
                  </a:outerShdw>
                </a:effectLst>
                <a:latin typeface="Arial" charset="0"/>
              </a:rPr>
              <a:t> + </a:t>
            </a:r>
            <a:r>
              <a:rPr lang="en-US" sz="2800" kern="0" dirty="0" smtClean="0">
                <a:solidFill>
                  <a:srgbClr val="FFFFFF"/>
                </a:solidFill>
                <a:effectLst>
                  <a:outerShdw blurRad="50800" dist="50800" dir="5400000" algn="tl">
                    <a:srgbClr val="000000"/>
                  </a:outerShdw>
                </a:effectLst>
                <a:latin typeface="Arial" charset="0"/>
              </a:rPr>
              <a:t>attractive material</a:t>
            </a:r>
          </a:p>
          <a:p>
            <a:r>
              <a:rPr lang="en-US" sz="2800" kern="0" dirty="0" smtClean="0">
                <a:solidFill>
                  <a:srgbClr val="FFFFFF"/>
                </a:solidFill>
                <a:effectLst>
                  <a:outerShdw blurRad="50800" dist="50800" dir="5400000" algn="tl">
                    <a:srgbClr val="000000"/>
                  </a:outerShdw>
                </a:effectLst>
                <a:latin typeface="Arial" charset="0"/>
              </a:rPr>
              <a:t>ANTS must pick up</a:t>
            </a:r>
            <a:r>
              <a:rPr lang="en-US" sz="2800" kern="0" dirty="0" smtClean="0">
                <a:effectLst>
                  <a:outerShdw blurRad="50800" dist="50800" dir="5400000" algn="tl">
                    <a:srgbClr val="000000"/>
                  </a:outerShdw>
                </a:effectLst>
                <a:latin typeface="Arial" charset="0"/>
              </a:rPr>
              <a:t> the material &amp; take it back to colony</a:t>
            </a:r>
          </a:p>
          <a:p>
            <a:r>
              <a:rPr lang="en-US" sz="2800" kern="0" dirty="0" smtClean="0">
                <a:solidFill>
                  <a:srgbClr val="FFFFFF"/>
                </a:solidFill>
                <a:effectLst>
                  <a:outerShdw blurRad="50800" dist="50800" dir="5400000" algn="tl">
                    <a:srgbClr val="000000"/>
                  </a:outerShdw>
                </a:effectLst>
                <a:latin typeface="Arial" charset="0"/>
              </a:rPr>
              <a:t>TOXIN must kill the queen(s) or make her infertile</a:t>
            </a:r>
            <a:endParaRPr lang="en-US" sz="2800" kern="0" dirty="0">
              <a:solidFill>
                <a:srgbClr val="FFFFFF"/>
              </a:solidFill>
              <a:effectLst>
                <a:outerShdw blurRad="50800" dist="50800" dir="5400000" algn="tl">
                  <a:srgbClr val="000000"/>
                </a:outerShdw>
              </a:effectLst>
              <a:latin typeface="Arial" charset="0"/>
            </a:endParaRPr>
          </a:p>
        </p:txBody>
      </p:sp>
      <p:pic>
        <p:nvPicPr>
          <p:cNvPr id="14" name="Picture 4"/>
          <p:cNvPicPr>
            <a:picLocks noChangeArrowheads="1"/>
          </p:cNvPicPr>
          <p:nvPr/>
        </p:nvPicPr>
        <p:blipFill rotWithShape="1">
          <a:blip r:embed="rId3" cstate="print"/>
          <a:srcRect l="12139" t="6751" r="10370" b="7223"/>
          <a:stretch/>
        </p:blipFill>
        <p:spPr bwMode="auto">
          <a:xfrm>
            <a:off x="4602973" y="1809973"/>
            <a:ext cx="3998069" cy="3638144"/>
          </a:xfrm>
          <a:prstGeom prst="rect">
            <a:avLst/>
          </a:prstGeom>
          <a:noFill/>
          <a:ln w="9525">
            <a:noFill/>
            <a:miter lim="800000"/>
            <a:headEnd/>
            <a:tailEnd/>
          </a:ln>
          <a:effectLst/>
        </p:spPr>
      </p:pic>
    </p:spTree>
    <p:extLst>
      <p:ext uri="{BB962C8B-B14F-4D97-AF65-F5344CB8AC3E}">
        <p14:creationId xmlns:p14="http://schemas.microsoft.com/office/powerpoint/2010/main" val="363026729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64" name="Rectangle 16"/>
          <p:cNvSpPr>
            <a:spLocks noChangeArrowheads="1"/>
          </p:cNvSpPr>
          <p:nvPr/>
        </p:nvSpPr>
        <p:spPr bwMode="auto">
          <a:xfrm>
            <a:off x="0" y="93320"/>
            <a:ext cx="8323194" cy="704850"/>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tl">
                    <a:srgbClr val="000000"/>
                  </a:outerShdw>
                </a:effectLst>
                <a:latin typeface="Arial" charset="0"/>
              </a:rPr>
              <a:t>Management </a:t>
            </a:r>
            <a:r>
              <a:rPr lang="en-US" sz="4400" b="1" dirty="0" smtClean="0">
                <a:solidFill>
                  <a:srgbClr val="FFFF00"/>
                </a:solidFill>
                <a:effectLst>
                  <a:outerShdw blurRad="50800" dist="50800" dir="5400000" algn="tl">
                    <a:srgbClr val="000000"/>
                  </a:outerShdw>
                </a:effectLst>
                <a:latin typeface="Arial" charset="0"/>
              </a:rPr>
              <a:t>Options for IFAs</a:t>
            </a:r>
            <a:endParaRPr lang="en-US" sz="4400" b="1" dirty="0">
              <a:solidFill>
                <a:srgbClr val="FFFF00"/>
              </a:solidFill>
              <a:effectLst>
                <a:outerShdw blurRad="50800" dist="50800" dir="5400000" algn="tl">
                  <a:srgbClr val="000000"/>
                </a:outerShdw>
              </a:effectLst>
              <a:latin typeface="Arial" charset="0"/>
            </a:endParaRPr>
          </a:p>
        </p:txBody>
      </p:sp>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7"/>
          <p:cNvSpPr>
            <a:spLocks noChangeArrowheads="1"/>
          </p:cNvSpPr>
          <p:nvPr/>
        </p:nvSpPr>
        <p:spPr bwMode="auto">
          <a:xfrm>
            <a:off x="0" y="1089134"/>
            <a:ext cx="6569127" cy="636587"/>
          </a:xfrm>
          <a:prstGeom prst="rect">
            <a:avLst/>
          </a:prstGeom>
          <a:noFill/>
          <a:ln w="9525">
            <a:noFill/>
            <a:miter lim="800000"/>
            <a:headEnd/>
            <a:tailEnd/>
          </a:ln>
          <a:effectLst/>
        </p:spPr>
        <p:txBody>
          <a:bodyPr lIns="92075" tIns="46038" rIns="92075" bIns="46038"/>
          <a:lstStyle/>
          <a:p>
            <a:pPr marL="342900" indent="-342900" eaLnBrk="1" hangingPunct="1">
              <a:buClr>
                <a:schemeClr val="hlink"/>
              </a:buClr>
              <a:buSzPct val="65000"/>
              <a:buFont typeface="Monotype Sorts" pitchFamily="2" charset="2"/>
              <a:buNone/>
            </a:pPr>
            <a:r>
              <a:rPr lang="en-US" sz="3600" b="1" dirty="0">
                <a:effectLst>
                  <a:outerShdw blurRad="38100" dist="38100" dir="2700000" algn="tl">
                    <a:srgbClr val="000000"/>
                  </a:outerShdw>
                </a:effectLst>
                <a:latin typeface="Arial" charset="0"/>
              </a:rPr>
              <a:t> </a:t>
            </a:r>
            <a:r>
              <a:rPr lang="en-US" sz="3200" b="1" dirty="0" smtClean="0">
                <a:solidFill>
                  <a:srgbClr val="FFC000"/>
                </a:solidFill>
                <a:effectLst>
                  <a:outerShdw blurRad="50800" dist="50800" dir="5400000" algn="tl">
                    <a:srgbClr val="000000"/>
                  </a:outerShdw>
                </a:effectLst>
                <a:latin typeface="Arial" charset="0"/>
              </a:rPr>
              <a:t>Tips for Using Insecticidal Baits</a:t>
            </a:r>
            <a:endParaRPr lang="en-US" sz="1800" b="1" dirty="0">
              <a:solidFill>
                <a:srgbClr val="FFC000"/>
              </a:solidFill>
              <a:effectLst>
                <a:outerShdw blurRad="50800" dist="50800" dir="5400000" algn="tl">
                  <a:srgbClr val="000000"/>
                </a:outerShdw>
              </a:effectLst>
              <a:latin typeface="Arial" charset="0"/>
            </a:endParaRPr>
          </a:p>
        </p:txBody>
      </p:sp>
      <p:sp>
        <p:nvSpPr>
          <p:cNvPr id="2" name="Rectangle 1"/>
          <p:cNvSpPr/>
          <p:nvPr/>
        </p:nvSpPr>
        <p:spPr>
          <a:xfrm>
            <a:off x="126459" y="1815025"/>
            <a:ext cx="8745166" cy="3970318"/>
          </a:xfrm>
          <a:prstGeom prst="rect">
            <a:avLst/>
          </a:prstGeom>
        </p:spPr>
        <p:txBody>
          <a:bodyPr wrap="square">
            <a:spAutoFit/>
          </a:bodyPr>
          <a:lstStyle/>
          <a:p>
            <a:pPr marL="233363" indent="-233363">
              <a:buClr>
                <a:schemeClr val="tx2"/>
              </a:buClr>
              <a:buSzPct val="130000"/>
              <a:buFont typeface="Wingdings" panose="05000000000000000000" pitchFamily="2" charset="2"/>
              <a:buChar char="§"/>
            </a:pPr>
            <a:r>
              <a:rPr lang="en-US"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Do </a:t>
            </a:r>
            <a:r>
              <a:rPr lang="en-US" b="1" dirty="0">
                <a:effectLst>
                  <a:outerShdw blurRad="50800" dist="50800" dir="5400000" algn="ctr" rotWithShape="0">
                    <a:schemeClr val="bg2"/>
                  </a:outerShdw>
                </a:effectLst>
                <a:latin typeface="Arial" panose="020B0604020202020204" pitchFamily="34" charset="0"/>
                <a:cs typeface="Arial" panose="020B0604020202020204" pitchFamily="34" charset="0"/>
              </a:rPr>
              <a:t>not apply if fire ants are not foraging</a:t>
            </a:r>
          </a:p>
          <a:p>
            <a:pPr marL="800100" lvl="1" indent="-342900">
              <a:buClr>
                <a:schemeClr val="tx2"/>
              </a:buClr>
              <a:buSzPct val="100000"/>
              <a:buFont typeface="Arial" panose="020B0604020202020204" pitchFamily="34" charset="0"/>
              <a:buChar char="•"/>
            </a:pPr>
            <a:r>
              <a:rPr lang="en-US" sz="2000"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Need </a:t>
            </a:r>
            <a:r>
              <a:rPr lang="en-US" sz="2000" b="1" dirty="0">
                <a:effectLst>
                  <a:outerShdw blurRad="50800" dist="50800" dir="5400000" algn="ctr" rotWithShape="0">
                    <a:schemeClr val="bg2"/>
                  </a:outerShdw>
                </a:effectLst>
                <a:latin typeface="Arial" panose="020B0604020202020204" pitchFamily="34" charset="0"/>
                <a:cs typeface="Arial" panose="020B0604020202020204" pitchFamily="34" charset="0"/>
              </a:rPr>
              <a:t>ground temp </a:t>
            </a:r>
            <a:r>
              <a:rPr lang="en-US" sz="2000"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above ~65</a:t>
            </a:r>
            <a:r>
              <a:rPr lang="en-US" sz="2000" b="1" baseline="30000"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a:t>
            </a:r>
            <a:r>
              <a:rPr lang="en-US" sz="2000"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F</a:t>
            </a:r>
            <a:endParaRPr lang="en-US" sz="2000" b="1" dirty="0">
              <a:effectLst>
                <a:outerShdw blurRad="50800" dist="50800" dir="5400000" algn="ctr" rotWithShape="0">
                  <a:schemeClr val="bg2"/>
                </a:outerShdw>
              </a:effectLst>
              <a:latin typeface="Arial" panose="020B0604020202020204" pitchFamily="34" charset="0"/>
              <a:cs typeface="Arial" panose="020B0604020202020204" pitchFamily="34" charset="0"/>
            </a:endParaRPr>
          </a:p>
          <a:p>
            <a:pPr marL="800100" lvl="1" indent="-342900">
              <a:buClr>
                <a:schemeClr val="tx2"/>
              </a:buClr>
              <a:buSzPct val="100000"/>
              <a:buFont typeface="Arial" panose="020B0604020202020204" pitchFamily="34" charset="0"/>
              <a:buChar char="•"/>
            </a:pPr>
            <a:r>
              <a:rPr lang="en-US" sz="2000"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Foraging reduced when </a:t>
            </a:r>
            <a:r>
              <a:rPr lang="en-US" sz="2000" b="1" dirty="0">
                <a:effectLst>
                  <a:outerShdw blurRad="50800" dist="50800" dir="5400000" algn="ctr" rotWithShape="0">
                    <a:schemeClr val="bg2"/>
                  </a:outerShdw>
                </a:effectLst>
                <a:latin typeface="Arial" panose="020B0604020202020204" pitchFamily="34" charset="0"/>
                <a:cs typeface="Arial" panose="020B0604020202020204" pitchFamily="34" charset="0"/>
              </a:rPr>
              <a:t>temps greater than </a:t>
            </a:r>
            <a:r>
              <a:rPr lang="en-US" sz="2000"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95</a:t>
            </a:r>
            <a:r>
              <a:rPr lang="en-US" sz="2000" b="1" baseline="30000"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a:t>
            </a:r>
            <a:r>
              <a:rPr lang="en-US" sz="2000"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F</a:t>
            </a:r>
            <a:endParaRPr lang="en-US" sz="2000" b="1" dirty="0">
              <a:effectLst>
                <a:outerShdw blurRad="50800" dist="50800" dir="5400000" algn="ctr" rotWithShape="0">
                  <a:schemeClr val="bg2"/>
                </a:outerShdw>
              </a:effectLst>
              <a:latin typeface="Arial" panose="020B0604020202020204" pitchFamily="34" charset="0"/>
              <a:cs typeface="Arial" panose="020B0604020202020204" pitchFamily="34" charset="0"/>
            </a:endParaRPr>
          </a:p>
          <a:p>
            <a:pPr marL="800100" lvl="1" indent="-342900">
              <a:buClr>
                <a:schemeClr val="tx2"/>
              </a:buClr>
              <a:buSzPct val="100000"/>
              <a:buFont typeface="Arial" panose="020B0604020202020204" pitchFamily="34" charset="0"/>
              <a:buChar char="•"/>
            </a:pPr>
            <a:r>
              <a:rPr lang="en-US" sz="2000"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Check for foraging with </a:t>
            </a:r>
            <a:r>
              <a:rPr lang="en-US" sz="2000" b="1" dirty="0">
                <a:effectLst>
                  <a:outerShdw blurRad="50800" dist="50800" dir="5400000" algn="ctr" rotWithShape="0">
                    <a:schemeClr val="bg2"/>
                  </a:outerShdw>
                </a:effectLst>
                <a:latin typeface="Arial" panose="020B0604020202020204" pitchFamily="34" charset="0"/>
                <a:cs typeface="Arial" panose="020B0604020202020204" pitchFamily="34" charset="0"/>
              </a:rPr>
              <a:t>(hot </a:t>
            </a:r>
            <a:r>
              <a:rPr lang="en-US" sz="2000"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dog pieces, etc.) </a:t>
            </a:r>
            <a:endParaRPr lang="en-US" sz="2000" b="1" dirty="0">
              <a:effectLst>
                <a:outerShdw blurRad="50800" dist="50800" dir="5400000" algn="ctr" rotWithShape="0">
                  <a:schemeClr val="bg2"/>
                </a:outerShdw>
              </a:effectLst>
              <a:latin typeface="Arial" panose="020B0604020202020204" pitchFamily="34" charset="0"/>
              <a:cs typeface="Arial" panose="020B0604020202020204" pitchFamily="34" charset="0"/>
            </a:endParaRPr>
          </a:p>
          <a:p>
            <a:pPr marL="233363" indent="-233363">
              <a:lnSpc>
                <a:spcPct val="150000"/>
              </a:lnSpc>
              <a:buClr>
                <a:schemeClr val="tx2"/>
              </a:buClr>
              <a:buSzPct val="130000"/>
              <a:buFont typeface="Wingdings" panose="05000000000000000000" pitchFamily="2" charset="2"/>
              <a:buChar char="§"/>
            </a:pPr>
            <a:r>
              <a:rPr lang="en-US"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Do </a:t>
            </a:r>
            <a:r>
              <a:rPr lang="en-US" b="1" dirty="0">
                <a:effectLst>
                  <a:outerShdw blurRad="50800" dist="50800" dir="5400000" algn="ctr" rotWithShape="0">
                    <a:schemeClr val="bg2"/>
                  </a:outerShdw>
                </a:effectLst>
                <a:latin typeface="Arial" panose="020B0604020202020204" pitchFamily="34" charset="0"/>
                <a:cs typeface="Arial" panose="020B0604020202020204" pitchFamily="34" charset="0"/>
              </a:rPr>
              <a:t>not apply </a:t>
            </a:r>
            <a:r>
              <a:rPr lang="en-US"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if rain expected (12 </a:t>
            </a:r>
            <a:r>
              <a:rPr lang="en-US" b="1" dirty="0">
                <a:effectLst>
                  <a:outerShdw blurRad="50800" dist="50800" dir="5400000" algn="ctr" rotWithShape="0">
                    <a:schemeClr val="bg2"/>
                  </a:outerShdw>
                </a:effectLst>
                <a:latin typeface="Arial" panose="020B0604020202020204" pitchFamily="34" charset="0"/>
                <a:cs typeface="Arial" panose="020B0604020202020204" pitchFamily="34" charset="0"/>
              </a:rPr>
              <a:t>hours)</a:t>
            </a:r>
          </a:p>
          <a:p>
            <a:pPr marL="233363" indent="-233363">
              <a:lnSpc>
                <a:spcPct val="150000"/>
              </a:lnSpc>
              <a:buClr>
                <a:schemeClr val="tx2"/>
              </a:buClr>
              <a:buSzPct val="130000"/>
              <a:buFont typeface="Wingdings" panose="05000000000000000000" pitchFamily="2" charset="2"/>
              <a:buChar char="§"/>
            </a:pPr>
            <a:r>
              <a:rPr lang="en-US"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Turn </a:t>
            </a:r>
            <a:r>
              <a:rPr lang="en-US" b="1" dirty="0">
                <a:effectLst>
                  <a:outerShdw blurRad="50800" dist="50800" dir="5400000" algn="ctr" rotWithShape="0">
                    <a:schemeClr val="bg2"/>
                  </a:outerShdw>
                </a:effectLst>
                <a:latin typeface="Arial" panose="020B0604020202020204" pitchFamily="34" charset="0"/>
                <a:cs typeface="Arial" panose="020B0604020202020204" pitchFamily="34" charset="0"/>
              </a:rPr>
              <a:t>off automatic sprinklers for 12-24 </a:t>
            </a:r>
            <a:r>
              <a:rPr lang="en-US" b="1" dirty="0" err="1" smtClean="0">
                <a:effectLst>
                  <a:outerShdw blurRad="50800" dist="50800" dir="5400000" algn="ctr" rotWithShape="0">
                    <a:schemeClr val="bg2"/>
                  </a:outerShdw>
                </a:effectLst>
                <a:latin typeface="Arial" panose="020B0604020202020204" pitchFamily="34" charset="0"/>
                <a:cs typeface="Arial" panose="020B0604020202020204" pitchFamily="34" charset="0"/>
              </a:rPr>
              <a:t>hrs</a:t>
            </a:r>
            <a:endParaRPr lang="en-US" b="1" dirty="0">
              <a:effectLst>
                <a:outerShdw blurRad="50800" dist="50800" dir="5400000" algn="ctr" rotWithShape="0">
                  <a:schemeClr val="bg2"/>
                </a:outerShdw>
              </a:effectLst>
              <a:latin typeface="Arial" panose="020B0604020202020204" pitchFamily="34" charset="0"/>
              <a:cs typeface="Arial" panose="020B0604020202020204" pitchFamily="34" charset="0"/>
            </a:endParaRPr>
          </a:p>
          <a:p>
            <a:pPr marL="233363" indent="-233363">
              <a:lnSpc>
                <a:spcPct val="150000"/>
              </a:lnSpc>
              <a:buClr>
                <a:schemeClr val="tx2"/>
              </a:buClr>
              <a:buSzPct val="130000"/>
              <a:buFont typeface="Wingdings" panose="05000000000000000000" pitchFamily="2" charset="2"/>
              <a:buChar char="§"/>
            </a:pPr>
            <a:r>
              <a:rPr lang="en-US"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Don’t </a:t>
            </a:r>
            <a:r>
              <a:rPr lang="en-US" b="1" dirty="0">
                <a:effectLst>
                  <a:outerShdw blurRad="50800" dist="50800" dir="5400000" algn="ctr" rotWithShape="0">
                    <a:schemeClr val="bg2"/>
                  </a:outerShdw>
                </a:effectLst>
                <a:latin typeface="Arial" panose="020B0604020202020204" pitchFamily="34" charset="0"/>
                <a:cs typeface="Arial" panose="020B0604020202020204" pitchFamily="34" charset="0"/>
              </a:rPr>
              <a:t>apply immediately after cutting grass or </a:t>
            </a:r>
            <a:r>
              <a:rPr lang="en-US"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brush</a:t>
            </a:r>
          </a:p>
          <a:p>
            <a:pPr marL="800100" lvl="1" indent="-342900">
              <a:buClr>
                <a:schemeClr val="tx2"/>
              </a:buClr>
              <a:buSzPct val="100000"/>
              <a:buFont typeface="Arial" panose="020B0604020202020204" pitchFamily="34" charset="0"/>
              <a:buChar char="•"/>
            </a:pPr>
            <a:r>
              <a:rPr lang="en-US" sz="2000" b="1" dirty="0">
                <a:effectLst>
                  <a:outerShdw blurRad="50800" dist="50800" dir="5400000" algn="ctr" rotWithShape="0">
                    <a:schemeClr val="bg2"/>
                  </a:outerShdw>
                </a:effectLst>
                <a:latin typeface="Arial" panose="020B0604020202020204" pitchFamily="34" charset="0"/>
                <a:cs typeface="Arial" panose="020B0604020202020204" pitchFamily="34" charset="0"/>
              </a:rPr>
              <a:t>Wait at least 1 day after </a:t>
            </a:r>
            <a:r>
              <a:rPr lang="en-US" sz="2000"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cutting</a:t>
            </a:r>
          </a:p>
          <a:p>
            <a:pPr marL="233363" indent="-233363">
              <a:lnSpc>
                <a:spcPct val="150000"/>
              </a:lnSpc>
              <a:buClr>
                <a:schemeClr val="tx2"/>
              </a:buClr>
              <a:buSzPct val="130000"/>
              <a:buFont typeface="Wingdings" panose="05000000000000000000" pitchFamily="2" charset="2"/>
              <a:buChar char="§"/>
            </a:pPr>
            <a:r>
              <a:rPr lang="en-US" b="1" dirty="0" smtClean="0">
                <a:effectLst>
                  <a:outerShdw blurRad="50800" dist="50800" dir="5400000" algn="ctr" rotWithShape="0">
                    <a:schemeClr val="bg2"/>
                  </a:outerShdw>
                </a:effectLst>
                <a:latin typeface="Arial" panose="020B0604020202020204" pitchFamily="34" charset="0"/>
                <a:cs typeface="Arial" panose="020B0604020202020204" pitchFamily="34" charset="0"/>
              </a:rPr>
              <a:t>Store </a:t>
            </a:r>
            <a:r>
              <a:rPr lang="en-US" b="1" dirty="0">
                <a:effectLst>
                  <a:outerShdw blurRad="50800" dist="50800" dir="5400000" algn="ctr" rotWithShape="0">
                    <a:schemeClr val="bg2"/>
                  </a:outerShdw>
                </a:effectLst>
                <a:latin typeface="Arial" panose="020B0604020202020204" pitchFamily="34" charset="0"/>
                <a:cs typeface="Arial" panose="020B0604020202020204" pitchFamily="34" charset="0"/>
              </a:rPr>
              <a:t>unused bait in a cool, dry environment</a:t>
            </a:r>
          </a:p>
        </p:txBody>
      </p:sp>
      <p:pic>
        <p:nvPicPr>
          <p:cNvPr id="3" name="Picture 2"/>
          <p:cNvPicPr>
            <a:picLocks noChangeAspect="1"/>
          </p:cNvPicPr>
          <p:nvPr/>
        </p:nvPicPr>
        <p:blipFill>
          <a:blip r:embed="rId3"/>
          <a:stretch>
            <a:fillRect/>
          </a:stretch>
        </p:blipFill>
        <p:spPr>
          <a:xfrm>
            <a:off x="7081737" y="955447"/>
            <a:ext cx="1864754" cy="3322414"/>
          </a:xfrm>
          <a:prstGeom prst="rect">
            <a:avLst/>
          </a:prstGeom>
        </p:spPr>
      </p:pic>
    </p:spTree>
    <p:extLst>
      <p:ext uri="{BB962C8B-B14F-4D97-AF65-F5344CB8AC3E}">
        <p14:creationId xmlns:p14="http://schemas.microsoft.com/office/powerpoint/2010/main" val="278157475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14325" y="152400"/>
            <a:ext cx="8518525" cy="781050"/>
          </a:xfrm>
          <a:noFill/>
          <a:ln/>
        </p:spPr>
        <p:txBody>
          <a:bodyPr lIns="92075" tIns="46038" rIns="92075" bIns="46038"/>
          <a:lstStyle/>
          <a:p>
            <a:r>
              <a:rPr lang="en-US" b="1" dirty="0">
                <a:solidFill>
                  <a:srgbClr val="FFFF00"/>
                </a:solidFill>
                <a:effectLst>
                  <a:outerShdw blurRad="50800" dist="50800" dir="5400000" algn="ctr" rotWithShape="0">
                    <a:schemeClr val="bg2"/>
                  </a:outerShdw>
                </a:effectLst>
                <a:latin typeface="Arial" charset="0"/>
              </a:rPr>
              <a:t>Broadcast Application of Bait</a:t>
            </a:r>
          </a:p>
        </p:txBody>
      </p:sp>
      <p:sp>
        <p:nvSpPr>
          <p:cNvPr id="117763" name="Rectangle 3"/>
          <p:cNvSpPr>
            <a:spLocks noGrp="1" noChangeArrowheads="1"/>
          </p:cNvSpPr>
          <p:nvPr>
            <p:ph type="body" idx="1"/>
          </p:nvPr>
        </p:nvSpPr>
        <p:spPr>
          <a:xfrm>
            <a:off x="0" y="1030288"/>
            <a:ext cx="9144000" cy="2533650"/>
          </a:xfrm>
          <a:noFill/>
          <a:ln/>
        </p:spPr>
        <p:txBody>
          <a:bodyPr lIns="92075" tIns="46038" rIns="92075" bIns="46038"/>
          <a:lstStyle/>
          <a:p>
            <a:pPr>
              <a:lnSpc>
                <a:spcPct val="80000"/>
              </a:lnSpc>
              <a:buFont typeface="Wingdings" pitchFamily="2" charset="2"/>
              <a:buNone/>
            </a:pPr>
            <a:r>
              <a:rPr lang="en-US" sz="3600" b="1" dirty="0">
                <a:solidFill>
                  <a:srgbClr val="FFFF00"/>
                </a:solidFill>
                <a:effectLst>
                  <a:outerShdw blurRad="50800" dist="50800" dir="5400000" algn="tl">
                    <a:srgbClr val="000000"/>
                  </a:outerShdw>
                </a:effectLst>
                <a:latin typeface="Arial" charset="0"/>
              </a:rPr>
              <a:t>BENEFITS:</a:t>
            </a:r>
          </a:p>
          <a:p>
            <a:pPr>
              <a:lnSpc>
                <a:spcPct val="80000"/>
              </a:lnSpc>
            </a:pPr>
            <a:r>
              <a:rPr lang="en-US" sz="2800" b="1" u="sng" dirty="0">
                <a:solidFill>
                  <a:srgbClr val="FFCC00"/>
                </a:solidFill>
                <a:effectLst>
                  <a:outerShdw blurRad="50800" dist="50800" dir="5400000" algn="tl">
                    <a:srgbClr val="000000"/>
                  </a:outerShdw>
                </a:effectLst>
                <a:latin typeface="Arial" charset="0"/>
              </a:rPr>
              <a:t>More effective</a:t>
            </a:r>
            <a:r>
              <a:rPr lang="en-US" sz="2800" b="1" dirty="0">
                <a:effectLst>
                  <a:outerShdw blurRad="50800" dist="50800" dir="5400000" algn="tl">
                    <a:srgbClr val="000000"/>
                  </a:outerShdw>
                </a:effectLst>
                <a:latin typeface="Arial" charset="0"/>
              </a:rPr>
              <a:t> </a:t>
            </a:r>
          </a:p>
          <a:p>
            <a:pPr lvl="1">
              <a:lnSpc>
                <a:spcPct val="80000"/>
              </a:lnSpc>
            </a:pPr>
            <a:r>
              <a:rPr lang="en-US" sz="2400" b="1" dirty="0">
                <a:effectLst>
                  <a:outerShdw blurRad="50800" dist="50800" dir="5400000" algn="tl">
                    <a:srgbClr val="000000"/>
                  </a:outerShdw>
                </a:effectLst>
                <a:latin typeface="Arial" charset="0"/>
              </a:rPr>
              <a:t>Treat both </a:t>
            </a:r>
            <a:r>
              <a:rPr lang="en-US" sz="2400" b="1" dirty="0">
                <a:solidFill>
                  <a:srgbClr val="00FF00"/>
                </a:solidFill>
                <a:effectLst>
                  <a:outerShdw blurRad="50800" dist="50800" dir="5400000" algn="tl">
                    <a:srgbClr val="000000"/>
                  </a:outerShdw>
                </a:effectLst>
                <a:latin typeface="Arial" charset="0"/>
              </a:rPr>
              <a:t>seen &amp; unseen</a:t>
            </a:r>
            <a:r>
              <a:rPr lang="en-US" sz="2400" b="1" dirty="0">
                <a:effectLst>
                  <a:outerShdw blurRad="50800" dist="50800" dir="5400000" algn="tl">
                    <a:srgbClr val="000000"/>
                  </a:outerShdw>
                </a:effectLst>
                <a:latin typeface="Arial" charset="0"/>
              </a:rPr>
              <a:t> mounds</a:t>
            </a:r>
            <a:endParaRPr lang="en-US" sz="2400" b="1" dirty="0">
              <a:solidFill>
                <a:srgbClr val="66FF33"/>
              </a:solidFill>
              <a:effectLst>
                <a:outerShdw blurRad="50800" dist="50800" dir="5400000" algn="tl">
                  <a:srgbClr val="000000"/>
                </a:outerShdw>
              </a:effectLst>
            </a:endParaRPr>
          </a:p>
          <a:p>
            <a:pPr lvl="1">
              <a:lnSpc>
                <a:spcPct val="80000"/>
              </a:lnSpc>
            </a:pPr>
            <a:r>
              <a:rPr lang="en-US" sz="2400" b="1" dirty="0">
                <a:effectLst>
                  <a:outerShdw blurRad="50800" dist="50800" dir="5400000" algn="tl">
                    <a:srgbClr val="000000"/>
                  </a:outerShdw>
                </a:effectLst>
                <a:latin typeface="Arial" charset="0"/>
              </a:rPr>
              <a:t>Less pesticide applied to environment </a:t>
            </a:r>
            <a:r>
              <a:rPr lang="en-US" sz="1800" b="1" dirty="0">
                <a:effectLst>
                  <a:outerShdw blurRad="50800" dist="50800" dir="5400000" algn="tl">
                    <a:srgbClr val="000000"/>
                  </a:outerShdw>
                </a:effectLst>
                <a:latin typeface="Arial" charset="0"/>
              </a:rPr>
              <a:t>(</a:t>
            </a:r>
            <a:r>
              <a:rPr lang="en-US" sz="1800" b="1" dirty="0">
                <a:effectLst>
                  <a:outerShdw blurRad="50800" dist="50800" dir="5400000" algn="tl">
                    <a:srgbClr val="000000"/>
                  </a:outerShdw>
                </a:effectLst>
                <a:latin typeface="Arial" charset="0"/>
                <a:cs typeface="Arial" charset="0"/>
              </a:rPr>
              <a:t>≈</a:t>
            </a:r>
            <a:r>
              <a:rPr lang="en-US" sz="1800" b="1" dirty="0">
                <a:effectLst>
                  <a:outerShdw blurRad="50800" dist="50800" dir="5400000" algn="tl">
                    <a:srgbClr val="000000"/>
                  </a:outerShdw>
                </a:effectLst>
                <a:latin typeface="Arial" charset="0"/>
              </a:rPr>
              <a:t>25 granules/ sq. ft.)</a:t>
            </a:r>
          </a:p>
          <a:p>
            <a:pPr>
              <a:lnSpc>
                <a:spcPct val="80000"/>
              </a:lnSpc>
            </a:pPr>
            <a:r>
              <a:rPr lang="en-US" sz="2800" b="1" u="sng" dirty="0">
                <a:solidFill>
                  <a:srgbClr val="FFCC00"/>
                </a:solidFill>
                <a:effectLst>
                  <a:outerShdw blurRad="50800" dist="50800" dir="5400000" algn="tl">
                    <a:srgbClr val="000000"/>
                  </a:outerShdw>
                </a:effectLst>
                <a:latin typeface="Arial" charset="0"/>
              </a:rPr>
              <a:t>Saves time</a:t>
            </a:r>
            <a:endParaRPr lang="en-US" sz="2800" b="1" u="sng" dirty="0">
              <a:solidFill>
                <a:schemeClr val="tx2"/>
              </a:solidFill>
              <a:effectLst>
                <a:outerShdw blurRad="50800" dist="50800" dir="5400000" algn="tl">
                  <a:srgbClr val="000000"/>
                </a:outerShdw>
              </a:effectLst>
              <a:latin typeface="Arial" charset="0"/>
            </a:endParaRPr>
          </a:p>
          <a:p>
            <a:pPr lvl="1">
              <a:lnSpc>
                <a:spcPct val="80000"/>
              </a:lnSpc>
            </a:pPr>
            <a:r>
              <a:rPr lang="en-US" sz="2400" b="1" dirty="0">
                <a:effectLst>
                  <a:outerShdw blurRad="50800" dist="50800" dir="5400000" algn="tl">
                    <a:srgbClr val="000000"/>
                  </a:outerShdw>
                </a:effectLst>
                <a:latin typeface="Arial" charset="0"/>
              </a:rPr>
              <a:t>no time spent looking for mounds</a:t>
            </a:r>
          </a:p>
        </p:txBody>
      </p:sp>
      <p:pic>
        <p:nvPicPr>
          <p:cNvPr id="117764" name="Picture 4" descr="chris-amdro"/>
          <p:cNvPicPr>
            <a:picLocks noChangeAspect="1" noChangeArrowheads="1"/>
          </p:cNvPicPr>
          <p:nvPr/>
        </p:nvPicPr>
        <p:blipFill>
          <a:blip r:embed="rId3" cstate="print"/>
          <a:srcRect/>
          <a:stretch>
            <a:fillRect/>
          </a:stretch>
        </p:blipFill>
        <p:spPr bwMode="auto">
          <a:xfrm>
            <a:off x="6108700" y="2838450"/>
            <a:ext cx="2324100" cy="3348038"/>
          </a:xfrm>
          <a:prstGeom prst="rect">
            <a:avLst/>
          </a:prstGeom>
          <a:noFill/>
          <a:ln w="25400">
            <a:solidFill>
              <a:srgbClr val="FFFF00"/>
            </a:solidFill>
            <a:miter lim="800000"/>
            <a:headEnd/>
            <a:tailEnd/>
          </a:ln>
        </p:spPr>
      </p:pic>
      <p:pic>
        <p:nvPicPr>
          <p:cNvPr id="117766" name="Picture 6" descr="41N3GB5NWXL"/>
          <p:cNvPicPr>
            <a:picLocks noChangeAspect="1" noChangeArrowheads="1"/>
          </p:cNvPicPr>
          <p:nvPr/>
        </p:nvPicPr>
        <p:blipFill>
          <a:blip r:embed="rId4" cstate="print"/>
          <a:srcRect/>
          <a:stretch>
            <a:fillRect/>
          </a:stretch>
        </p:blipFill>
        <p:spPr bwMode="auto">
          <a:xfrm>
            <a:off x="3400938" y="3689043"/>
            <a:ext cx="2224088" cy="2500313"/>
          </a:xfrm>
          <a:prstGeom prst="rect">
            <a:avLst/>
          </a:prstGeom>
          <a:noFill/>
          <a:ln w="25400">
            <a:solidFill>
              <a:srgbClr val="FFFF00"/>
            </a:solidFill>
            <a:miter lim="800000"/>
            <a:headEnd/>
            <a:tailEnd/>
          </a:ln>
        </p:spPr>
      </p:pic>
      <p:pic>
        <p:nvPicPr>
          <p:cNvPr id="117768" name="Picture 8" descr="imagerequest"/>
          <p:cNvPicPr>
            <a:picLocks noChangeAspect="1" noChangeArrowheads="1"/>
          </p:cNvPicPr>
          <p:nvPr/>
        </p:nvPicPr>
        <p:blipFill>
          <a:blip r:embed="rId5" cstate="print"/>
          <a:srcRect/>
          <a:stretch>
            <a:fillRect/>
          </a:stretch>
        </p:blipFill>
        <p:spPr bwMode="auto">
          <a:xfrm>
            <a:off x="731838" y="3683974"/>
            <a:ext cx="2201862" cy="2497137"/>
          </a:xfrm>
          <a:prstGeom prst="rect">
            <a:avLst/>
          </a:prstGeom>
          <a:noFill/>
          <a:ln w="25400">
            <a:solidFill>
              <a:srgbClr val="FFFF00"/>
            </a:solidFill>
            <a:miter lim="800000"/>
            <a:headEnd/>
            <a:tailEnd/>
          </a:ln>
        </p:spPr>
      </p:pic>
      <p:pic>
        <p:nvPicPr>
          <p:cNvPr id="11" name="Picture 10" descr="UA-color-left.png"/>
          <p:cNvPicPr>
            <a:picLocks noChangeAspect="1"/>
          </p:cNvPicPr>
          <p:nvPr/>
        </p:nvPicPr>
        <p:blipFill>
          <a:blip r:embed="rId6" cstate="print"/>
          <a:stretch>
            <a:fillRect/>
          </a:stretch>
        </p:blipFill>
        <p:spPr>
          <a:xfrm>
            <a:off x="0" y="6367271"/>
            <a:ext cx="2566421" cy="490729"/>
          </a:xfrm>
          <a:prstGeom prst="rect">
            <a:avLst/>
          </a:prstGeom>
          <a:solidFill>
            <a:schemeClr val="tx1"/>
          </a:solid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UA-color-left.png"/>
          <p:cNvPicPr>
            <a:picLocks noChangeAspect="1"/>
          </p:cNvPicPr>
          <p:nvPr/>
        </p:nvPicPr>
        <p:blipFill>
          <a:blip r:embed="rId2" cstate="print"/>
          <a:stretch>
            <a:fillRect/>
          </a:stretch>
        </p:blipFill>
        <p:spPr>
          <a:xfrm>
            <a:off x="0" y="6367271"/>
            <a:ext cx="2566421" cy="490729"/>
          </a:xfrm>
          <a:prstGeom prst="rect">
            <a:avLst/>
          </a:prstGeom>
          <a:solidFill>
            <a:schemeClr val="tx1"/>
          </a:solidFill>
        </p:spPr>
      </p:pic>
      <p:sp>
        <p:nvSpPr>
          <p:cNvPr id="21" name="Rectangle 16"/>
          <p:cNvSpPr>
            <a:spLocks noChangeArrowheads="1"/>
          </p:cNvSpPr>
          <p:nvPr/>
        </p:nvSpPr>
        <p:spPr bwMode="auto">
          <a:xfrm>
            <a:off x="431457" y="1159100"/>
            <a:ext cx="8323194" cy="1661922"/>
          </a:xfrm>
          <a:prstGeom prst="rect">
            <a:avLst/>
          </a:prstGeom>
          <a:noFill/>
          <a:ln w="9525">
            <a:noFill/>
            <a:miter lim="800000"/>
            <a:headEnd/>
            <a:tailEnd/>
          </a:ln>
          <a:effectLst/>
        </p:spPr>
        <p:txBody>
          <a:bodyPr lIns="92075" tIns="46038" rIns="92075" bIns="46038" anchor="ctr"/>
          <a:lstStyle/>
          <a:p>
            <a:pPr algn="ctr" eaLnBrk="1" hangingPunct="1"/>
            <a:r>
              <a:rPr lang="en-US" sz="4400" b="1" dirty="0">
                <a:solidFill>
                  <a:srgbClr val="FFFF00"/>
                </a:solidFill>
                <a:effectLst>
                  <a:outerShdw blurRad="50800" dist="50800" dir="5400000" algn="tl">
                    <a:srgbClr val="000000"/>
                  </a:outerShdw>
                </a:effectLst>
                <a:latin typeface="Arial" charset="0"/>
              </a:rPr>
              <a:t>Management </a:t>
            </a:r>
            <a:r>
              <a:rPr lang="en-US" sz="4400" b="1" dirty="0" smtClean="0">
                <a:solidFill>
                  <a:srgbClr val="FFFF00"/>
                </a:solidFill>
                <a:effectLst>
                  <a:outerShdw blurRad="50800" dist="50800" dir="5400000" algn="tl">
                    <a:srgbClr val="000000"/>
                  </a:outerShdw>
                </a:effectLst>
                <a:latin typeface="Arial" charset="0"/>
              </a:rPr>
              <a:t>Options for IFAs</a:t>
            </a:r>
          </a:p>
          <a:p>
            <a:pPr algn="ctr" eaLnBrk="1" hangingPunct="1"/>
            <a:r>
              <a:rPr lang="en-US" sz="4400" b="1" dirty="0" smtClean="0">
                <a:solidFill>
                  <a:srgbClr val="FFFF00"/>
                </a:solidFill>
                <a:effectLst>
                  <a:outerShdw blurRad="50800" dist="50800" dir="5400000" algn="tl">
                    <a:srgbClr val="000000"/>
                  </a:outerShdw>
                </a:effectLst>
                <a:latin typeface="Arial" charset="0"/>
              </a:rPr>
              <a:t>In Cropland &amp; Food Crops</a:t>
            </a:r>
            <a:endParaRPr lang="en-US" sz="4400" b="1" dirty="0">
              <a:solidFill>
                <a:srgbClr val="FFFF00"/>
              </a:solidFill>
              <a:effectLst>
                <a:outerShdw blurRad="50800" dist="50800" dir="5400000" algn="tl">
                  <a:srgbClr val="000000"/>
                </a:outerShdw>
              </a:effectLst>
              <a:latin typeface="Arial" charset="0"/>
            </a:endParaRPr>
          </a:p>
        </p:txBody>
      </p:sp>
      <p:sp>
        <p:nvSpPr>
          <p:cNvPr id="22" name="Rectangle 17"/>
          <p:cNvSpPr>
            <a:spLocks noChangeArrowheads="1"/>
          </p:cNvSpPr>
          <p:nvPr/>
        </p:nvSpPr>
        <p:spPr bwMode="auto">
          <a:xfrm>
            <a:off x="2745598" y="3736542"/>
            <a:ext cx="3694912" cy="636587"/>
          </a:xfrm>
          <a:prstGeom prst="rect">
            <a:avLst/>
          </a:prstGeom>
          <a:noFill/>
          <a:ln w="9525">
            <a:noFill/>
            <a:miter lim="800000"/>
            <a:headEnd/>
            <a:tailEnd/>
          </a:ln>
          <a:effectLst/>
        </p:spPr>
        <p:txBody>
          <a:bodyPr lIns="92075" tIns="46038" rIns="92075" bIns="46038"/>
          <a:lstStyle/>
          <a:p>
            <a:pPr marL="342900" indent="-342900" algn="ctr">
              <a:buClr>
                <a:schemeClr val="hlink"/>
              </a:buClr>
              <a:buSzPct val="65000"/>
            </a:pPr>
            <a:r>
              <a:rPr lang="en-US" sz="4000" b="1" dirty="0" smtClean="0">
                <a:effectLst>
                  <a:outerShdw blurRad="38100" dist="38100" dir="2700000" algn="tl">
                    <a:srgbClr val="000000"/>
                  </a:outerShdw>
                </a:effectLst>
                <a:latin typeface="Arial" charset="0"/>
              </a:rPr>
              <a:t> </a:t>
            </a:r>
            <a:r>
              <a:rPr lang="en-US" sz="4000" b="1" dirty="0" smtClean="0">
                <a:solidFill>
                  <a:srgbClr val="FFC000"/>
                </a:solidFill>
                <a:effectLst>
                  <a:outerShdw blurRad="50800" dist="50800" dir="5400000" algn="tl">
                    <a:srgbClr val="000000"/>
                  </a:outerShdw>
                </a:effectLst>
                <a:latin typeface="Arial" charset="0"/>
              </a:rPr>
              <a:t>Fire Ant Baits</a:t>
            </a:r>
            <a:endParaRPr lang="en-US" sz="4000" b="1" dirty="0">
              <a:solidFill>
                <a:srgbClr val="FFC000"/>
              </a:solidFill>
              <a:effectLst>
                <a:outerShdw blurRad="50800" dist="50800" dir="5400000" algn="tl">
                  <a:srgbClr val="000000"/>
                </a:outerShdw>
              </a:effectLst>
              <a:latin typeface="Arial" charset="0"/>
            </a:endParaRPr>
          </a:p>
        </p:txBody>
      </p:sp>
    </p:spTree>
    <p:extLst>
      <p:ext uri="{BB962C8B-B14F-4D97-AF65-F5344CB8AC3E}">
        <p14:creationId xmlns:p14="http://schemas.microsoft.com/office/powerpoint/2010/main" val="340038951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gradFill>
          <a:gsLst>
            <a:gs pos="0">
              <a:srgbClr val="F0959C"/>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spPr>
      <a:bodyPr wrap="square">
        <a:spAutoFit/>
      </a:bodyPr>
      <a:lstStyle>
        <a:defPPr>
          <a:defRPr b="1" dirty="0" smtClean="0">
            <a:solidFill>
              <a:schemeClr val="bg2"/>
            </a:solidFill>
          </a:defRPr>
        </a:defPPr>
      </a:lstStyle>
    </a:tx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4949</TotalTime>
  <Words>2247</Words>
  <Application>Microsoft Office PowerPoint</Application>
  <PresentationFormat>On-screen Show (4:3)</PresentationFormat>
  <Paragraphs>294</Paragraphs>
  <Slides>31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 Unicode MS</vt:lpstr>
      <vt:lpstr>Arial</vt:lpstr>
      <vt:lpstr>Monotype Sorts</vt:lpstr>
      <vt:lpstr>Symbol</vt:lpstr>
      <vt:lpstr>Times New Roman</vt:lpstr>
      <vt:lpstr>Wingdings</vt:lpstr>
      <vt:lpstr>Azure</vt:lpstr>
      <vt:lpstr> Imported Fire Ant Management in the Home Vegetable Garden</vt:lpstr>
      <vt:lpstr>Imported Fire Ants</vt:lpstr>
      <vt:lpstr>IFA Distribution in AR</vt:lpstr>
      <vt:lpstr>IFA Biology</vt:lpstr>
      <vt:lpstr>The TWO-STEP Method</vt:lpstr>
      <vt:lpstr>PowerPoint Presentation</vt:lpstr>
      <vt:lpstr>PowerPoint Presentation</vt:lpstr>
      <vt:lpstr>Broadcast Application of Bait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Misapplication of baits: Common Mistakes</vt:lpstr>
      <vt:lpstr>NOT “Home Remedies”</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Hopkins</dc:creator>
  <cp:lastModifiedBy>John Hopkins</cp:lastModifiedBy>
  <cp:revision>907</cp:revision>
  <cp:lastPrinted>1601-01-01T00:00:00Z</cp:lastPrinted>
  <dcterms:created xsi:type="dcterms:W3CDTF">2003-01-30T18:00:40Z</dcterms:created>
  <dcterms:modified xsi:type="dcterms:W3CDTF">2017-05-02T13:27:31Z</dcterms:modified>
</cp:coreProperties>
</file>